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handoutMasterIdLst>
    <p:handoutMasterId r:id="rId16"/>
  </p:handoutMasterIdLst>
  <p:sldIdLst>
    <p:sldId id="256" r:id="rId2"/>
    <p:sldId id="257" r:id="rId3"/>
    <p:sldId id="260" r:id="rId4"/>
    <p:sldId id="261" r:id="rId5"/>
    <p:sldId id="258" r:id="rId6"/>
    <p:sldId id="262" r:id="rId7"/>
    <p:sldId id="264" r:id="rId8"/>
    <p:sldId id="270" r:id="rId9"/>
    <p:sldId id="265" r:id="rId10"/>
    <p:sldId id="266" r:id="rId11"/>
    <p:sldId id="267" r:id="rId12"/>
    <p:sldId id="269" r:id="rId13"/>
    <p:sldId id="268" r:id="rId14"/>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松本　優美" initials="松本　優美" lastIdx="1" clrIdx="0">
    <p:extLst>
      <p:ext uri="{19B8F6BF-5375-455C-9EA6-DF929625EA0E}">
        <p15:presenceInfo xmlns:p15="http://schemas.microsoft.com/office/powerpoint/2012/main" userId="S-1-5-21-1408713160-3189228573-4223255854-167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showGuides="1">
      <p:cViewPr varScale="1">
        <p:scale>
          <a:sx n="79" d="100"/>
          <a:sy n="79" d="100"/>
        </p:scale>
        <p:origin x="630" y="114"/>
      </p:cViewPr>
      <p:guideLst>
        <p:guide orient="horz" pos="3120"/>
        <p:guide pos="2160"/>
      </p:guideLst>
    </p:cSldViewPr>
  </p:slideViewPr>
  <p:notesTextViewPr>
    <p:cViewPr>
      <p:scale>
        <a:sx n="1" d="1"/>
        <a:sy n="1" d="1"/>
      </p:scale>
      <p:origin x="0" y="0"/>
    </p:cViewPr>
  </p:notesTextViewPr>
  <p:notesViewPr>
    <p:cSldViewPr snapToGrid="0" showGuides="1">
      <p:cViewPr varScale="1">
        <p:scale>
          <a:sx n="76" d="100"/>
          <a:sy n="76" d="100"/>
        </p:scale>
        <p:origin x="331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50375" cy="498805"/>
          </a:xfrm>
          <a:prstGeom prst="rect">
            <a:avLst/>
          </a:prstGeom>
        </p:spPr>
        <p:txBody>
          <a:bodyPr vert="horz" lIns="92210" tIns="46106" rIns="92210" bIns="46106"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221" y="1"/>
            <a:ext cx="2950374" cy="498805"/>
          </a:xfrm>
          <a:prstGeom prst="rect">
            <a:avLst/>
          </a:prstGeom>
        </p:spPr>
        <p:txBody>
          <a:bodyPr vert="horz" lIns="92210" tIns="46106" rIns="92210" bIns="46106" rtlCol="0"/>
          <a:lstStyle>
            <a:lvl1pPr algn="r">
              <a:defRPr sz="1200"/>
            </a:lvl1pPr>
          </a:lstStyle>
          <a:p>
            <a:fld id="{16310D4D-84E9-4188-B929-C928A6A544D9}" type="datetimeFigureOut">
              <a:rPr kumimoji="1" lang="ja-JP" altLang="en-US" smtClean="0"/>
              <a:t>2024/9/13</a:t>
            </a:fld>
            <a:endParaRPr kumimoji="1" lang="ja-JP" altLang="en-US" dirty="0"/>
          </a:p>
        </p:txBody>
      </p:sp>
      <p:sp>
        <p:nvSpPr>
          <p:cNvPr id="4" name="フッター プレースホルダー 3"/>
          <p:cNvSpPr>
            <a:spLocks noGrp="1"/>
          </p:cNvSpPr>
          <p:nvPr>
            <p:ph type="ftr" sz="quarter" idx="2"/>
          </p:nvPr>
        </p:nvSpPr>
        <p:spPr>
          <a:xfrm>
            <a:off x="2" y="9440533"/>
            <a:ext cx="2950375" cy="498805"/>
          </a:xfrm>
          <a:prstGeom prst="rect">
            <a:avLst/>
          </a:prstGeom>
        </p:spPr>
        <p:txBody>
          <a:bodyPr vert="horz" lIns="92210" tIns="46106" rIns="92210" bIns="46106"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221" y="9440533"/>
            <a:ext cx="2950374" cy="498805"/>
          </a:xfrm>
          <a:prstGeom prst="rect">
            <a:avLst/>
          </a:prstGeom>
        </p:spPr>
        <p:txBody>
          <a:bodyPr vert="horz" lIns="92210" tIns="46106" rIns="92210" bIns="46106" rtlCol="0" anchor="b"/>
          <a:lstStyle>
            <a:lvl1pPr algn="r">
              <a:defRPr sz="1200"/>
            </a:lvl1pPr>
          </a:lstStyle>
          <a:p>
            <a:fld id="{7BEE0B42-6690-46A9-8F60-C42CAADDAC91}" type="slidenum">
              <a:rPr kumimoji="1" lang="ja-JP" altLang="en-US" smtClean="0"/>
              <a:t>‹#›</a:t>
            </a:fld>
            <a:endParaRPr kumimoji="1" lang="ja-JP" altLang="en-US" dirty="0"/>
          </a:p>
        </p:txBody>
      </p:sp>
    </p:spTree>
    <p:extLst>
      <p:ext uri="{BB962C8B-B14F-4D97-AF65-F5344CB8AC3E}">
        <p14:creationId xmlns:p14="http://schemas.microsoft.com/office/powerpoint/2010/main" val="2366865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7" cy="498693"/>
          </a:xfrm>
          <a:prstGeom prst="rect">
            <a:avLst/>
          </a:prstGeom>
        </p:spPr>
        <p:txBody>
          <a:bodyPr vert="horz" lIns="92210" tIns="46106" rIns="92210" bIns="4610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9" y="1"/>
            <a:ext cx="2949787" cy="498693"/>
          </a:xfrm>
          <a:prstGeom prst="rect">
            <a:avLst/>
          </a:prstGeom>
        </p:spPr>
        <p:txBody>
          <a:bodyPr vert="horz" lIns="92210" tIns="46106" rIns="92210" bIns="46106" rtlCol="0"/>
          <a:lstStyle>
            <a:lvl1pPr algn="r">
              <a:defRPr sz="1200"/>
            </a:lvl1pPr>
          </a:lstStyle>
          <a:p>
            <a:fld id="{E80BBB61-0E44-4288-94C6-02B4A95CF2A7}" type="datetimeFigureOut">
              <a:rPr kumimoji="1" lang="ja-JP" altLang="en-US" smtClean="0"/>
              <a:t>2024/9/13</a:t>
            </a:fld>
            <a:endParaRPr kumimoji="1" lang="ja-JP" altLang="en-US" dirty="0"/>
          </a:p>
        </p:txBody>
      </p:sp>
      <p:sp>
        <p:nvSpPr>
          <p:cNvPr id="4" name="スライド イメージ プレースホルダー 3"/>
          <p:cNvSpPr>
            <a:spLocks noGrp="1" noRot="1" noChangeAspect="1"/>
          </p:cNvSpPr>
          <p:nvPr>
            <p:ph type="sldImg" idx="2"/>
          </p:nvPr>
        </p:nvSpPr>
        <p:spPr>
          <a:xfrm>
            <a:off x="2243138" y="1241425"/>
            <a:ext cx="2320925" cy="3354388"/>
          </a:xfrm>
          <a:prstGeom prst="rect">
            <a:avLst/>
          </a:prstGeom>
          <a:noFill/>
          <a:ln w="12700">
            <a:solidFill>
              <a:prstClr val="black"/>
            </a:solidFill>
          </a:ln>
        </p:spPr>
        <p:txBody>
          <a:bodyPr vert="horz" lIns="92210" tIns="46106" rIns="92210" bIns="46106" rtlCol="0" anchor="ctr"/>
          <a:lstStyle/>
          <a:p>
            <a:endParaRPr lang="ja-JP" altLang="en-US" dirty="0"/>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2210" tIns="46106" rIns="92210" bIns="461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2210" tIns="46106" rIns="92210" bIns="4610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2210" tIns="46106" rIns="92210" bIns="46106" rtlCol="0" anchor="b"/>
          <a:lstStyle>
            <a:lvl1pPr algn="r">
              <a:defRPr sz="1200"/>
            </a:lvl1pPr>
          </a:lstStyle>
          <a:p>
            <a:fld id="{5D36B267-6EF7-4BF2-9BF2-1FD200C00CEB}" type="slidenum">
              <a:rPr kumimoji="1" lang="ja-JP" altLang="en-US" smtClean="0"/>
              <a:t>‹#›</a:t>
            </a:fld>
            <a:endParaRPr kumimoji="1" lang="ja-JP" altLang="en-US" dirty="0"/>
          </a:p>
        </p:txBody>
      </p:sp>
    </p:spTree>
    <p:extLst>
      <p:ext uri="{BB962C8B-B14F-4D97-AF65-F5344CB8AC3E}">
        <p14:creationId xmlns:p14="http://schemas.microsoft.com/office/powerpoint/2010/main" val="2092600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74569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355744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92914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60387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dirty="0"/>
          </a:p>
        </p:txBody>
      </p:sp>
      <p:sp>
        <p:nvSpPr>
          <p:cNvPr id="5" name="Footer Placeholder 4"/>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61429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dirty="0"/>
          </a:p>
        </p:txBody>
      </p:sp>
      <p:sp>
        <p:nvSpPr>
          <p:cNvPr id="6" name="Footer Placeholder 5"/>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608535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dirty="0"/>
          </a:p>
        </p:txBody>
      </p:sp>
      <p:sp>
        <p:nvSpPr>
          <p:cNvPr id="8" name="Footer Placeholder 7"/>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9" name="Slide Number Placeholder 8"/>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108793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dirty="0"/>
          </a:p>
        </p:txBody>
      </p:sp>
      <p:sp>
        <p:nvSpPr>
          <p:cNvPr id="4" name="Footer Placeholder 3"/>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5" name="Slide Number Placeholder 4"/>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539110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dirty="0"/>
          </a:p>
        </p:txBody>
      </p:sp>
      <p:sp>
        <p:nvSpPr>
          <p:cNvPr id="3" name="Footer Placeholder 2"/>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4" name="Slide Number Placeholder 3"/>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4689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dirty="0"/>
          </a:p>
        </p:txBody>
      </p:sp>
      <p:sp>
        <p:nvSpPr>
          <p:cNvPr id="6" name="Footer Placeholder 5"/>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550237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dirty="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dirty="0"/>
          </a:p>
        </p:txBody>
      </p:sp>
      <p:sp>
        <p:nvSpPr>
          <p:cNvPr id="6" name="Footer Placeholder 5"/>
          <p:cNvSpPr>
            <a:spLocks noGrp="1"/>
          </p:cNvSpPr>
          <p:nvPr>
            <p:ph type="ftr" sz="quarter" idx="11"/>
          </p:nvPr>
        </p:nvSpPr>
        <p:spPr/>
        <p:txBody>
          <a:bodyPr/>
          <a:lstStyle/>
          <a:p>
            <a:r>
              <a:rPr kumimoji="1" lang="en-US" altLang="ja-JP"/>
              <a:t>2020</a:t>
            </a:r>
            <a:r>
              <a:rPr kumimoji="1" lang="ja-JP" altLang="en-US"/>
              <a:t>年度改訂</a:t>
            </a:r>
            <a:endParaRPr kumimoji="1" lang="ja-JP" altLang="en-US" dirty="0"/>
          </a:p>
        </p:txBody>
      </p:sp>
      <p:sp>
        <p:nvSpPr>
          <p:cNvPr id="7" name="Slide Number Placeholder 6"/>
          <p:cNvSpPr>
            <a:spLocks noGrp="1"/>
          </p:cNvSpPr>
          <p:nvPr>
            <p:ph type="sldNum" sz="quarter" idx="12"/>
          </p:nvPr>
        </p:nvSpPr>
        <p:spPr/>
        <p:txBody>
          <a:body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2303836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dirty="0"/>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en-US" altLang="ja-JP"/>
              <a:t>2020</a:t>
            </a:r>
            <a:r>
              <a:rPr kumimoji="1" lang="ja-JP" altLang="en-US"/>
              <a:t>年度改訂</a:t>
            </a:r>
            <a:endParaRPr kumimoji="1" lang="ja-JP" altLang="en-US" dirty="0"/>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74B8C83-991E-4F1F-860B-A3B2FB980848}" type="slidenum">
              <a:rPr kumimoji="1" lang="ja-JP" altLang="en-US" smtClean="0"/>
              <a:t>‹#›</a:t>
            </a:fld>
            <a:endParaRPr kumimoji="1" lang="ja-JP" altLang="en-US" dirty="0"/>
          </a:p>
        </p:txBody>
      </p:sp>
    </p:spTree>
    <p:extLst>
      <p:ext uri="{BB962C8B-B14F-4D97-AF65-F5344CB8AC3E}">
        <p14:creationId xmlns:p14="http://schemas.microsoft.com/office/powerpoint/2010/main" val="30221904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393700" y="369614"/>
            <a:ext cx="6108700" cy="830007"/>
          </a:xfrm>
        </p:spPr>
        <p:txBody>
          <a:bodyPr>
            <a:noAutofit/>
          </a:bodyPr>
          <a:lstStyle/>
          <a:p>
            <a:r>
              <a:rPr lang="ja-JP" altLang="en-US" sz="2438" b="1" dirty="0">
                <a:latin typeface="+mn-ea"/>
                <a:ea typeface="+mn-ea"/>
              </a:rPr>
              <a:t>派遣職員</a:t>
            </a:r>
            <a:r>
              <a:rPr lang="en-US" altLang="ja-JP" sz="2438" b="1" dirty="0">
                <a:latin typeface="+mn-ea"/>
                <a:ea typeface="+mn-ea"/>
              </a:rPr>
              <a:t/>
            </a:r>
            <a:br>
              <a:rPr lang="en-US" altLang="ja-JP" sz="2438" b="1" dirty="0">
                <a:latin typeface="+mn-ea"/>
                <a:ea typeface="+mn-ea"/>
              </a:rPr>
            </a:br>
            <a:r>
              <a:rPr lang="ja-JP" altLang="en-US" sz="2438" b="1" dirty="0">
                <a:latin typeface="+mn-ea"/>
                <a:ea typeface="+mn-ea"/>
              </a:rPr>
              <a:t>ワクチン接種・感染症検査について</a:t>
            </a:r>
          </a:p>
        </p:txBody>
      </p:sp>
      <p:sp>
        <p:nvSpPr>
          <p:cNvPr id="5" name="サブタイトル 4"/>
          <p:cNvSpPr>
            <a:spLocks noGrp="1"/>
          </p:cNvSpPr>
          <p:nvPr>
            <p:ph type="subTitle" idx="1"/>
          </p:nvPr>
        </p:nvSpPr>
        <p:spPr>
          <a:xfrm>
            <a:off x="822270" y="1396999"/>
            <a:ext cx="5264697" cy="1616693"/>
          </a:xfrm>
        </p:spPr>
        <p:txBody>
          <a:bodyPr>
            <a:normAutofit/>
          </a:bodyPr>
          <a:lstStyle/>
          <a:p>
            <a:pPr algn="l"/>
            <a:r>
              <a:rPr lang="ja-JP" altLang="en-US" sz="1300" dirty="0">
                <a:latin typeface="+mn-ea"/>
              </a:rPr>
              <a:t>　群馬大学医学部附属病院では、院内で働く方に対し感染症の流行防止のため、</a:t>
            </a:r>
            <a:r>
              <a:rPr lang="ja-JP" altLang="en-US" sz="1300" u="sng" dirty="0">
                <a:solidFill>
                  <a:srgbClr val="FF0000"/>
                </a:solidFill>
                <a:latin typeface="+mn-ea"/>
              </a:rPr>
              <a:t>「ワクチン接種・感染症状況報告書」の提出を義務付けています。</a:t>
            </a:r>
            <a:endParaRPr lang="en-US" altLang="ja-JP" sz="1300" u="sng" dirty="0">
              <a:solidFill>
                <a:srgbClr val="FF0000"/>
              </a:solidFill>
              <a:latin typeface="+mn-ea"/>
            </a:endParaRPr>
          </a:p>
          <a:p>
            <a:pPr algn="l"/>
            <a:r>
              <a:rPr lang="ja-JP" altLang="en-US" sz="1300" dirty="0">
                <a:latin typeface="+mn-ea"/>
              </a:rPr>
              <a:t>　ついては</a:t>
            </a:r>
            <a:r>
              <a:rPr lang="ja-JP" altLang="en-US" sz="1300" dirty="0" smtClean="0">
                <a:latin typeface="+mn-ea"/>
              </a:rPr>
              <a:t>、感染症</a:t>
            </a:r>
            <a:r>
              <a:rPr lang="ja-JP" altLang="en-US" sz="1300" dirty="0" smtClean="0">
                <a:latin typeface="+mn-ea"/>
              </a:rPr>
              <a:t>ごとのフローチャート等</a:t>
            </a:r>
            <a:r>
              <a:rPr lang="ja-JP" altLang="en-US" sz="1300" dirty="0" smtClean="0">
                <a:latin typeface="+mn-ea"/>
              </a:rPr>
              <a:t>に従い、ご自身が必要なワクチン接種</a:t>
            </a:r>
            <a:r>
              <a:rPr lang="ja-JP" altLang="en-US" sz="1300" dirty="0" smtClean="0">
                <a:latin typeface="+mn-ea"/>
              </a:rPr>
              <a:t>、抗体価</a:t>
            </a:r>
            <a:r>
              <a:rPr lang="ja-JP" altLang="en-US" sz="1300" dirty="0" smtClean="0">
                <a:latin typeface="+mn-ea"/>
              </a:rPr>
              <a:t>検査</a:t>
            </a:r>
            <a:r>
              <a:rPr lang="ja-JP" altLang="en-US" sz="1300" dirty="0">
                <a:latin typeface="+mn-ea"/>
              </a:rPr>
              <a:t>を受けていただき、 </a:t>
            </a:r>
            <a:r>
              <a:rPr lang="ja-JP" altLang="en-US" sz="1300" u="sng" dirty="0">
                <a:latin typeface="+mn-ea"/>
              </a:rPr>
              <a:t>「ワクチン接種・感染症状況報告書」を勤務開始日までに昭和地区事務部医事課医療安全係へご提出</a:t>
            </a:r>
            <a:r>
              <a:rPr lang="ja-JP" altLang="en-US" sz="1300" dirty="0">
                <a:latin typeface="+mn-ea"/>
              </a:rPr>
              <a:t>ください。</a:t>
            </a:r>
          </a:p>
        </p:txBody>
      </p:sp>
      <p:sp>
        <p:nvSpPr>
          <p:cNvPr id="6" name="テキスト ボックス 5"/>
          <p:cNvSpPr txBox="1"/>
          <p:nvPr/>
        </p:nvSpPr>
        <p:spPr>
          <a:xfrm>
            <a:off x="822271" y="3221537"/>
            <a:ext cx="5264696" cy="317459"/>
          </a:xfrm>
          <a:prstGeom prst="rect">
            <a:avLst/>
          </a:prstGeom>
          <a:noFill/>
        </p:spPr>
        <p:txBody>
          <a:bodyPr wrap="square" rtlCol="0">
            <a:spAutoFit/>
          </a:bodyPr>
          <a:lstStyle/>
          <a:p>
            <a:pPr>
              <a:tabLst>
                <a:tab pos="4749800" algn="l"/>
              </a:tabLst>
            </a:pPr>
            <a:r>
              <a:rPr kumimoji="1" lang="ja-JP" altLang="en-US" sz="1463" dirty="0">
                <a:latin typeface="+mn-ea"/>
              </a:rPr>
              <a:t>１．麻疹・風疹・水痘・流行性耳下腺炎･････････････</a:t>
            </a:r>
            <a:r>
              <a:rPr kumimoji="1" lang="en-US" altLang="ja-JP" sz="1463" dirty="0">
                <a:latin typeface="+mn-ea"/>
              </a:rPr>
              <a:t>	</a:t>
            </a:r>
            <a:r>
              <a:rPr kumimoji="1" lang="ja-JP" altLang="en-US" sz="1463" dirty="0">
                <a:latin typeface="+mn-ea"/>
              </a:rPr>
              <a:t>１</a:t>
            </a:r>
          </a:p>
        </p:txBody>
      </p:sp>
      <p:sp>
        <p:nvSpPr>
          <p:cNvPr id="7" name="テキスト ボックス 6"/>
          <p:cNvSpPr txBox="1"/>
          <p:nvPr/>
        </p:nvSpPr>
        <p:spPr>
          <a:xfrm>
            <a:off x="822270" y="3588949"/>
            <a:ext cx="5264697" cy="317459"/>
          </a:xfrm>
          <a:prstGeom prst="rect">
            <a:avLst/>
          </a:prstGeom>
          <a:noFill/>
        </p:spPr>
        <p:txBody>
          <a:bodyPr wrap="square" rtlCol="0">
            <a:spAutoFit/>
          </a:bodyPr>
          <a:lstStyle/>
          <a:p>
            <a:pPr>
              <a:tabLst>
                <a:tab pos="4749800" algn="l"/>
              </a:tabLst>
            </a:pPr>
            <a:r>
              <a:rPr kumimoji="1" lang="ja-JP" altLang="en-US" sz="1463" dirty="0">
                <a:latin typeface="+mn-ea"/>
              </a:rPr>
              <a:t>２．Ｂ型肝炎･････････････････････････････････････</a:t>
            </a:r>
            <a:r>
              <a:rPr kumimoji="1" lang="en-US" altLang="ja-JP" sz="1463" dirty="0">
                <a:latin typeface="+mn-ea"/>
              </a:rPr>
              <a:t>	</a:t>
            </a:r>
            <a:r>
              <a:rPr kumimoji="1" lang="ja-JP" altLang="en-US" sz="1463" dirty="0">
                <a:latin typeface="+mn-ea"/>
              </a:rPr>
              <a:t>４</a:t>
            </a:r>
          </a:p>
        </p:txBody>
      </p:sp>
      <p:sp>
        <p:nvSpPr>
          <p:cNvPr id="8" name="テキスト ボックス 7"/>
          <p:cNvSpPr txBox="1"/>
          <p:nvPr/>
        </p:nvSpPr>
        <p:spPr>
          <a:xfrm>
            <a:off x="822270" y="3956362"/>
            <a:ext cx="5264697" cy="317459"/>
          </a:xfrm>
          <a:prstGeom prst="rect">
            <a:avLst/>
          </a:prstGeom>
          <a:noFill/>
        </p:spPr>
        <p:txBody>
          <a:bodyPr wrap="square" rtlCol="0">
            <a:spAutoFit/>
          </a:bodyPr>
          <a:lstStyle/>
          <a:p>
            <a:pPr>
              <a:tabLst>
                <a:tab pos="4749800" algn="l"/>
              </a:tabLst>
            </a:pPr>
            <a:r>
              <a:rPr kumimoji="1" lang="ja-JP" altLang="en-US" sz="1463" dirty="0">
                <a:latin typeface="+mn-ea"/>
              </a:rPr>
              <a:t>３．結核･････････････････････････････････････････</a:t>
            </a:r>
            <a:r>
              <a:rPr kumimoji="1" lang="en-US" altLang="ja-JP" sz="1463" dirty="0">
                <a:latin typeface="+mn-ea"/>
              </a:rPr>
              <a:t>	</a:t>
            </a:r>
            <a:r>
              <a:rPr kumimoji="1" lang="ja-JP" altLang="en-US" sz="1463" dirty="0">
                <a:latin typeface="+mn-ea"/>
              </a:rPr>
              <a:t>４</a:t>
            </a:r>
          </a:p>
        </p:txBody>
      </p:sp>
      <p:sp>
        <p:nvSpPr>
          <p:cNvPr id="10" name="テキスト ボックス 9"/>
          <p:cNvSpPr txBox="1"/>
          <p:nvPr/>
        </p:nvSpPr>
        <p:spPr>
          <a:xfrm>
            <a:off x="822271" y="4323775"/>
            <a:ext cx="5264697" cy="317459"/>
          </a:xfrm>
          <a:prstGeom prst="rect">
            <a:avLst/>
          </a:prstGeom>
          <a:noFill/>
        </p:spPr>
        <p:txBody>
          <a:bodyPr wrap="square" rtlCol="0">
            <a:spAutoFit/>
          </a:bodyPr>
          <a:lstStyle/>
          <a:p>
            <a:pPr>
              <a:tabLst>
                <a:tab pos="4749800" algn="l"/>
              </a:tabLst>
            </a:pPr>
            <a:r>
              <a:rPr kumimoji="1" lang="ja-JP" altLang="en-US" sz="1463" dirty="0">
                <a:latin typeface="+mn-ea"/>
              </a:rPr>
              <a:t>４．ワクチン接種・検査費用の補助･･･ ･･････････････</a:t>
            </a:r>
            <a:r>
              <a:rPr kumimoji="1" lang="en-US" altLang="ja-JP" sz="1463" dirty="0">
                <a:latin typeface="+mn-ea"/>
              </a:rPr>
              <a:t>	</a:t>
            </a:r>
            <a:r>
              <a:rPr kumimoji="1" lang="ja-JP" altLang="en-US" sz="1463" dirty="0">
                <a:latin typeface="+mn-ea"/>
              </a:rPr>
              <a:t>５</a:t>
            </a:r>
          </a:p>
        </p:txBody>
      </p:sp>
      <p:sp>
        <p:nvSpPr>
          <p:cNvPr id="11" name="テキスト ボックス 10"/>
          <p:cNvSpPr txBox="1"/>
          <p:nvPr/>
        </p:nvSpPr>
        <p:spPr>
          <a:xfrm>
            <a:off x="822271" y="4691186"/>
            <a:ext cx="5264697" cy="317459"/>
          </a:xfrm>
          <a:prstGeom prst="rect">
            <a:avLst/>
          </a:prstGeom>
          <a:noFill/>
        </p:spPr>
        <p:txBody>
          <a:bodyPr wrap="square" rtlCol="0">
            <a:spAutoFit/>
          </a:bodyPr>
          <a:lstStyle/>
          <a:p>
            <a:pPr>
              <a:tabLst>
                <a:tab pos="4749800" algn="l"/>
              </a:tabLst>
            </a:pPr>
            <a:r>
              <a:rPr kumimoji="1" lang="ja-JP" altLang="en-US" sz="1463" dirty="0">
                <a:latin typeface="+mn-ea"/>
              </a:rPr>
              <a:t>５．Ｑ＆Ａ･･･････････････････････････････････････</a:t>
            </a:r>
            <a:r>
              <a:rPr kumimoji="1" lang="en-US" altLang="ja-JP" sz="1463" dirty="0">
                <a:latin typeface="+mn-ea"/>
              </a:rPr>
              <a:t>	</a:t>
            </a:r>
            <a:r>
              <a:rPr kumimoji="1" lang="ja-JP" altLang="en-US" sz="1463" dirty="0">
                <a:latin typeface="+mn-ea"/>
              </a:rPr>
              <a:t>６</a:t>
            </a:r>
          </a:p>
        </p:txBody>
      </p:sp>
      <p:sp>
        <p:nvSpPr>
          <p:cNvPr id="12" name="テキスト ボックス 11"/>
          <p:cNvSpPr txBox="1"/>
          <p:nvPr/>
        </p:nvSpPr>
        <p:spPr>
          <a:xfrm>
            <a:off x="758771" y="5216489"/>
            <a:ext cx="5264697" cy="317459"/>
          </a:xfrm>
          <a:prstGeom prst="rect">
            <a:avLst/>
          </a:prstGeom>
          <a:noFill/>
        </p:spPr>
        <p:txBody>
          <a:bodyPr wrap="square" rtlCol="0">
            <a:spAutoFit/>
          </a:bodyPr>
          <a:lstStyle/>
          <a:p>
            <a:pPr>
              <a:tabLst>
                <a:tab pos="4749800" algn="l"/>
              </a:tabLst>
            </a:pPr>
            <a:r>
              <a:rPr kumimoji="1" lang="en-US" altLang="ja-JP" sz="1463" dirty="0">
                <a:latin typeface="+mn-ea"/>
              </a:rPr>
              <a:t>【</a:t>
            </a:r>
            <a:r>
              <a:rPr kumimoji="1" lang="ja-JP" altLang="en-US" sz="1463" dirty="0">
                <a:latin typeface="+mn-ea"/>
              </a:rPr>
              <a:t>様式１</a:t>
            </a:r>
            <a:r>
              <a:rPr kumimoji="1" lang="en-US" altLang="ja-JP" sz="1463" dirty="0">
                <a:latin typeface="+mn-ea"/>
              </a:rPr>
              <a:t>】</a:t>
            </a:r>
            <a:r>
              <a:rPr kumimoji="1" lang="ja-JP" altLang="en-US" sz="1463" dirty="0">
                <a:latin typeface="+mn-ea"/>
              </a:rPr>
              <a:t>ワクチン接種・感染症状況報告書</a:t>
            </a:r>
          </a:p>
        </p:txBody>
      </p:sp>
      <p:grpSp>
        <p:nvGrpSpPr>
          <p:cNvPr id="9" name="グループ化 8"/>
          <p:cNvGrpSpPr/>
          <p:nvPr/>
        </p:nvGrpSpPr>
        <p:grpSpPr>
          <a:xfrm>
            <a:off x="393700" y="6063039"/>
            <a:ext cx="6562671" cy="3416376"/>
            <a:chOff x="393700" y="6218737"/>
            <a:chExt cx="6562671" cy="3416376"/>
          </a:xfrm>
        </p:grpSpPr>
        <p:sp>
          <p:nvSpPr>
            <p:cNvPr id="16" name="テキスト ボックス 15"/>
            <p:cNvSpPr txBox="1"/>
            <p:nvPr/>
          </p:nvSpPr>
          <p:spPr>
            <a:xfrm>
              <a:off x="860371" y="6547210"/>
              <a:ext cx="6096000" cy="738664"/>
            </a:xfrm>
            <a:prstGeom prst="rect">
              <a:avLst/>
            </a:prstGeom>
            <a:noFill/>
          </p:spPr>
          <p:txBody>
            <a:bodyPr wrap="square" rtlCol="0">
              <a:spAutoFit/>
            </a:bodyPr>
            <a:lstStyle/>
            <a:p>
              <a:r>
                <a:rPr kumimoji="1" lang="ja-JP" altLang="en-US" sz="1400" dirty="0">
                  <a:latin typeface="+mn-ea"/>
                </a:rPr>
                <a:t>（１</a:t>
              </a:r>
              <a:r>
                <a:rPr kumimoji="1" lang="ja-JP" altLang="en-US" sz="1400" dirty="0" smtClean="0">
                  <a:latin typeface="+mn-ea"/>
                </a:rPr>
                <a:t>）</a:t>
              </a:r>
              <a:r>
                <a:rPr lang="ja-JP" altLang="en-US" sz="1400" dirty="0" smtClean="0">
                  <a:latin typeface="+mn-ea"/>
                </a:rPr>
                <a:t>感染症</a:t>
              </a:r>
              <a:r>
                <a:rPr lang="ja-JP" altLang="en-US" sz="1400" dirty="0">
                  <a:latin typeface="+mn-ea"/>
                </a:rPr>
                <a:t>ごと</a:t>
              </a:r>
              <a:r>
                <a:rPr lang="ja-JP" altLang="en-US" sz="1400" dirty="0" smtClean="0">
                  <a:latin typeface="+mn-ea"/>
                </a:rPr>
                <a:t>の</a:t>
              </a:r>
              <a:r>
                <a:rPr lang="ja-JP" altLang="en-US" sz="1400" dirty="0">
                  <a:latin typeface="+mn-ea"/>
                </a:rPr>
                <a:t>ワクチン</a:t>
              </a:r>
              <a:r>
                <a:rPr lang="ja-JP" altLang="en-US" sz="1400" dirty="0" smtClean="0">
                  <a:latin typeface="+mn-ea"/>
                </a:rPr>
                <a:t>接種、ご自身</a:t>
              </a:r>
              <a:r>
                <a:rPr lang="ja-JP" altLang="en-US" sz="1400" dirty="0">
                  <a:latin typeface="+mn-ea"/>
                </a:rPr>
                <a:t>が必要な検査について</a:t>
              </a:r>
              <a:endParaRPr lang="en-US" altLang="ja-JP" sz="1400" dirty="0">
                <a:latin typeface="+mn-ea"/>
              </a:endParaRPr>
            </a:p>
            <a:p>
              <a:pPr indent="533400"/>
              <a:r>
                <a:rPr lang="ja-JP" altLang="en-US" sz="1400" dirty="0">
                  <a:latin typeface="+mn-ea"/>
                </a:rPr>
                <a:t>群馬大学医学部附属病院　感染制御部</a:t>
              </a:r>
              <a:endParaRPr lang="en-US" altLang="ja-JP" sz="1400" dirty="0">
                <a:latin typeface="+mn-ea"/>
              </a:endParaRPr>
            </a:p>
            <a:p>
              <a:pPr indent="533400"/>
              <a:r>
                <a:rPr lang="ja-JP" altLang="en-US" sz="1400" dirty="0">
                  <a:latin typeface="+mn-ea"/>
                </a:rPr>
                <a:t>ＴＥＬ　０２７－２２０－８６０５</a:t>
              </a:r>
              <a:endParaRPr lang="en-US" altLang="ja-JP" sz="1400" dirty="0">
                <a:latin typeface="+mn-ea"/>
              </a:endParaRPr>
            </a:p>
          </p:txBody>
        </p:sp>
        <p:sp>
          <p:nvSpPr>
            <p:cNvPr id="17" name="テキスト ボックス 16"/>
            <p:cNvSpPr txBox="1"/>
            <p:nvPr/>
          </p:nvSpPr>
          <p:spPr>
            <a:xfrm>
              <a:off x="860371" y="8876257"/>
              <a:ext cx="6096000" cy="523220"/>
            </a:xfrm>
            <a:prstGeom prst="rect">
              <a:avLst/>
            </a:prstGeom>
            <a:noFill/>
          </p:spPr>
          <p:txBody>
            <a:bodyPr wrap="square" rtlCol="0">
              <a:spAutoFit/>
            </a:bodyPr>
            <a:lstStyle/>
            <a:p>
              <a:r>
                <a:rPr kumimoji="1" lang="ja-JP" altLang="en-US" sz="1400" dirty="0">
                  <a:latin typeface="+mn-ea"/>
                </a:rPr>
                <a:t>（４）ワクチン接種・検査費用の補助に関して</a:t>
              </a:r>
              <a:endParaRPr lang="en-US" altLang="ja-JP" sz="1400" dirty="0">
                <a:latin typeface="+mn-ea"/>
              </a:endParaRPr>
            </a:p>
            <a:p>
              <a:pPr indent="533400"/>
              <a:r>
                <a:rPr lang="ja-JP" altLang="en-US" sz="1400" dirty="0">
                  <a:latin typeface="+mn-ea"/>
                </a:rPr>
                <a:t>派遣会社へお問い合わせください。</a:t>
              </a:r>
              <a:endParaRPr lang="en-US" altLang="ja-JP" sz="1400" dirty="0">
                <a:latin typeface="+mn-ea"/>
              </a:endParaRPr>
            </a:p>
          </p:txBody>
        </p:sp>
        <p:sp>
          <p:nvSpPr>
            <p:cNvPr id="19" name="テキスト ボックス 18"/>
            <p:cNvSpPr txBox="1"/>
            <p:nvPr/>
          </p:nvSpPr>
          <p:spPr>
            <a:xfrm>
              <a:off x="860371" y="7323559"/>
              <a:ext cx="6096000" cy="738664"/>
            </a:xfrm>
            <a:prstGeom prst="rect">
              <a:avLst/>
            </a:prstGeom>
            <a:noFill/>
          </p:spPr>
          <p:txBody>
            <a:bodyPr wrap="square" rtlCol="0">
              <a:spAutoFit/>
            </a:bodyPr>
            <a:lstStyle/>
            <a:p>
              <a:r>
                <a:rPr kumimoji="1" lang="ja-JP" altLang="en-US" sz="1400" dirty="0">
                  <a:latin typeface="+mn-ea"/>
                </a:rPr>
                <a:t>（２）Ｂ型肝炎ワクチン接種について</a:t>
              </a:r>
              <a:endParaRPr lang="en-US" altLang="ja-JP" sz="1400" dirty="0">
                <a:latin typeface="+mn-ea"/>
              </a:endParaRPr>
            </a:p>
            <a:p>
              <a:pPr indent="533400"/>
              <a:r>
                <a:rPr lang="ja-JP" altLang="en-US" sz="1400" dirty="0">
                  <a:latin typeface="+mn-ea"/>
                </a:rPr>
                <a:t>昭和地区事務部総務課　労務管理係</a:t>
              </a:r>
              <a:endParaRPr lang="en-US" altLang="ja-JP" sz="1400" dirty="0">
                <a:latin typeface="+mn-ea"/>
              </a:endParaRPr>
            </a:p>
            <a:p>
              <a:pPr indent="533400"/>
              <a:r>
                <a:rPr lang="ja-JP" altLang="en-US" sz="1400" dirty="0">
                  <a:latin typeface="+mn-ea"/>
                </a:rPr>
                <a:t>ＴＥＬ　０２７－２２０－７７１９</a:t>
              </a:r>
              <a:endParaRPr lang="en-US" altLang="ja-JP" sz="1400" dirty="0">
                <a:latin typeface="+mn-ea"/>
              </a:endParaRPr>
            </a:p>
          </p:txBody>
        </p:sp>
        <p:sp>
          <p:nvSpPr>
            <p:cNvPr id="2" name="角丸四角形 1"/>
            <p:cNvSpPr/>
            <p:nvPr/>
          </p:nvSpPr>
          <p:spPr>
            <a:xfrm>
              <a:off x="393700" y="6325103"/>
              <a:ext cx="6108700" cy="3310010"/>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18" name="テキスト ボックス 17"/>
            <p:cNvSpPr txBox="1"/>
            <p:nvPr/>
          </p:nvSpPr>
          <p:spPr>
            <a:xfrm>
              <a:off x="758771" y="6218737"/>
              <a:ext cx="1349429" cy="317459"/>
            </a:xfrm>
            <a:prstGeom prst="rect">
              <a:avLst/>
            </a:prstGeom>
            <a:solidFill>
              <a:schemeClr val="bg1"/>
            </a:solidFill>
          </p:spPr>
          <p:txBody>
            <a:bodyPr wrap="square" rtlCol="0">
              <a:spAutoFit/>
            </a:bodyPr>
            <a:lstStyle/>
            <a:p>
              <a:pPr algn="ctr">
                <a:tabLst>
                  <a:tab pos="4749800" algn="l"/>
                </a:tabLst>
              </a:pPr>
              <a:r>
                <a:rPr kumimoji="1" lang="ja-JP" altLang="en-US" sz="1463" dirty="0">
                  <a:latin typeface="+mn-ea"/>
                </a:rPr>
                <a:t>問い合わせ先</a:t>
              </a:r>
            </a:p>
          </p:txBody>
        </p:sp>
        <p:sp>
          <p:nvSpPr>
            <p:cNvPr id="20" name="テキスト ボックス 19"/>
            <p:cNvSpPr txBox="1"/>
            <p:nvPr/>
          </p:nvSpPr>
          <p:spPr>
            <a:xfrm>
              <a:off x="860371" y="8099908"/>
              <a:ext cx="6096000" cy="738664"/>
            </a:xfrm>
            <a:prstGeom prst="rect">
              <a:avLst/>
            </a:prstGeom>
            <a:noFill/>
          </p:spPr>
          <p:txBody>
            <a:bodyPr wrap="square" rtlCol="0">
              <a:spAutoFit/>
            </a:bodyPr>
            <a:lstStyle/>
            <a:p>
              <a:r>
                <a:rPr kumimoji="1" lang="ja-JP" altLang="en-US" sz="1400" dirty="0">
                  <a:latin typeface="+mn-ea"/>
                </a:rPr>
                <a:t>（３）書類の提出について</a:t>
              </a:r>
              <a:endParaRPr lang="en-US" altLang="ja-JP" sz="1400" dirty="0">
                <a:latin typeface="+mn-ea"/>
              </a:endParaRPr>
            </a:p>
            <a:p>
              <a:pPr indent="533400"/>
              <a:r>
                <a:rPr lang="ja-JP" altLang="en-US" sz="1400" dirty="0">
                  <a:latin typeface="+mn-ea"/>
                </a:rPr>
                <a:t>昭和地区事務部医事課　医療安全係</a:t>
              </a:r>
              <a:endParaRPr lang="en-US" altLang="ja-JP" sz="1400" dirty="0">
                <a:latin typeface="+mn-ea"/>
              </a:endParaRPr>
            </a:p>
            <a:p>
              <a:pPr indent="533400"/>
              <a:r>
                <a:rPr lang="ja-JP" altLang="en-US" sz="1400" dirty="0">
                  <a:latin typeface="+mn-ea"/>
                </a:rPr>
                <a:t>ＴＥＬ　０２７－２２０－７８１３</a:t>
              </a:r>
              <a:endParaRPr lang="en-US" altLang="ja-JP" sz="1400" dirty="0">
                <a:latin typeface="+mn-ea"/>
              </a:endParaRPr>
            </a:p>
          </p:txBody>
        </p:sp>
      </p:grpSp>
      <p:sp>
        <p:nvSpPr>
          <p:cNvPr id="3" name="正方形/長方形 2"/>
          <p:cNvSpPr/>
          <p:nvPr/>
        </p:nvSpPr>
        <p:spPr>
          <a:xfrm>
            <a:off x="1829658" y="2773684"/>
            <a:ext cx="3236784" cy="406265"/>
          </a:xfrm>
          <a:prstGeom prst="rect">
            <a:avLst/>
          </a:prstGeom>
        </p:spPr>
        <p:txBody>
          <a:bodyPr wrap="none">
            <a:spAutoFit/>
          </a:bodyPr>
          <a:lstStyle/>
          <a:p>
            <a:pPr lvl="0" algn="ctr" defTabSz="685800">
              <a:lnSpc>
                <a:spcPct val="120000"/>
              </a:lnSpc>
              <a:spcBef>
                <a:spcPts val="750"/>
              </a:spcBef>
            </a:pPr>
            <a:r>
              <a:rPr kumimoji="1" lang="ja-JP" altLang="en-US" sz="1700" b="1" dirty="0">
                <a:solidFill>
                  <a:srgbClr val="FF0000"/>
                </a:solidFill>
                <a:latin typeface="游ゴシック" panose="020B0400000000000000" pitchFamily="50" charset="-128"/>
              </a:rPr>
              <a:t>＊必ず最後までお読み下さい。</a:t>
            </a:r>
            <a:endParaRPr kumimoji="1" lang="en-US" altLang="ja-JP" sz="1700" b="1" dirty="0">
              <a:solidFill>
                <a:srgbClr val="FF0000"/>
              </a:solidFill>
              <a:latin typeface="游ゴシック" panose="020B0400000000000000" pitchFamily="50" charset="-128"/>
            </a:endParaRPr>
          </a:p>
        </p:txBody>
      </p:sp>
      <p:grpSp>
        <p:nvGrpSpPr>
          <p:cNvPr id="21" name="グループ化 20"/>
          <p:cNvGrpSpPr/>
          <p:nvPr/>
        </p:nvGrpSpPr>
        <p:grpSpPr>
          <a:xfrm>
            <a:off x="2475735" y="9578411"/>
            <a:ext cx="2833244" cy="246221"/>
            <a:chOff x="4888084" y="114153"/>
            <a:chExt cx="2833244" cy="246221"/>
          </a:xfrm>
        </p:grpSpPr>
        <p:sp>
          <p:nvSpPr>
            <p:cNvPr id="22" name="テキスト ボックス 26"/>
            <p:cNvSpPr txBox="1"/>
            <p:nvPr/>
          </p:nvSpPr>
          <p:spPr>
            <a:xfrm>
              <a:off x="5125453" y="114153"/>
              <a:ext cx="2595875"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3"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
        <p:nvSpPr>
          <p:cNvPr id="13" name="テキスト ボックス 12"/>
          <p:cNvSpPr txBox="1"/>
          <p:nvPr/>
        </p:nvSpPr>
        <p:spPr>
          <a:xfrm>
            <a:off x="5618892" y="68723"/>
            <a:ext cx="1201008" cy="276999"/>
          </a:xfrm>
          <a:prstGeom prst="rect">
            <a:avLst/>
          </a:prstGeom>
          <a:noFill/>
        </p:spPr>
        <p:txBody>
          <a:bodyPr wrap="square" rtlCol="0">
            <a:spAutoFit/>
          </a:bodyPr>
          <a:lstStyle/>
          <a:p>
            <a:r>
              <a:rPr kumimoji="1" lang="en-US" altLang="ja-JP" sz="1200" dirty="0"/>
              <a:t>2024</a:t>
            </a:r>
            <a:r>
              <a:rPr kumimoji="1" lang="ja-JP" altLang="en-US" sz="1200" dirty="0"/>
              <a:t>年</a:t>
            </a:r>
            <a:r>
              <a:rPr kumimoji="1" lang="en-US" altLang="ja-JP" sz="1200" dirty="0"/>
              <a:t>9</a:t>
            </a:r>
            <a:r>
              <a:rPr kumimoji="1" lang="ja-JP" altLang="en-US" sz="1200" dirty="0"/>
              <a:t>月改訂</a:t>
            </a:r>
          </a:p>
        </p:txBody>
      </p:sp>
    </p:spTree>
    <p:extLst>
      <p:ext uri="{BB962C8B-B14F-4D97-AF65-F5344CB8AC3E}">
        <p14:creationId xmlns:p14="http://schemas.microsoft.com/office/powerpoint/2010/main" val="272553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42642" y="2239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2" name="正方形/長方形 21"/>
          <p:cNvSpPr/>
          <p:nvPr/>
        </p:nvSpPr>
        <p:spPr>
          <a:xfrm>
            <a:off x="-90515" y="4952223"/>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6" name="テキスト ボックス 5"/>
          <p:cNvSpPr txBox="1"/>
          <p:nvPr/>
        </p:nvSpPr>
        <p:spPr>
          <a:xfrm>
            <a:off x="212452" y="2148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２．風疹（３日ばしか）</a:t>
            </a:r>
          </a:p>
        </p:txBody>
      </p:sp>
      <p:sp>
        <p:nvSpPr>
          <p:cNvPr id="11" name="テキスト ボックス 10"/>
          <p:cNvSpPr txBox="1"/>
          <p:nvPr/>
        </p:nvSpPr>
        <p:spPr>
          <a:xfrm>
            <a:off x="212452" y="4930294"/>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３．水痘（みずぼうそう）</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２／５ページ</a:t>
            </a:r>
          </a:p>
        </p:txBody>
      </p:sp>
      <p:sp>
        <p:nvSpPr>
          <p:cNvPr id="13" name="テキスト ボックス 12"/>
          <p:cNvSpPr txBox="1"/>
          <p:nvPr/>
        </p:nvSpPr>
        <p:spPr>
          <a:xfrm>
            <a:off x="237852" y="6538426"/>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aphicFrame>
        <p:nvGraphicFramePr>
          <p:cNvPr id="15" name="表 14"/>
          <p:cNvGraphicFramePr>
            <a:graphicFrameLocks noGrp="1"/>
          </p:cNvGraphicFramePr>
          <p:nvPr>
            <p:extLst>
              <p:ext uri="{D42A27DB-BD31-4B8C-83A1-F6EECF244321}">
                <p14:modId xmlns:p14="http://schemas.microsoft.com/office/powerpoint/2010/main" val="3827789632"/>
              </p:ext>
            </p:extLst>
          </p:nvPr>
        </p:nvGraphicFramePr>
        <p:xfrm>
          <a:off x="453971" y="551439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22488">
                  <a:extLst>
                    <a:ext uri="{9D8B030D-6E8A-4147-A177-3AD203B41FA5}">
                      <a16:colId xmlns:a16="http://schemas.microsoft.com/office/drawing/2014/main" val="385602920"/>
                    </a:ext>
                  </a:extLst>
                </a:gridCol>
                <a:gridCol w="38100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16" name="テキスト ボックス 15"/>
          <p:cNvSpPr txBox="1"/>
          <p:nvPr/>
        </p:nvSpPr>
        <p:spPr>
          <a:xfrm>
            <a:off x="453971" y="5253515"/>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17" name="表 16"/>
          <p:cNvGraphicFramePr>
            <a:graphicFrameLocks noGrp="1"/>
          </p:cNvGraphicFramePr>
          <p:nvPr>
            <p:extLst>
              <p:ext uri="{D42A27DB-BD31-4B8C-83A1-F6EECF244321}">
                <p14:modId xmlns:p14="http://schemas.microsoft.com/office/powerpoint/2010/main" val="451283772"/>
              </p:ext>
            </p:extLst>
          </p:nvPr>
        </p:nvGraphicFramePr>
        <p:xfrm>
          <a:off x="453971" y="6825267"/>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r>
                        <a:rPr kumimoji="1" lang="en-US" altLang="ja-JP" sz="1300" dirty="0">
                          <a:latin typeface="+mn-ea"/>
                          <a:ea typeface="+mn-ea"/>
                        </a:rPr>
                        <a:t>IAHA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18" name="テキスト ボックス 17"/>
          <p:cNvSpPr txBox="1"/>
          <p:nvPr/>
        </p:nvSpPr>
        <p:spPr>
          <a:xfrm>
            <a:off x="237852" y="1752528"/>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aphicFrame>
        <p:nvGraphicFramePr>
          <p:cNvPr id="19" name="表 18"/>
          <p:cNvGraphicFramePr>
            <a:graphicFrameLocks noGrp="1"/>
          </p:cNvGraphicFramePr>
          <p:nvPr>
            <p:extLst>
              <p:ext uri="{D42A27DB-BD31-4B8C-83A1-F6EECF244321}">
                <p14:modId xmlns:p14="http://schemas.microsoft.com/office/powerpoint/2010/main" val="1952195794"/>
              </p:ext>
            </p:extLst>
          </p:nvPr>
        </p:nvGraphicFramePr>
        <p:xfrm>
          <a:off x="453971" y="75189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60588">
                  <a:extLst>
                    <a:ext uri="{9D8B030D-6E8A-4147-A177-3AD203B41FA5}">
                      <a16:colId xmlns:a16="http://schemas.microsoft.com/office/drawing/2014/main" val="385602920"/>
                    </a:ext>
                  </a:extLst>
                </a:gridCol>
                <a:gridCol w="37719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358555" y="536261"/>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21" name="表 20"/>
          <p:cNvGraphicFramePr>
            <a:graphicFrameLocks noGrp="1"/>
          </p:cNvGraphicFramePr>
          <p:nvPr>
            <p:extLst>
              <p:ext uri="{D42A27DB-BD31-4B8C-83A1-F6EECF244321}">
                <p14:modId xmlns:p14="http://schemas.microsoft.com/office/powerpoint/2010/main" val="3186022009"/>
              </p:ext>
            </p:extLst>
          </p:nvPr>
        </p:nvGraphicFramePr>
        <p:xfrm>
          <a:off x="453971" y="2030436"/>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HI</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23" name="正方形/長方形 2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】(2)</a:t>
            </a:r>
            <a:endParaRPr lang="ja-JP" altLang="en-US" sz="1050" dirty="0">
              <a:latin typeface="+mn-ea"/>
            </a:endParaRPr>
          </a:p>
        </p:txBody>
      </p:sp>
      <p:grpSp>
        <p:nvGrpSpPr>
          <p:cNvPr id="25" name="グループ化 24"/>
          <p:cNvGrpSpPr/>
          <p:nvPr/>
        </p:nvGrpSpPr>
        <p:grpSpPr>
          <a:xfrm>
            <a:off x="4781773" y="9645624"/>
            <a:ext cx="1830768" cy="246221"/>
            <a:chOff x="4888084" y="114153"/>
            <a:chExt cx="1830768" cy="246221"/>
          </a:xfrm>
        </p:grpSpPr>
        <p:sp>
          <p:nvSpPr>
            <p:cNvPr id="26"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7"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586532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106142" y="2112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212452" y="2021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４．流行性耳下腺炎（ムンプス・おたふくかぜ）</a:t>
            </a:r>
          </a:p>
        </p:txBody>
      </p:sp>
      <p:sp>
        <p:nvSpPr>
          <p:cNvPr id="14" name="テキスト ボックス 13"/>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３／５ページ</a:t>
            </a:r>
          </a:p>
        </p:txBody>
      </p:sp>
      <p:sp>
        <p:nvSpPr>
          <p:cNvPr id="8" name="テキスト ボックス 7"/>
          <p:cNvSpPr txBox="1"/>
          <p:nvPr/>
        </p:nvSpPr>
        <p:spPr>
          <a:xfrm>
            <a:off x="277608" y="1831723"/>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aphicFrame>
        <p:nvGraphicFramePr>
          <p:cNvPr id="9" name="表 8"/>
          <p:cNvGraphicFramePr>
            <a:graphicFrameLocks noGrp="1"/>
          </p:cNvGraphicFramePr>
          <p:nvPr>
            <p:extLst>
              <p:ext uri="{D42A27DB-BD31-4B8C-83A1-F6EECF244321}">
                <p14:modId xmlns:p14="http://schemas.microsoft.com/office/powerpoint/2010/main" val="2202472702"/>
              </p:ext>
            </p:extLst>
          </p:nvPr>
        </p:nvGraphicFramePr>
        <p:xfrm>
          <a:off x="453971" y="76459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47888">
                  <a:extLst>
                    <a:ext uri="{9D8B030D-6E8A-4147-A177-3AD203B41FA5}">
                      <a16:colId xmlns:a16="http://schemas.microsoft.com/office/drawing/2014/main" val="385602920"/>
                    </a:ext>
                  </a:extLst>
                </a:gridCol>
                <a:gridCol w="37846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n-lt"/>
                          <a:ea typeface="+mn-ea"/>
                          <a:cs typeface="+mn-cs"/>
                        </a:rPr>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10" name="テキスト ボックス 9"/>
          <p:cNvSpPr txBox="1"/>
          <p:nvPr/>
        </p:nvSpPr>
        <p:spPr>
          <a:xfrm>
            <a:off x="453971" y="555225"/>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graphicFrame>
        <p:nvGraphicFramePr>
          <p:cNvPr id="11" name="表 10"/>
          <p:cNvGraphicFramePr>
            <a:graphicFrameLocks noGrp="1"/>
          </p:cNvGraphicFramePr>
          <p:nvPr>
            <p:extLst>
              <p:ext uri="{D42A27DB-BD31-4B8C-83A1-F6EECF244321}">
                <p14:modId xmlns:p14="http://schemas.microsoft.com/office/powerpoint/2010/main" val="2524626244"/>
              </p:ext>
            </p:extLst>
          </p:nvPr>
        </p:nvGraphicFramePr>
        <p:xfrm>
          <a:off x="453971" y="2079008"/>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sp>
        <p:nvSpPr>
          <p:cNvPr id="13" name="正方形/長方形 12"/>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】(3)</a:t>
            </a:r>
            <a:endParaRPr lang="ja-JP" altLang="en-US" sz="1050" dirty="0">
              <a:latin typeface="+mn-ea"/>
            </a:endParaRPr>
          </a:p>
        </p:txBody>
      </p:sp>
      <p:grpSp>
        <p:nvGrpSpPr>
          <p:cNvPr id="15" name="グループ化 14"/>
          <p:cNvGrpSpPr/>
          <p:nvPr/>
        </p:nvGrpSpPr>
        <p:grpSpPr>
          <a:xfrm>
            <a:off x="4781773" y="9645624"/>
            <a:ext cx="1830768" cy="246221"/>
            <a:chOff x="4888084" y="114153"/>
            <a:chExt cx="1830768" cy="246221"/>
          </a:xfrm>
        </p:grpSpPr>
        <p:sp>
          <p:nvSpPr>
            <p:cNvPr id="16"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17"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1786229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85765" y="689632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6" name="正方形/長方形 15"/>
          <p:cNvSpPr/>
          <p:nvPr/>
        </p:nvSpPr>
        <p:spPr>
          <a:xfrm>
            <a:off x="-106142" y="249399"/>
            <a:ext cx="7239000" cy="273600"/>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1" name="テキスト ボックス 10"/>
          <p:cNvSpPr txBox="1"/>
          <p:nvPr/>
        </p:nvSpPr>
        <p:spPr>
          <a:xfrm>
            <a:off x="212452" y="6887638"/>
            <a:ext cx="5264696" cy="31745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tab pos="4749800" algn="l"/>
              </a:tabLst>
              <a:defRPr/>
            </a:pPr>
            <a:r>
              <a:rPr kumimoji="1" lang="ja-JP" altLang="en-US" sz="1463" b="1" i="0" u="none" strike="noStrike" kern="1200" cap="none" spc="0" normalizeH="0" baseline="0" noProof="0" dirty="0">
                <a:ln>
                  <a:noFill/>
                </a:ln>
                <a:solidFill>
                  <a:prstClr val="black"/>
                </a:solidFill>
                <a:effectLst/>
                <a:uLnTx/>
                <a:uFillTx/>
                <a:latin typeface="+mn-ea"/>
                <a:cs typeface="+mn-cs"/>
              </a:rPr>
              <a:t>６．結核</a:t>
            </a:r>
          </a:p>
        </p:txBody>
      </p:sp>
      <p:graphicFrame>
        <p:nvGraphicFramePr>
          <p:cNvPr id="13" name="表 12"/>
          <p:cNvGraphicFramePr>
            <a:graphicFrameLocks noGrp="1"/>
          </p:cNvGraphicFramePr>
          <p:nvPr>
            <p:extLst>
              <p:ext uri="{D42A27DB-BD31-4B8C-83A1-F6EECF244321}">
                <p14:modId xmlns:p14="http://schemas.microsoft.com/office/powerpoint/2010/main" val="3765812054"/>
              </p:ext>
            </p:extLst>
          </p:nvPr>
        </p:nvGraphicFramePr>
        <p:xfrm>
          <a:off x="365070" y="7671765"/>
          <a:ext cx="6137330" cy="1893285"/>
        </p:xfrm>
        <a:graphic>
          <a:graphicData uri="http://schemas.openxmlformats.org/drawingml/2006/table">
            <a:tbl>
              <a:tblPr>
                <a:tableStyleId>{5940675A-B579-460E-94D1-54222C63F5DA}</a:tableStyleId>
              </a:tblPr>
              <a:tblGrid>
                <a:gridCol w="1412930">
                  <a:extLst>
                    <a:ext uri="{9D8B030D-6E8A-4147-A177-3AD203B41FA5}">
                      <a16:colId xmlns:a16="http://schemas.microsoft.com/office/drawing/2014/main" val="385602920"/>
                    </a:ext>
                  </a:extLst>
                </a:gridCol>
                <a:gridCol w="2222500">
                  <a:extLst>
                    <a:ext uri="{9D8B030D-6E8A-4147-A177-3AD203B41FA5}">
                      <a16:colId xmlns:a16="http://schemas.microsoft.com/office/drawing/2014/main" val="2790513254"/>
                    </a:ext>
                  </a:extLst>
                </a:gridCol>
                <a:gridCol w="241300">
                  <a:extLst>
                    <a:ext uri="{9D8B030D-6E8A-4147-A177-3AD203B41FA5}">
                      <a16:colId xmlns:a16="http://schemas.microsoft.com/office/drawing/2014/main" val="2190905253"/>
                    </a:ext>
                  </a:extLst>
                </a:gridCol>
                <a:gridCol w="2260600">
                  <a:extLst>
                    <a:ext uri="{9D8B030D-6E8A-4147-A177-3AD203B41FA5}">
                      <a16:colId xmlns:a16="http://schemas.microsoft.com/office/drawing/2014/main" val="2572727338"/>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クォンティフェロン検査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（ＱＦＴ検査）</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tc row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又は</a:t>
                      </a:r>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T-SPOT</a:t>
                      </a:r>
                      <a:endParaRPr kumimoji="1" lang="ja-JP" altLang="en-US" dirty="0"/>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vMerge="1">
                  <a:txBody>
                    <a:bodyPr/>
                    <a:lstStyle/>
                    <a:p>
                      <a:endParaRPr lang="ja-JP" altLang="en-US" dirty="0"/>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r"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828000">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indent="355600">
                        <a:lnSpc>
                          <a:spcPts val="2000"/>
                        </a:lnSpc>
                      </a:pPr>
                      <a:r>
                        <a:rPr kumimoji="1" lang="ja-JP" altLang="en-US" dirty="0"/>
                        <a:t>・陰性</a:t>
                      </a:r>
                      <a:endParaRPr kumimoji="1" lang="en-US" altLang="ja-JP" dirty="0"/>
                    </a:p>
                    <a:p>
                      <a:pPr marL="0" indent="355600">
                        <a:lnSpc>
                          <a:spcPts val="2000"/>
                        </a:lnSpc>
                      </a:pPr>
                      <a:r>
                        <a:rPr kumimoji="1" lang="ja-JP" altLang="en-US" dirty="0"/>
                        <a:t>・判定不可</a:t>
                      </a:r>
                      <a:endParaRPr kumimoji="1" lang="en-US" altLang="ja-JP" dirty="0"/>
                    </a:p>
                    <a:p>
                      <a:pPr marL="0" indent="355600">
                        <a:lnSpc>
                          <a:spcPts val="2000"/>
                        </a:lnSpc>
                      </a:pPr>
                      <a:r>
                        <a:rPr kumimoji="1" lang="ja-JP" altLang="en-US" dirty="0"/>
                        <a:t>・陽性</a:t>
                      </a:r>
                    </a:p>
                  </a:txBody>
                  <a:tcPr anchor="ctr">
                    <a:lnL w="12700" cap="flat" cmpd="sng" algn="ctr">
                      <a:solidFill>
                        <a:schemeClr val="tx1"/>
                      </a:solidFill>
                      <a:prstDash val="solid"/>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tcPr>
                </a:tc>
                <a:tc vMerge="1">
                  <a:txBody>
                    <a:bodyPr/>
                    <a:lstStyle/>
                    <a:p>
                      <a:endParaRPr lang="ja-JP" altLang="en-US" dirty="0"/>
                    </a:p>
                  </a:txBody>
                  <a:tcPr anchor="ctr">
                    <a:lnL w="9525" cap="flat" cmpd="sng" algn="ctr">
                      <a:solidFill>
                        <a:schemeClr val="tx1"/>
                      </a:solidFill>
                      <a:prstDash val="dot"/>
                      <a:round/>
                      <a:headEnd type="none" w="med" len="med"/>
                      <a:tailEnd type="none" w="med" len="med"/>
                    </a:lnL>
                    <a:lnR w="9525" cap="flat" cmpd="sng" algn="ctr">
                      <a:solidFill>
                        <a:schemeClr val="tx1"/>
                      </a:solidFill>
                      <a:prstDash val="dot"/>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indent="355600">
                        <a:lnSpc>
                          <a:spcPts val="2000"/>
                        </a:lnSpc>
                      </a:pPr>
                      <a:r>
                        <a:rPr kumimoji="1" lang="ja-JP" altLang="en-US" dirty="0"/>
                        <a:t>・陰性</a:t>
                      </a:r>
                      <a:endParaRPr kumimoji="1" lang="en-US" altLang="ja-JP" dirty="0"/>
                    </a:p>
                    <a:p>
                      <a:pPr marL="0" indent="355600">
                        <a:lnSpc>
                          <a:spcPts val="2000"/>
                        </a:lnSpc>
                      </a:pPr>
                      <a:r>
                        <a:rPr kumimoji="1" lang="ja-JP" altLang="en-US" dirty="0"/>
                        <a:t>・判定不可</a:t>
                      </a:r>
                      <a:endParaRPr kumimoji="1" lang="en-US" altLang="ja-JP" dirty="0"/>
                    </a:p>
                    <a:p>
                      <a:pPr marL="0" indent="355600">
                        <a:lnSpc>
                          <a:spcPts val="2000"/>
                        </a:lnSpc>
                      </a:pPr>
                      <a:r>
                        <a:rPr kumimoji="1" lang="ja-JP" altLang="en-US" dirty="0"/>
                        <a:t>・判定保留</a:t>
                      </a:r>
                      <a:endParaRPr kumimoji="1" lang="en-US" altLang="ja-JP" dirty="0"/>
                    </a:p>
                    <a:p>
                      <a:pPr marL="0" indent="355600">
                        <a:lnSpc>
                          <a:spcPts val="2000"/>
                        </a:lnSpc>
                      </a:pPr>
                      <a:r>
                        <a:rPr kumimoji="1" lang="ja-JP" altLang="en-US" dirty="0"/>
                        <a:t>・陽性</a:t>
                      </a:r>
                    </a:p>
                  </a:txBody>
                  <a:tcPr anchor="ctr">
                    <a:lnL w="9525" cap="flat" cmpd="sng" algn="ctr">
                      <a:solidFill>
                        <a:schemeClr val="tx1"/>
                      </a:solidFill>
                      <a:prstDash val="dot"/>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
        <p:nvSpPr>
          <p:cNvPr id="6" name="テキスト ボックス 5"/>
          <p:cNvSpPr txBox="1"/>
          <p:nvPr/>
        </p:nvSpPr>
        <p:spPr>
          <a:xfrm>
            <a:off x="212452" y="240212"/>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５．Ｂ型肝炎</a:t>
            </a:r>
          </a:p>
        </p:txBody>
      </p:sp>
      <p:graphicFrame>
        <p:nvGraphicFramePr>
          <p:cNvPr id="9" name="表 8"/>
          <p:cNvGraphicFramePr>
            <a:graphicFrameLocks noGrp="1"/>
          </p:cNvGraphicFramePr>
          <p:nvPr>
            <p:extLst>
              <p:ext uri="{D42A27DB-BD31-4B8C-83A1-F6EECF244321}">
                <p14:modId xmlns:p14="http://schemas.microsoft.com/office/powerpoint/2010/main" val="1767817669"/>
              </p:ext>
            </p:extLst>
          </p:nvPr>
        </p:nvGraphicFramePr>
        <p:xfrm>
          <a:off x="365071" y="780864"/>
          <a:ext cx="6137329" cy="3273778"/>
        </p:xfrm>
        <a:graphic>
          <a:graphicData uri="http://schemas.openxmlformats.org/drawingml/2006/table">
            <a:tbl>
              <a:tblPr>
                <a:tableStyleId>{5940675A-B579-460E-94D1-54222C63F5DA}</a:tableStyleId>
              </a:tblPr>
              <a:tblGrid>
                <a:gridCol w="1408633">
                  <a:extLst>
                    <a:ext uri="{9D8B030D-6E8A-4147-A177-3AD203B41FA5}">
                      <a16:colId xmlns:a16="http://schemas.microsoft.com/office/drawing/2014/main" val="1529656246"/>
                    </a:ext>
                  </a:extLst>
                </a:gridCol>
                <a:gridCol w="443149">
                  <a:extLst>
                    <a:ext uri="{9D8B030D-6E8A-4147-A177-3AD203B41FA5}">
                      <a16:colId xmlns:a16="http://schemas.microsoft.com/office/drawing/2014/main" val="385602920"/>
                    </a:ext>
                  </a:extLst>
                </a:gridCol>
                <a:gridCol w="354519">
                  <a:extLst>
                    <a:ext uri="{9D8B030D-6E8A-4147-A177-3AD203B41FA5}">
                      <a16:colId xmlns:a16="http://schemas.microsoft.com/office/drawing/2014/main" val="2777756399"/>
                    </a:ext>
                  </a:extLst>
                </a:gridCol>
                <a:gridCol w="3931028">
                  <a:extLst>
                    <a:ext uri="{9D8B030D-6E8A-4147-A177-3AD203B41FA5}">
                      <a16:colId xmlns:a16="http://schemas.microsoft.com/office/drawing/2014/main" val="3991139692"/>
                    </a:ext>
                  </a:extLst>
                </a:gridCol>
              </a:tblGrid>
              <a:tr h="799269">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r>
                        <a:rPr kumimoji="1" lang="ja-JP" altLang="en-US" sz="1400" dirty="0"/>
                        <a:t>・あり</a:t>
                      </a:r>
                      <a:endParaRPr kumimoji="1" lang="en-US" altLang="ja-JP" sz="1400" dirty="0"/>
                    </a:p>
                    <a:p>
                      <a:r>
                        <a:rPr kumimoji="1" lang="ja-JP" altLang="en-US" sz="1400" dirty="0"/>
                        <a:t>　↪ワクチン接種日・接種後の抗体価検査結果を記入</a:t>
                      </a:r>
                      <a:endParaRPr kumimoji="1" lang="en-US" altLang="ja-JP" sz="1400" dirty="0"/>
                    </a:p>
                    <a:p>
                      <a:r>
                        <a:rPr kumimoji="1" lang="ja-JP" altLang="en-US" sz="1400" dirty="0"/>
                        <a:t>・なし</a:t>
                      </a:r>
                      <a:endParaRPr kumimoji="1" lang="en-US" altLang="ja-JP" sz="1400"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326473">
                <a:tc vMerge="1">
                  <a:txBody>
                    <a:bodyPr/>
                    <a:lstStyle/>
                    <a:p>
                      <a:endParaRPr kumimoji="1" lang="ja-JP" altLang="en-US"/>
                    </a:p>
                  </a:txBody>
                  <a:tcPr/>
                </a:tc>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9050" cap="flat" cmpd="sng" algn="ctr">
                      <a:noFill/>
                      <a:prstDash val="sysDash"/>
                      <a:round/>
                      <a:headEnd type="none" w="med" len="med"/>
                      <a:tailEnd type="none" w="med" len="med"/>
                    </a:lnB>
                  </a:tcPr>
                </a:tc>
                <a:tc hMerge="1">
                  <a:txBody>
                    <a:bodyPr/>
                    <a:lstStyle/>
                    <a:p>
                      <a:endParaRPr kumimoji="1" lang="ja-JP" altLang="en-US"/>
                    </a:p>
                  </a:txBody>
                  <a:tcPr/>
                </a:tc>
                <a:tc hMerge="1">
                  <a:txBody>
                    <a:bodyPr/>
                    <a:lstStyle/>
                    <a:p>
                      <a:endParaRPr kumimoji="1" lang="en-US" altLang="ja-JP" dirty="0"/>
                    </a:p>
                  </a:txBody>
                  <a:tcPr anchor="ctr">
                    <a:lnL w="19050" cap="flat" cmpd="sng" algn="ctr">
                      <a:solidFill>
                        <a:schemeClr val="bg1">
                          <a:lumMod val="50000"/>
                        </a:schemeClr>
                      </a:solidFill>
                      <a:prstDash val="sysDash"/>
                      <a:round/>
                      <a:headEnd type="none" w="med" len="med"/>
                      <a:tailEnd type="none" w="med" len="med"/>
                    </a:lnL>
                    <a:lnT w="12700" cap="flat" cmpd="sng" algn="ctr">
                      <a:solidFill>
                        <a:schemeClr val="tx1"/>
                      </a:solidFill>
                      <a:prstDash val="dash"/>
                      <a:round/>
                      <a:headEnd type="none" w="med" len="med"/>
                      <a:tailEnd type="none" w="med" len="med"/>
                    </a:lnT>
                    <a:lnB w="19050" cap="flat" cmpd="sng" algn="ctr">
                      <a:solidFill>
                        <a:schemeClr val="bg1">
                          <a:lumMod val="50000"/>
                        </a:schemeClr>
                      </a:solidFill>
                      <a:prstDash val="sysDash"/>
                      <a:round/>
                      <a:headEnd type="none" w="med" len="med"/>
                      <a:tailEnd type="none" w="med" len="med"/>
                    </a:lnB>
                  </a:tcPr>
                </a:tc>
                <a:extLst>
                  <a:ext uri="{0D108BD9-81ED-4DB2-BD59-A6C34878D82A}">
                    <a16:rowId xmlns:a16="http://schemas.microsoft.com/office/drawing/2014/main" val="968849402"/>
                  </a:ext>
                </a:extLst>
              </a:tr>
              <a:tr h="1074018">
                <a:tc vMerge="1">
                  <a:txBody>
                    <a:bodyPr/>
                    <a:lstStyle/>
                    <a:p>
                      <a:endParaRPr kumimoji="1" lang="ja-JP" altLang="en-US"/>
                    </a:p>
                  </a:txBody>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905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１ク｜ル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3765701687"/>
                  </a:ext>
                </a:extLst>
              </a:tr>
              <a:tr h="1074018">
                <a:tc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２ク｜ル</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dirty="0"/>
                        <a:t>【</a:t>
                      </a:r>
                      <a:r>
                        <a:rPr kumimoji="1" lang="ja-JP" altLang="en-US" dirty="0"/>
                        <a:t>１回目</a:t>
                      </a:r>
                      <a:r>
                        <a:rPr kumimoji="1" lang="en-US" altLang="ja-JP" dirty="0"/>
                        <a:t>】</a:t>
                      </a:r>
                      <a:r>
                        <a:rPr kumimoji="1" lang="ja-JP" altLang="en-US" dirty="0"/>
                        <a:t>　　　　年　　　　月　　　　日</a:t>
                      </a:r>
                      <a:endParaRPr kumimoji="1" lang="en-US" altLang="ja-JP" dirty="0"/>
                    </a:p>
                    <a:p>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２回目</a:t>
                      </a:r>
                      <a:r>
                        <a:rPr kumimoji="1" lang="en-US" altLang="ja-JP" dirty="0"/>
                        <a:t>】</a:t>
                      </a:r>
                      <a:r>
                        <a:rPr kumimoji="1" lang="ja-JP" altLang="en-US" dirty="0"/>
                        <a:t>　　　　年　　　　月　　　　日</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３回目</a:t>
                      </a:r>
                      <a:r>
                        <a:rPr kumimoji="1" lang="en-US" altLang="ja-JP" dirty="0"/>
                        <a:t>】</a:t>
                      </a:r>
                      <a:r>
                        <a:rPr kumimoji="1" lang="ja-JP" altLang="en-US" dirty="0"/>
                        <a:t>　　　　年　　　　月　　　　日</a:t>
                      </a:r>
                      <a:endParaRPr kumimoji="1" lang="en-US" altLang="ja-JP" dirty="0"/>
                    </a:p>
                  </a:txBody>
                  <a:tcPr anchor="ctr">
                    <a:lnL w="12700" cap="flat" cmpd="sng" algn="ctr">
                      <a:solidFill>
                        <a:schemeClr val="tx1"/>
                      </a:solidFill>
                      <a:prstDash val="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5086696"/>
                  </a:ext>
                </a:extLst>
              </a:tr>
            </a:tbl>
          </a:graphicData>
        </a:graphic>
      </p:graphicFrame>
      <p:sp>
        <p:nvSpPr>
          <p:cNvPr id="14" name="テキスト ボックス 13"/>
          <p:cNvSpPr txBox="1"/>
          <p:nvPr/>
        </p:nvSpPr>
        <p:spPr>
          <a:xfrm>
            <a:off x="365071" y="533400"/>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15" name="テキスト ボックス 1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４／５ページ</a:t>
            </a:r>
          </a:p>
        </p:txBody>
      </p:sp>
      <p:sp>
        <p:nvSpPr>
          <p:cNvPr id="17" name="正方形/長方形 16"/>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】(4)</a:t>
            </a:r>
            <a:endParaRPr lang="ja-JP" altLang="en-US" sz="1050" dirty="0">
              <a:latin typeface="+mn-ea"/>
            </a:endParaRPr>
          </a:p>
        </p:txBody>
      </p:sp>
      <p:sp>
        <p:nvSpPr>
          <p:cNvPr id="19" name="テキスト ボックス 18"/>
          <p:cNvSpPr txBox="1"/>
          <p:nvPr/>
        </p:nvSpPr>
        <p:spPr>
          <a:xfrm>
            <a:off x="212452" y="4174794"/>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sp>
        <p:nvSpPr>
          <p:cNvPr id="20" name="テキスト ボックス 19"/>
          <p:cNvSpPr txBox="1"/>
          <p:nvPr/>
        </p:nvSpPr>
        <p:spPr>
          <a:xfrm>
            <a:off x="212452" y="7382930"/>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pSp>
        <p:nvGrpSpPr>
          <p:cNvPr id="21" name="グループ化 20"/>
          <p:cNvGrpSpPr/>
          <p:nvPr/>
        </p:nvGrpSpPr>
        <p:grpSpPr>
          <a:xfrm>
            <a:off x="4781773" y="9645624"/>
            <a:ext cx="1830768" cy="246221"/>
            <a:chOff x="4888084" y="114153"/>
            <a:chExt cx="1830768" cy="246221"/>
          </a:xfrm>
        </p:grpSpPr>
        <p:sp>
          <p:nvSpPr>
            <p:cNvPr id="22"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3"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24" name="表 23"/>
          <p:cNvGraphicFramePr>
            <a:graphicFrameLocks noGrp="1"/>
          </p:cNvGraphicFramePr>
          <p:nvPr>
            <p:extLst>
              <p:ext uri="{D42A27DB-BD31-4B8C-83A1-F6EECF244321}">
                <p14:modId xmlns:p14="http://schemas.microsoft.com/office/powerpoint/2010/main" val="2594447568"/>
              </p:ext>
            </p:extLst>
          </p:nvPr>
        </p:nvGraphicFramePr>
        <p:xfrm>
          <a:off x="365070" y="4463629"/>
          <a:ext cx="6137330" cy="1698120"/>
        </p:xfrm>
        <a:graphic>
          <a:graphicData uri="http://schemas.openxmlformats.org/drawingml/2006/table">
            <a:tbl>
              <a:tblPr>
                <a:tableStyleId>{5940675A-B579-460E-94D1-54222C63F5DA}</a:tableStyleId>
              </a:tblPr>
              <a:tblGrid>
                <a:gridCol w="1324469">
                  <a:extLst>
                    <a:ext uri="{9D8B030D-6E8A-4147-A177-3AD203B41FA5}">
                      <a16:colId xmlns:a16="http://schemas.microsoft.com/office/drawing/2014/main" val="385602920"/>
                    </a:ext>
                  </a:extLst>
                </a:gridCol>
                <a:gridCol w="4812861">
                  <a:extLst>
                    <a:ext uri="{9D8B030D-6E8A-4147-A177-3AD203B41FA5}">
                      <a16:colId xmlns:a16="http://schemas.microsoft.com/office/drawing/2014/main" val="2190905253"/>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lnTlToBr w="12700" cap="flat" cmpd="sng" algn="ctr">
                      <a:solidFill>
                        <a:schemeClr val="tx1"/>
                      </a:solidFill>
                      <a:prstDash val="solid"/>
                      <a:round/>
                      <a:headEnd type="none" w="med" len="med"/>
                      <a:tailEnd type="none" w="med" len="med"/>
                    </a:lnTlToB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HBs</a:t>
                      </a:r>
                      <a:r>
                        <a:rPr kumimoji="1" lang="ja-JP" altLang="en-US" dirty="0"/>
                        <a:t>抗体検査</a:t>
                      </a:r>
                      <a:endParaRPr kumimoji="1" lang="en-US" altLang="ja-JP" dirty="0"/>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a:t>
                      </a:r>
                      <a:r>
                        <a:rPr kumimoji="1" lang="ja-JP" altLang="en-US" dirty="0">
                          <a:solidFill>
                            <a:srgbClr val="FF0000"/>
                          </a:solidFill>
                        </a:rPr>
                        <a:t>過去であっても陽性であった際の値を記載してください</a:t>
                      </a:r>
                      <a:r>
                        <a:rPr kumimoji="1" lang="en-US" altLang="ja-JP" dirty="0">
                          <a:solidFill>
                            <a:srgbClr val="FF0000"/>
                          </a:solidFill>
                        </a:rPr>
                        <a:t>)</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検査日</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年　　　月　　　日</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検査方法</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dirty="0"/>
                        <a:t>CLIA</a:t>
                      </a:r>
                      <a:r>
                        <a:rPr kumimoji="1" lang="ja-JP" altLang="en-US" dirty="0"/>
                        <a:t>法・</a:t>
                      </a:r>
                      <a:r>
                        <a:rPr kumimoji="1" lang="en-US" altLang="ja-JP" dirty="0"/>
                        <a:t>CLEIA</a:t>
                      </a:r>
                      <a:r>
                        <a:rPr kumimoji="1" lang="ja-JP" altLang="en-US" dirty="0"/>
                        <a:t>法・その他（　　　　　）</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0279412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a:t>
                      </a:r>
                      <a:r>
                        <a:rPr kumimoji="1" lang="ja-JP" altLang="en-US" dirty="0"/>
                        <a:t>抗体価</a:t>
                      </a:r>
                      <a:r>
                        <a:rPr kumimoji="1" lang="en-US" altLang="ja-JP" dirty="0"/>
                        <a:t>】</a:t>
                      </a:r>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763878805"/>
                  </a:ext>
                </a:extLst>
              </a:tr>
              <a:tr h="298800">
                <a:tc>
                  <a:txBody>
                    <a:bodyPr/>
                    <a:lstStyle/>
                    <a:p>
                      <a:r>
                        <a:rPr kumimoji="1" lang="en-US" altLang="ja-JP" dirty="0"/>
                        <a:t>【</a:t>
                      </a:r>
                      <a:r>
                        <a:rPr kumimoji="1" lang="ja-JP" altLang="en-US" dirty="0"/>
                        <a:t>判定</a:t>
                      </a:r>
                      <a:r>
                        <a:rPr kumimoji="1" lang="en-US" altLang="ja-JP" dirty="0"/>
                        <a:t>】</a:t>
                      </a:r>
                      <a:r>
                        <a:rPr kumimoji="1" lang="ja-JP" altLang="en-US" dirty="0"/>
                        <a:t>　　　</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t>陰性　・　陽性</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bl>
          </a:graphicData>
        </a:graphic>
      </p:graphicFrame>
      <p:sp>
        <p:nvSpPr>
          <p:cNvPr id="25" name="四角形吹き出し 24"/>
          <p:cNvSpPr/>
          <p:nvPr/>
        </p:nvSpPr>
        <p:spPr>
          <a:xfrm>
            <a:off x="1106809" y="6388189"/>
            <a:ext cx="5192391" cy="335863"/>
          </a:xfrm>
          <a:prstGeom prst="wedgeRectCallout">
            <a:avLst>
              <a:gd name="adj1" fmla="val -4105"/>
              <a:gd name="adj2" fmla="val -112478"/>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a:t>ワクチン未接種で陰性の方は、入職後ワクチン接種を行います</a:t>
            </a:r>
          </a:p>
        </p:txBody>
      </p:sp>
    </p:spTree>
    <p:extLst>
      <p:ext uri="{BB962C8B-B14F-4D97-AF65-F5344CB8AC3E}">
        <p14:creationId xmlns:p14="http://schemas.microsoft.com/office/powerpoint/2010/main" val="3701103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106142" y="198598"/>
            <a:ext cx="7239000" cy="546097"/>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3" name="テキスト ボックス 2"/>
          <p:cNvSpPr txBox="1"/>
          <p:nvPr/>
        </p:nvSpPr>
        <p:spPr>
          <a:xfrm>
            <a:off x="212452" y="202112"/>
            <a:ext cx="6505848" cy="563680"/>
          </a:xfrm>
          <a:prstGeom prst="rect">
            <a:avLst/>
          </a:prstGeom>
          <a:noFill/>
        </p:spPr>
        <p:txBody>
          <a:bodyPr wrap="square" rtlCol="0">
            <a:spAutoFit/>
          </a:bodyPr>
          <a:lstStyle/>
          <a:p>
            <a:pPr marL="355600" indent="-355600">
              <a:tabLst>
                <a:tab pos="4749800" algn="l"/>
              </a:tabLst>
            </a:pPr>
            <a:r>
              <a:rPr kumimoji="1" lang="ja-JP" altLang="en-US" sz="1463" b="1" dirty="0">
                <a:latin typeface="+mn-ea"/>
              </a:rPr>
              <a:t>７．母子手帳等のワクチン接種記録の写し・各種検査結果の写し・</a:t>
            </a:r>
            <a:endParaRPr kumimoji="1" lang="en-US" altLang="ja-JP" sz="1463" b="1" dirty="0">
              <a:latin typeface="+mn-ea"/>
            </a:endParaRPr>
          </a:p>
          <a:p>
            <a:pPr marL="355600" indent="-355600">
              <a:tabLst>
                <a:tab pos="4749800" algn="l"/>
              </a:tabLst>
            </a:pPr>
            <a:r>
              <a:rPr kumimoji="1" lang="en-US" altLang="ja-JP" sz="1463" b="1" dirty="0">
                <a:latin typeface="+mn-ea"/>
              </a:rPr>
              <a:t>	</a:t>
            </a:r>
            <a:r>
              <a:rPr kumimoji="1" lang="ja-JP" altLang="en-US" sz="1463" b="1" dirty="0">
                <a:latin typeface="+mn-ea"/>
              </a:rPr>
              <a:t>ワクチンを</a:t>
            </a:r>
            <a:r>
              <a:rPr lang="ja-JP" altLang="en-US" sz="1600" b="1" dirty="0">
                <a:latin typeface="+mn-ea"/>
              </a:rPr>
              <a:t>接種した事がわかる書類</a:t>
            </a:r>
            <a:r>
              <a:rPr kumimoji="1" lang="ja-JP" altLang="en-US" sz="1463" b="1" dirty="0">
                <a:latin typeface="+mn-ea"/>
              </a:rPr>
              <a:t>の写し等</a:t>
            </a:r>
          </a:p>
        </p:txBody>
      </p:sp>
      <p:sp>
        <p:nvSpPr>
          <p:cNvPr id="4" name="タイトル 1"/>
          <p:cNvSpPr txBox="1">
            <a:spLocks/>
          </p:cNvSpPr>
          <p:nvPr/>
        </p:nvSpPr>
        <p:spPr>
          <a:xfrm>
            <a:off x="674687" y="2043571"/>
            <a:ext cx="5459412" cy="2172829"/>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pPr marL="177800" indent="-177800">
              <a:tabLst>
                <a:tab pos="177800" algn="l"/>
              </a:tabLst>
            </a:pPr>
            <a:r>
              <a:rPr lang="ja-JP" altLang="en-US" sz="1400" dirty="0">
                <a:latin typeface="+mn-ea"/>
                <a:ea typeface="+mn-ea"/>
              </a:rPr>
              <a:t>＊書類紛失防止のため、Ａ４サイズより小さい書類は、任意のＡ４コピー用紙</a:t>
            </a:r>
            <a:r>
              <a:rPr lang="ja-JP" altLang="en-US" sz="1200" dirty="0">
                <a:latin typeface="+mn-ea"/>
                <a:ea typeface="+mn-ea"/>
              </a:rPr>
              <a:t>又は</a:t>
            </a:r>
            <a:r>
              <a:rPr lang="ja-JP" altLang="en-US" sz="1400" dirty="0">
                <a:latin typeface="+mn-ea"/>
                <a:ea typeface="+mn-ea"/>
              </a:rPr>
              <a:t>当用紙に検査結果等を貼付してください。</a:t>
            </a:r>
            <a:endParaRPr lang="en-US" altLang="ja-JP" sz="1400" dirty="0">
              <a:latin typeface="+mn-ea"/>
              <a:ea typeface="+mn-ea"/>
            </a:endParaRPr>
          </a:p>
          <a:p>
            <a:pPr marL="177800" indent="-177800">
              <a:tabLst>
                <a:tab pos="177800" algn="l"/>
              </a:tabLst>
            </a:pPr>
            <a:endParaRPr lang="en-US" altLang="ja-JP" sz="1400" dirty="0">
              <a:solidFill>
                <a:srgbClr val="FF0000"/>
              </a:solidFill>
              <a:latin typeface="+mn-ea"/>
              <a:ea typeface="+mn-ea"/>
            </a:endParaRPr>
          </a:p>
          <a:p>
            <a:pPr marL="177800" indent="-177800">
              <a:tabLst>
                <a:tab pos="177800" algn="l"/>
              </a:tabLst>
            </a:pPr>
            <a:r>
              <a:rPr lang="ja-JP" altLang="en-US" sz="1400" dirty="0">
                <a:latin typeface="+mn-ea"/>
                <a:ea typeface="+mn-ea"/>
              </a:rPr>
              <a:t>＊貼付の際は、書類同士が重ならないようにしてください。</a:t>
            </a:r>
            <a:endParaRPr lang="en-US" altLang="ja-JP" sz="1400" dirty="0">
              <a:latin typeface="+mn-ea"/>
              <a:ea typeface="+mn-ea"/>
            </a:endParaRPr>
          </a:p>
          <a:p>
            <a:pPr marL="177800" indent="-177800">
              <a:tabLst>
                <a:tab pos="177800" algn="l"/>
              </a:tabLst>
            </a:pPr>
            <a:endParaRPr lang="en-US" altLang="ja-JP" sz="1400" dirty="0">
              <a:latin typeface="+mn-ea"/>
              <a:ea typeface="+mn-ea"/>
            </a:endParaRPr>
          </a:p>
          <a:p>
            <a:pPr marL="177800" indent="-177800">
              <a:tabLst>
                <a:tab pos="177800" algn="l"/>
              </a:tabLst>
            </a:pPr>
            <a:r>
              <a:rPr lang="ja-JP" altLang="en-US" sz="1400" dirty="0">
                <a:latin typeface="+mn-ea"/>
                <a:ea typeface="+mn-ea"/>
              </a:rPr>
              <a:t>＊必要に応じて当該用紙をコピーしてご使用ください。</a:t>
            </a:r>
          </a:p>
        </p:txBody>
      </p:sp>
      <p:sp>
        <p:nvSpPr>
          <p:cNvPr id="5" name="角丸四角形 4"/>
          <p:cNvSpPr/>
          <p:nvPr/>
        </p:nvSpPr>
        <p:spPr>
          <a:xfrm>
            <a:off x="674687" y="838200"/>
            <a:ext cx="5459412" cy="8699500"/>
          </a:xfrm>
          <a:prstGeom prst="round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6" name="テキスト ボックス 5"/>
          <p:cNvSpPr txBox="1"/>
          <p:nvPr/>
        </p:nvSpPr>
        <p:spPr>
          <a:xfrm>
            <a:off x="2438400" y="9648795"/>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５／５ページ</a:t>
            </a:r>
          </a:p>
        </p:txBody>
      </p:sp>
      <p:sp>
        <p:nvSpPr>
          <p:cNvPr id="8" name="正方形/長方形 7"/>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】(5)</a:t>
            </a:r>
            <a:endParaRPr lang="ja-JP" altLang="en-US" sz="1050" dirty="0">
              <a:latin typeface="+mn-ea"/>
            </a:endParaRPr>
          </a:p>
        </p:txBody>
      </p:sp>
      <p:grpSp>
        <p:nvGrpSpPr>
          <p:cNvPr id="9" name="グループ化 8"/>
          <p:cNvGrpSpPr/>
          <p:nvPr/>
        </p:nvGrpSpPr>
        <p:grpSpPr>
          <a:xfrm>
            <a:off x="4781773" y="9645624"/>
            <a:ext cx="1830768" cy="246221"/>
            <a:chOff x="4888084" y="114153"/>
            <a:chExt cx="1830768" cy="246221"/>
          </a:xfrm>
        </p:grpSpPr>
        <p:sp>
          <p:nvSpPr>
            <p:cNvPr id="10"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11" name="Picture 2" descr="é¢é£ç»å"/>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250412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6142" y="1985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0" name="角丸四角形 9"/>
          <p:cNvSpPr/>
          <p:nvPr/>
        </p:nvSpPr>
        <p:spPr>
          <a:xfrm>
            <a:off x="131736" y="2513652"/>
            <a:ext cx="3316540" cy="876056"/>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1" name="角丸四角形 10"/>
          <p:cNvSpPr/>
          <p:nvPr/>
        </p:nvSpPr>
        <p:spPr>
          <a:xfrm>
            <a:off x="3619500" y="2513651"/>
            <a:ext cx="3106764" cy="1293885"/>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cxnSp>
        <p:nvCxnSpPr>
          <p:cNvPr id="14" name="直線矢印コネクタ 13"/>
          <p:cNvCxnSpPr>
            <a:stCxn id="44" idx="2"/>
            <a:endCxn id="10" idx="0"/>
          </p:cNvCxnSpPr>
          <p:nvPr/>
        </p:nvCxnSpPr>
        <p:spPr>
          <a:xfrm flipH="1">
            <a:off x="1790006" y="2296144"/>
            <a:ext cx="26851" cy="217508"/>
          </a:xfrm>
          <a:prstGeom prst="straightConnector1">
            <a:avLst/>
          </a:prstGeom>
          <a:ln w="38100">
            <a:solidFill>
              <a:schemeClr val="tx1"/>
            </a:solidFill>
            <a:tailEnd type="triangle"/>
          </a:ln>
        </p:spPr>
        <p:style>
          <a:lnRef idx="1">
            <a:schemeClr val="accent5"/>
          </a:lnRef>
          <a:fillRef idx="0">
            <a:schemeClr val="accent5"/>
          </a:fillRef>
          <a:effectRef idx="0">
            <a:schemeClr val="accent5"/>
          </a:effectRef>
          <a:fontRef idx="minor">
            <a:schemeClr val="tx1"/>
          </a:fontRef>
        </p:style>
      </p:cxnSp>
      <p:cxnSp>
        <p:nvCxnSpPr>
          <p:cNvPr id="20" name="直線矢印コネクタ 19"/>
          <p:cNvCxnSpPr>
            <a:stCxn id="45" idx="2"/>
            <a:endCxn id="11" idx="0"/>
          </p:cNvCxnSpPr>
          <p:nvPr/>
        </p:nvCxnSpPr>
        <p:spPr>
          <a:xfrm>
            <a:off x="5118099" y="2292253"/>
            <a:ext cx="54783" cy="22139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136471" y="2370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１．麻疹・風疹・水痘・流行性耳下腺炎</a:t>
            </a:r>
          </a:p>
        </p:txBody>
      </p:sp>
      <p:cxnSp>
        <p:nvCxnSpPr>
          <p:cNvPr id="56" name="直線矢印コネクタ 55"/>
          <p:cNvCxnSpPr>
            <a:endCxn id="83" idx="0"/>
          </p:cNvCxnSpPr>
          <p:nvPr/>
        </p:nvCxnSpPr>
        <p:spPr>
          <a:xfrm>
            <a:off x="2537136" y="3336226"/>
            <a:ext cx="10286" cy="21164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角丸四角形 57"/>
          <p:cNvSpPr/>
          <p:nvPr/>
        </p:nvSpPr>
        <p:spPr>
          <a:xfrm>
            <a:off x="767559"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ない</a:t>
            </a:r>
            <a:endParaRPr kumimoji="1" lang="en-US" altLang="ja-JP" dirty="0">
              <a:latin typeface="+mn-ea"/>
            </a:endParaRPr>
          </a:p>
        </p:txBody>
      </p:sp>
      <p:sp>
        <p:nvSpPr>
          <p:cNvPr id="59" name="角丸四角形 58"/>
          <p:cNvSpPr/>
          <p:nvPr/>
        </p:nvSpPr>
        <p:spPr>
          <a:xfrm>
            <a:off x="2154637" y="2947298"/>
            <a:ext cx="810813"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70" name="角丸四角形 69"/>
          <p:cNvSpPr/>
          <p:nvPr/>
        </p:nvSpPr>
        <p:spPr>
          <a:xfrm>
            <a:off x="5824766" y="2947298"/>
            <a:ext cx="715743"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75" name="角丸四角形 74"/>
          <p:cNvSpPr/>
          <p:nvPr/>
        </p:nvSpPr>
        <p:spPr>
          <a:xfrm>
            <a:off x="4539595" y="2947298"/>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83" name="角丸四角形 82"/>
          <p:cNvSpPr/>
          <p:nvPr/>
        </p:nvSpPr>
        <p:spPr>
          <a:xfrm>
            <a:off x="1526143" y="3547872"/>
            <a:ext cx="2042558" cy="85413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a:p>
            <a:pPr algn="ctr"/>
            <a:endParaRPr kumimoji="1" lang="en-US" altLang="ja-JP" dirty="0">
              <a:latin typeface="+mn-ea"/>
            </a:endParaRPr>
          </a:p>
        </p:txBody>
      </p:sp>
      <p:sp>
        <p:nvSpPr>
          <p:cNvPr id="86" name="角丸四角形 85"/>
          <p:cNvSpPr/>
          <p:nvPr/>
        </p:nvSpPr>
        <p:spPr>
          <a:xfrm>
            <a:off x="1655188" y="4014270"/>
            <a:ext cx="769542" cy="32143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87" name="角丸四角形 86"/>
          <p:cNvSpPr/>
          <p:nvPr/>
        </p:nvSpPr>
        <p:spPr>
          <a:xfrm>
            <a:off x="2698406" y="4011822"/>
            <a:ext cx="76954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130" name="角丸四角形 129"/>
          <p:cNvSpPr/>
          <p:nvPr/>
        </p:nvSpPr>
        <p:spPr>
          <a:xfrm>
            <a:off x="3616180" y="4274960"/>
            <a:ext cx="3110084" cy="859419"/>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88" name="テキスト ボックス 87"/>
          <p:cNvSpPr txBox="1"/>
          <p:nvPr/>
        </p:nvSpPr>
        <p:spPr>
          <a:xfrm>
            <a:off x="215900" y="580123"/>
            <a:ext cx="6096000" cy="707886"/>
          </a:xfrm>
          <a:prstGeom prst="rect">
            <a:avLst/>
          </a:prstGeom>
          <a:noFill/>
        </p:spPr>
        <p:txBody>
          <a:bodyPr wrap="square" rtlCol="0">
            <a:spAutoFit/>
          </a:bodyPr>
          <a:lstStyle/>
          <a:p>
            <a:r>
              <a:rPr kumimoji="1" lang="ja-JP" altLang="en-US" sz="1400" b="1" dirty="0">
                <a:latin typeface="+mn-ea"/>
              </a:rPr>
              <a:t>（１）</a:t>
            </a:r>
            <a:r>
              <a:rPr lang="ja-JP" altLang="en-US" sz="1400" b="1" dirty="0">
                <a:latin typeface="+mn-ea"/>
              </a:rPr>
              <a:t>ワクチン接種及び必要な検査　フローチャート</a:t>
            </a:r>
            <a:endParaRPr lang="en-US" altLang="ja-JP" sz="1400" b="1" dirty="0">
              <a:latin typeface="+mn-ea"/>
            </a:endParaRPr>
          </a:p>
          <a:p>
            <a:pPr marL="533400">
              <a:tabLst>
                <a:tab pos="533400" algn="l"/>
              </a:tabLst>
            </a:pPr>
            <a:r>
              <a:rPr kumimoji="1" lang="ja-JP" altLang="en-US" sz="1300" dirty="0">
                <a:latin typeface="+mn-ea"/>
              </a:rPr>
              <a:t>麻疹・風疹・水痘・流行性耳下腺炎の各感染症について、以下のフローチャートに従い対応してください。</a:t>
            </a:r>
          </a:p>
        </p:txBody>
      </p:sp>
      <p:cxnSp>
        <p:nvCxnSpPr>
          <p:cNvPr id="98" name="直線矢印コネクタ 97"/>
          <p:cNvCxnSpPr/>
          <p:nvPr/>
        </p:nvCxnSpPr>
        <p:spPr>
          <a:xfrm>
            <a:off x="6113078" y="3581560"/>
            <a:ext cx="0" cy="11404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3" name="角丸四角形 102"/>
          <p:cNvSpPr/>
          <p:nvPr/>
        </p:nvSpPr>
        <p:spPr>
          <a:xfrm>
            <a:off x="444499" y="7006601"/>
            <a:ext cx="6096009" cy="544928"/>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a:latin typeface="+mn-ea"/>
              </a:rPr>
              <a:t>【</a:t>
            </a:r>
            <a:r>
              <a:rPr kumimoji="1" lang="ja-JP" altLang="en-US" dirty="0">
                <a:latin typeface="+mn-ea"/>
              </a:rPr>
              <a:t>様式１</a:t>
            </a:r>
            <a:r>
              <a:rPr kumimoji="1" lang="en-US" altLang="ja-JP" dirty="0">
                <a:solidFill>
                  <a:schemeClr val="tx1"/>
                </a:solidFill>
                <a:latin typeface="+mn-ea"/>
              </a:rPr>
              <a:t>】</a:t>
            </a:r>
            <a:r>
              <a:rPr kumimoji="1" lang="ja-JP" altLang="en-US" dirty="0">
                <a:solidFill>
                  <a:schemeClr val="tx1"/>
                </a:solidFill>
                <a:latin typeface="+mn-ea"/>
              </a:rPr>
              <a:t>に</a:t>
            </a:r>
            <a:r>
              <a:rPr kumimoji="1" lang="ja-JP" altLang="en-US" b="1" dirty="0">
                <a:solidFill>
                  <a:schemeClr val="tx1"/>
                </a:solidFill>
                <a:latin typeface="+mn-ea"/>
              </a:rPr>
              <a:t>接種歴及び抗体価</a:t>
            </a:r>
            <a:r>
              <a:rPr kumimoji="1" lang="ja-JP" altLang="en-US" dirty="0">
                <a:solidFill>
                  <a:schemeClr val="tx1"/>
                </a:solidFill>
                <a:latin typeface="+mn-ea"/>
              </a:rPr>
              <a:t>を記載</a:t>
            </a:r>
            <a:endParaRPr kumimoji="1" lang="en-US" altLang="ja-JP" dirty="0">
              <a:solidFill>
                <a:schemeClr val="tx1"/>
              </a:solidFill>
              <a:latin typeface="+mn-ea"/>
            </a:endParaRPr>
          </a:p>
          <a:p>
            <a:pPr algn="ctr"/>
            <a:r>
              <a:rPr kumimoji="1" lang="ja-JP" altLang="en-US" sz="1300" dirty="0">
                <a:solidFill>
                  <a:schemeClr val="tx1"/>
                </a:solidFill>
                <a:latin typeface="+mn-ea"/>
              </a:rPr>
              <a:t>（接種歴がわかる書類・検査結果の写しを併せて提出）</a:t>
            </a:r>
            <a:endParaRPr kumimoji="1" lang="en-US" altLang="ja-JP" sz="1300" dirty="0">
              <a:solidFill>
                <a:schemeClr val="tx1"/>
              </a:solidFill>
              <a:latin typeface="+mn-ea"/>
            </a:endParaRPr>
          </a:p>
        </p:txBody>
      </p:sp>
      <p:sp>
        <p:nvSpPr>
          <p:cNvPr id="105" name="テキスト ボックス 104"/>
          <p:cNvSpPr txBox="1"/>
          <p:nvPr/>
        </p:nvSpPr>
        <p:spPr>
          <a:xfrm>
            <a:off x="4035230" y="2570038"/>
            <a:ext cx="2454233"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＊３</a:t>
            </a:r>
            <a:endParaRPr kumimoji="1" lang="en-US" altLang="ja-JP" baseline="30000" dirty="0">
              <a:latin typeface="+mn-ea"/>
            </a:endParaRPr>
          </a:p>
        </p:txBody>
      </p:sp>
      <p:sp>
        <p:nvSpPr>
          <p:cNvPr id="107" name="テキスト ボックス 106"/>
          <p:cNvSpPr txBox="1"/>
          <p:nvPr/>
        </p:nvSpPr>
        <p:spPr>
          <a:xfrm>
            <a:off x="635985" y="2570038"/>
            <a:ext cx="2626919" cy="369332"/>
          </a:xfrm>
          <a:prstGeom prst="rect">
            <a:avLst/>
          </a:prstGeom>
          <a:noFill/>
        </p:spPr>
        <p:txBody>
          <a:bodyPr wrap="square" rtlCol="0">
            <a:spAutoFit/>
          </a:bodyPr>
          <a:lstStyle/>
          <a:p>
            <a:r>
              <a:rPr kumimoji="1" lang="ja-JP" altLang="en-US" dirty="0">
                <a:latin typeface="+mn-ea"/>
              </a:rPr>
              <a:t>該当ワクチン接種歴</a:t>
            </a:r>
            <a:r>
              <a:rPr kumimoji="1" lang="ja-JP" altLang="en-US" baseline="30000" dirty="0">
                <a:latin typeface="+mn-ea"/>
              </a:rPr>
              <a:t>＊２</a:t>
            </a:r>
          </a:p>
        </p:txBody>
      </p:sp>
      <p:sp>
        <p:nvSpPr>
          <p:cNvPr id="108" name="正方形/長方形 107"/>
          <p:cNvSpPr/>
          <p:nvPr/>
        </p:nvSpPr>
        <p:spPr>
          <a:xfrm>
            <a:off x="1761323" y="3581891"/>
            <a:ext cx="1569660" cy="369332"/>
          </a:xfrm>
          <a:prstGeom prst="rect">
            <a:avLst/>
          </a:prstGeom>
        </p:spPr>
        <p:txBody>
          <a:bodyPr wrap="none">
            <a:spAutoFit/>
          </a:bodyPr>
          <a:lstStyle/>
          <a:p>
            <a:r>
              <a:rPr kumimoji="1" lang="ja-JP" altLang="en-US" dirty="0">
                <a:latin typeface="+mn-ea"/>
              </a:rPr>
              <a:t>接種歴の回数</a:t>
            </a:r>
          </a:p>
        </p:txBody>
      </p:sp>
      <p:cxnSp>
        <p:nvCxnSpPr>
          <p:cNvPr id="128" name="直線矢印コネクタ 127"/>
          <p:cNvCxnSpPr>
            <a:endCxn id="137" idx="0"/>
          </p:cNvCxnSpPr>
          <p:nvPr/>
        </p:nvCxnSpPr>
        <p:spPr>
          <a:xfrm flipH="1">
            <a:off x="4207847" y="3547872"/>
            <a:ext cx="338755" cy="116377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1" name="テキスト ボックス 130"/>
          <p:cNvSpPr txBox="1"/>
          <p:nvPr/>
        </p:nvSpPr>
        <p:spPr>
          <a:xfrm>
            <a:off x="4225756" y="4308367"/>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＊４</a:t>
            </a:r>
            <a:endParaRPr kumimoji="1" lang="en-US" altLang="ja-JP" baseline="30000" dirty="0">
              <a:latin typeface="+mn-ea"/>
            </a:endParaRPr>
          </a:p>
        </p:txBody>
      </p:sp>
      <p:sp>
        <p:nvSpPr>
          <p:cNvPr id="136" name="テキスト ボックス 135"/>
          <p:cNvSpPr txBox="1"/>
          <p:nvPr/>
        </p:nvSpPr>
        <p:spPr>
          <a:xfrm>
            <a:off x="131736" y="7754230"/>
            <a:ext cx="6594528" cy="1938992"/>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母子手帳がみつからず、</a:t>
            </a:r>
            <a:r>
              <a:rPr kumimoji="1" lang="ja-JP" altLang="en-US" sz="1200" dirty="0">
                <a:solidFill>
                  <a:srgbClr val="FF0000"/>
                </a:solidFill>
                <a:latin typeface="+mn-ea"/>
              </a:rPr>
              <a:t>ワクチン接種記録が確認できない場合、ワクチン接種回数が本来より多く必要になる場合があります</a:t>
            </a:r>
            <a:r>
              <a:rPr kumimoji="1" lang="ja-JP" altLang="en-US" sz="1200" dirty="0">
                <a:latin typeface="+mn-ea"/>
              </a:rPr>
              <a:t>。</a:t>
            </a:r>
            <a:endParaRPr kumimoji="1" lang="en-US" altLang="ja-JP" sz="1200" dirty="0">
              <a:latin typeface="+mn-ea"/>
            </a:endParaRPr>
          </a:p>
          <a:p>
            <a:pPr marL="444500" indent="-444500">
              <a:tabLst>
                <a:tab pos="444500" algn="l"/>
              </a:tabLst>
            </a:pPr>
            <a:r>
              <a:rPr kumimoji="1" lang="ja-JP" altLang="en-US" sz="1200" dirty="0">
                <a:latin typeface="+mn-ea"/>
              </a:rPr>
              <a:t>＊２</a:t>
            </a:r>
            <a:r>
              <a:rPr kumimoji="1" lang="en-US" altLang="ja-JP" sz="1200" dirty="0">
                <a:latin typeface="+mn-ea"/>
              </a:rPr>
              <a:t>	</a:t>
            </a:r>
            <a:r>
              <a:rPr kumimoji="1" lang="ja-JP" altLang="en-US" sz="1200" dirty="0">
                <a:latin typeface="+mn-ea"/>
              </a:rPr>
              <a:t>ワクチン接種歴から接種年月日が特定できない場合は接種歴とみなしません。母子手帳等による接種記録の写しを</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と共に提出してください。（接種歴の記載が無い場合も、母子手帳の写しを提出し、接種歴が無いことを証明する必要があります）</a:t>
            </a:r>
            <a:endParaRPr kumimoji="1" lang="en-US" altLang="ja-JP" sz="1200" dirty="0">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血中抗体価の検査を受検の際は２ページをご確認ください。また、検査結果の写しを</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と共に提出してください。</a:t>
            </a:r>
            <a:endParaRPr kumimoji="1" lang="en-US" altLang="ja-JP" sz="1200" dirty="0">
              <a:latin typeface="+mn-ea"/>
            </a:endParaRPr>
          </a:p>
          <a:p>
            <a:pPr marL="444500" indent="-444500">
              <a:tabLst>
                <a:tab pos="177800" algn="l"/>
              </a:tabLst>
            </a:pPr>
            <a:r>
              <a:rPr kumimoji="1" lang="ja-JP" altLang="en-US" sz="1200" dirty="0">
                <a:latin typeface="+mn-ea"/>
              </a:rPr>
              <a:t>＊４</a:t>
            </a:r>
            <a:r>
              <a:rPr kumimoji="1" lang="en-US" altLang="ja-JP" sz="1200" dirty="0">
                <a:latin typeface="+mn-ea"/>
              </a:rPr>
              <a:t>		</a:t>
            </a:r>
            <a:r>
              <a:rPr kumimoji="1" lang="ja-JP" altLang="en-US" sz="1200" dirty="0">
                <a:latin typeface="+mn-ea"/>
              </a:rPr>
              <a:t>ワクチン接種を受ける際は３ページをご確認ください。当該ワクチンは</a:t>
            </a:r>
            <a:r>
              <a:rPr lang="ja-JP" altLang="en-US" sz="1200" dirty="0">
                <a:latin typeface="+mn-ea"/>
              </a:rPr>
              <a:t>生ワクチンです。２回以上ワクチン接種をする場合は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以上の間隔をあけて次のワクチンを接種する必要があります。</a:t>
            </a:r>
            <a:endParaRPr lang="en-US" altLang="ja-JP" sz="1200" dirty="0">
              <a:latin typeface="+mn-ea"/>
            </a:endParaRPr>
          </a:p>
        </p:txBody>
      </p:sp>
      <p:cxnSp>
        <p:nvCxnSpPr>
          <p:cNvPr id="165" name="直線矢印コネクタ 164"/>
          <p:cNvCxnSpPr>
            <a:stCxn id="69" idx="2"/>
          </p:cNvCxnSpPr>
          <p:nvPr/>
        </p:nvCxnSpPr>
        <p:spPr>
          <a:xfrm>
            <a:off x="4057882" y="3581560"/>
            <a:ext cx="6118" cy="113009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7" name="角丸四角形 136"/>
          <p:cNvSpPr/>
          <p:nvPr/>
        </p:nvSpPr>
        <p:spPr>
          <a:xfrm>
            <a:off x="3794615" y="4711650"/>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38" name="角丸四角形 137"/>
          <p:cNvSpPr/>
          <p:nvPr/>
        </p:nvSpPr>
        <p:spPr>
          <a:xfrm>
            <a:off x="5521461" y="47219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sp>
        <p:nvSpPr>
          <p:cNvPr id="69" name="角丸四角形 68"/>
          <p:cNvSpPr/>
          <p:nvPr/>
        </p:nvSpPr>
        <p:spPr>
          <a:xfrm>
            <a:off x="3695734" y="2947298"/>
            <a:ext cx="724295" cy="634262"/>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2" name="直線矢印コネクタ 151"/>
          <p:cNvCxnSpPr>
            <a:stCxn id="130" idx="2"/>
          </p:cNvCxnSpPr>
          <p:nvPr/>
        </p:nvCxnSpPr>
        <p:spPr>
          <a:xfrm>
            <a:off x="5171222" y="5134379"/>
            <a:ext cx="2049" cy="192159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角丸四角形 64"/>
          <p:cNvSpPr/>
          <p:nvPr/>
        </p:nvSpPr>
        <p:spPr>
          <a:xfrm>
            <a:off x="432390" y="4592460"/>
            <a:ext cx="2919807" cy="1155947"/>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cxnSp>
        <p:nvCxnSpPr>
          <p:cNvPr id="66" name="直線矢印コネクタ 65"/>
          <p:cNvCxnSpPr/>
          <p:nvPr/>
        </p:nvCxnSpPr>
        <p:spPr>
          <a:xfrm>
            <a:off x="1202495" y="3336226"/>
            <a:ext cx="30785" cy="128964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角丸四角形 66"/>
          <p:cNvSpPr/>
          <p:nvPr/>
        </p:nvSpPr>
        <p:spPr>
          <a:xfrm>
            <a:off x="2546544" y="5056741"/>
            <a:ext cx="715743" cy="629304"/>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陰性</a:t>
            </a:r>
            <a:endParaRPr kumimoji="1" lang="en-US" altLang="ja-JP" dirty="0">
              <a:latin typeface="+mn-ea"/>
            </a:endParaRPr>
          </a:p>
        </p:txBody>
      </p:sp>
      <p:sp>
        <p:nvSpPr>
          <p:cNvPr id="68" name="角丸四角形 67"/>
          <p:cNvSpPr/>
          <p:nvPr/>
        </p:nvSpPr>
        <p:spPr>
          <a:xfrm>
            <a:off x="1307110" y="5056741"/>
            <a:ext cx="116560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基準未満の陽性</a:t>
            </a:r>
            <a:endParaRPr kumimoji="1" lang="en-US" altLang="ja-JP" dirty="0">
              <a:latin typeface="+mn-ea"/>
            </a:endParaRPr>
          </a:p>
        </p:txBody>
      </p:sp>
      <p:sp>
        <p:nvSpPr>
          <p:cNvPr id="71" name="テキスト ボックス 70"/>
          <p:cNvSpPr txBox="1"/>
          <p:nvPr/>
        </p:nvSpPr>
        <p:spPr>
          <a:xfrm>
            <a:off x="797715" y="4655690"/>
            <a:ext cx="2506554" cy="369332"/>
          </a:xfrm>
          <a:prstGeom prst="rect">
            <a:avLst/>
          </a:prstGeom>
          <a:noFill/>
        </p:spPr>
        <p:txBody>
          <a:bodyPr wrap="square" rtlCol="0">
            <a:spAutoFit/>
          </a:bodyPr>
          <a:lstStyle/>
          <a:p>
            <a:r>
              <a:rPr kumimoji="1" lang="ja-JP" altLang="en-US" dirty="0">
                <a:latin typeface="+mn-ea"/>
              </a:rPr>
              <a:t>血中抗体価の検査</a:t>
            </a:r>
            <a:r>
              <a:rPr kumimoji="1" lang="ja-JP" altLang="en-US" baseline="30000" dirty="0">
                <a:latin typeface="+mn-ea"/>
              </a:rPr>
              <a:t>＊３</a:t>
            </a:r>
            <a:endParaRPr kumimoji="1" lang="en-US" altLang="ja-JP" baseline="30000" dirty="0">
              <a:latin typeface="+mn-ea"/>
            </a:endParaRPr>
          </a:p>
        </p:txBody>
      </p:sp>
      <p:sp>
        <p:nvSpPr>
          <p:cNvPr id="72" name="角丸四角形 71"/>
          <p:cNvSpPr/>
          <p:nvPr/>
        </p:nvSpPr>
        <p:spPr>
          <a:xfrm>
            <a:off x="508985" y="5056741"/>
            <a:ext cx="724295" cy="63736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陽性</a:t>
            </a:r>
            <a:endParaRPr kumimoji="1" lang="en-US" altLang="ja-JP" dirty="0">
              <a:latin typeface="+mn-ea"/>
            </a:endParaRPr>
          </a:p>
        </p:txBody>
      </p:sp>
      <p:cxnSp>
        <p:nvCxnSpPr>
          <p:cNvPr id="153" name="直線矢印コネクタ 152"/>
          <p:cNvCxnSpPr/>
          <p:nvPr/>
        </p:nvCxnSpPr>
        <p:spPr>
          <a:xfrm>
            <a:off x="2424730" y="4319717"/>
            <a:ext cx="1364562" cy="40227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1" name="角丸四角形 160"/>
          <p:cNvSpPr/>
          <p:nvPr/>
        </p:nvSpPr>
        <p:spPr>
          <a:xfrm>
            <a:off x="1188197" y="5913462"/>
            <a:ext cx="2142786" cy="824784"/>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162" name="テキスト ボックス 161"/>
          <p:cNvSpPr txBox="1"/>
          <p:nvPr/>
        </p:nvSpPr>
        <p:spPr>
          <a:xfrm>
            <a:off x="1381651" y="5921666"/>
            <a:ext cx="1938122" cy="369332"/>
          </a:xfrm>
          <a:prstGeom prst="rect">
            <a:avLst/>
          </a:prstGeom>
          <a:noFill/>
        </p:spPr>
        <p:txBody>
          <a:bodyPr wrap="square" rtlCol="0">
            <a:spAutoFit/>
          </a:bodyPr>
          <a:lstStyle/>
          <a:p>
            <a:r>
              <a:rPr kumimoji="1" lang="ja-JP" altLang="en-US" dirty="0">
                <a:latin typeface="+mn-ea"/>
              </a:rPr>
              <a:t>ワクチン接種</a:t>
            </a:r>
            <a:r>
              <a:rPr kumimoji="1" lang="ja-JP" altLang="en-US" baseline="30000" dirty="0">
                <a:latin typeface="+mn-ea"/>
              </a:rPr>
              <a:t>＊４</a:t>
            </a:r>
            <a:endParaRPr kumimoji="1" lang="en-US" altLang="ja-JP" baseline="30000" dirty="0">
              <a:latin typeface="+mn-ea"/>
            </a:endParaRPr>
          </a:p>
        </p:txBody>
      </p:sp>
      <p:sp>
        <p:nvSpPr>
          <p:cNvPr id="163" name="角丸四角形 162"/>
          <p:cNvSpPr/>
          <p:nvPr/>
        </p:nvSpPr>
        <p:spPr>
          <a:xfrm>
            <a:off x="1318879" y="6322263"/>
            <a:ext cx="826464" cy="32625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１回</a:t>
            </a:r>
            <a:endParaRPr kumimoji="1" lang="en-US" altLang="ja-JP" dirty="0">
              <a:latin typeface="+mn-ea"/>
            </a:endParaRPr>
          </a:p>
        </p:txBody>
      </p:sp>
      <p:sp>
        <p:nvSpPr>
          <p:cNvPr id="164" name="角丸四角形 163"/>
          <p:cNvSpPr/>
          <p:nvPr/>
        </p:nvSpPr>
        <p:spPr>
          <a:xfrm>
            <a:off x="2448061" y="6322187"/>
            <a:ext cx="777502" cy="326326"/>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２回</a:t>
            </a:r>
            <a:endParaRPr kumimoji="1" lang="en-US" altLang="ja-JP" dirty="0">
              <a:latin typeface="+mn-ea"/>
            </a:endParaRPr>
          </a:p>
        </p:txBody>
      </p:sp>
      <p:cxnSp>
        <p:nvCxnSpPr>
          <p:cNvPr id="179" name="直線矢印コネクタ 178"/>
          <p:cNvCxnSpPr>
            <a:stCxn id="161" idx="2"/>
          </p:cNvCxnSpPr>
          <p:nvPr/>
        </p:nvCxnSpPr>
        <p:spPr>
          <a:xfrm>
            <a:off x="2259590" y="6738246"/>
            <a:ext cx="0" cy="31772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8" name="直線矢印コネクタ 187"/>
          <p:cNvCxnSpPr/>
          <p:nvPr/>
        </p:nvCxnSpPr>
        <p:spPr>
          <a:xfrm>
            <a:off x="1445151" y="5694101"/>
            <a:ext cx="0" cy="62808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0" name="直線矢印コネクタ 189"/>
          <p:cNvCxnSpPr/>
          <p:nvPr/>
        </p:nvCxnSpPr>
        <p:spPr>
          <a:xfrm>
            <a:off x="3135905" y="5694101"/>
            <a:ext cx="0" cy="62808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45" name="グループ化 244"/>
          <p:cNvGrpSpPr/>
          <p:nvPr/>
        </p:nvGrpSpPr>
        <p:grpSpPr>
          <a:xfrm>
            <a:off x="3286377" y="4350995"/>
            <a:ext cx="258646" cy="2668306"/>
            <a:chOff x="3286377" y="3969996"/>
            <a:chExt cx="258646" cy="2375012"/>
          </a:xfrm>
        </p:grpSpPr>
        <p:cxnSp>
          <p:nvCxnSpPr>
            <p:cNvPr id="84" name="直線矢印コネクタ 83"/>
            <p:cNvCxnSpPr>
              <a:stCxn id="241" idx="2"/>
              <a:endCxn id="103" idx="0"/>
            </p:cNvCxnSpPr>
            <p:nvPr/>
          </p:nvCxnSpPr>
          <p:spPr>
            <a:xfrm>
              <a:off x="3448276" y="4410214"/>
              <a:ext cx="44228" cy="193479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1" name="円弧 240"/>
            <p:cNvSpPr/>
            <p:nvPr/>
          </p:nvSpPr>
          <p:spPr>
            <a:xfrm>
              <a:off x="3289103" y="4134428"/>
              <a:ext cx="255920" cy="280015"/>
            </a:xfrm>
            <a:prstGeom prst="arc">
              <a:avLst>
                <a:gd name="adj1" fmla="val 16200000"/>
                <a:gd name="adj2" fmla="val 4706163"/>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latin typeface="+mn-ea"/>
              </a:endParaRPr>
            </a:p>
          </p:txBody>
        </p:sp>
        <p:cxnSp>
          <p:nvCxnSpPr>
            <p:cNvPr id="244" name="直線コネクタ 243"/>
            <p:cNvCxnSpPr/>
            <p:nvPr/>
          </p:nvCxnSpPr>
          <p:spPr>
            <a:xfrm flipH="1" flipV="1">
              <a:off x="3286377" y="3969996"/>
              <a:ext cx="152937" cy="1668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7" name="テキスト ボックス 56"/>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１ページ</a:t>
            </a:r>
          </a:p>
        </p:txBody>
      </p:sp>
      <p:cxnSp>
        <p:nvCxnSpPr>
          <p:cNvPr id="73" name="直線矢印コネクタ 72"/>
          <p:cNvCxnSpPr>
            <a:stCxn id="72" idx="2"/>
          </p:cNvCxnSpPr>
          <p:nvPr/>
        </p:nvCxnSpPr>
        <p:spPr>
          <a:xfrm>
            <a:off x="871133" y="5694101"/>
            <a:ext cx="9063" cy="136976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 name="グループ化 1"/>
          <p:cNvGrpSpPr/>
          <p:nvPr/>
        </p:nvGrpSpPr>
        <p:grpSpPr>
          <a:xfrm>
            <a:off x="131736" y="1398022"/>
            <a:ext cx="6594529" cy="961513"/>
            <a:chOff x="131736" y="1398022"/>
            <a:chExt cx="6594529" cy="961513"/>
          </a:xfrm>
        </p:grpSpPr>
        <p:sp>
          <p:nvSpPr>
            <p:cNvPr id="60" name="角丸四角形 59"/>
            <p:cNvSpPr/>
            <p:nvPr/>
          </p:nvSpPr>
          <p:spPr>
            <a:xfrm>
              <a:off x="3546282" y="1398022"/>
              <a:ext cx="3179983"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3" name="角丸四角形 42"/>
            <p:cNvSpPr/>
            <p:nvPr/>
          </p:nvSpPr>
          <p:spPr>
            <a:xfrm>
              <a:off x="131736" y="1398022"/>
              <a:ext cx="3316540" cy="961513"/>
            </a:xfrm>
            <a:prstGeom prst="roundRect">
              <a:avLst/>
            </a:prstGeom>
            <a:ln>
              <a:solidFill>
                <a:schemeClr val="tx1"/>
              </a:solidFill>
            </a:ln>
          </p:spPr>
          <p:style>
            <a:lnRef idx="2">
              <a:schemeClr val="accent5"/>
            </a:lnRef>
            <a:fillRef idx="1">
              <a:schemeClr val="lt1"/>
            </a:fillRef>
            <a:effectRef idx="0">
              <a:schemeClr val="accent5"/>
            </a:effectRef>
            <a:fontRef idx="minor">
              <a:schemeClr val="dk1"/>
            </a:fontRef>
          </p:style>
          <p:txBody>
            <a:bodyPr rtlCol="0" anchor="ctr"/>
            <a:lstStyle/>
            <a:p>
              <a:pPr algn="ctr"/>
              <a:endParaRPr kumimoji="1" lang="en-US" altLang="ja-JP" dirty="0">
                <a:latin typeface="+mn-ea"/>
              </a:endParaRPr>
            </a:p>
            <a:p>
              <a:pPr algn="ctr"/>
              <a:endParaRPr kumimoji="1" lang="en-US" altLang="ja-JP" dirty="0">
                <a:latin typeface="+mn-ea"/>
              </a:endParaRPr>
            </a:p>
          </p:txBody>
        </p:sp>
        <p:sp>
          <p:nvSpPr>
            <p:cNvPr id="44" name="角丸四角形 43"/>
            <p:cNvSpPr/>
            <p:nvPr/>
          </p:nvSpPr>
          <p:spPr>
            <a:xfrm>
              <a:off x="1100852" y="1915144"/>
              <a:ext cx="1432009"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latin typeface="+mn-ea"/>
                </a:rPr>
                <a:t>ある</a:t>
              </a:r>
              <a:endParaRPr kumimoji="1" lang="en-US" altLang="ja-JP" dirty="0">
                <a:latin typeface="+mn-ea"/>
              </a:endParaRPr>
            </a:p>
          </p:txBody>
        </p:sp>
        <p:sp>
          <p:nvSpPr>
            <p:cNvPr id="45" name="角丸四角形 44"/>
            <p:cNvSpPr/>
            <p:nvPr/>
          </p:nvSpPr>
          <p:spPr>
            <a:xfrm>
              <a:off x="4478848" y="1911253"/>
              <a:ext cx="1278502" cy="381000"/>
            </a:xfrm>
            <a:prstGeom prst="roundRect">
              <a:avLst/>
            </a:prstGeom>
            <a:solidFill>
              <a:schemeClr val="bg1">
                <a:lumMod val="95000"/>
              </a:schemeClr>
            </a:solidFill>
            <a:ln>
              <a:solidFill>
                <a:schemeClr val="bg1">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dirty="0">
                  <a:solidFill>
                    <a:schemeClr val="tx1"/>
                  </a:solidFill>
                  <a:latin typeface="+mn-ea"/>
                </a:rPr>
                <a:t>ない</a:t>
              </a:r>
              <a:endParaRPr kumimoji="1" lang="en-US" altLang="ja-JP" dirty="0">
                <a:solidFill>
                  <a:schemeClr val="tx1"/>
                </a:solidFill>
                <a:latin typeface="+mn-ea"/>
              </a:endParaRPr>
            </a:p>
          </p:txBody>
        </p:sp>
        <p:sp>
          <p:nvSpPr>
            <p:cNvPr id="104" name="テキスト ボックス 103"/>
            <p:cNvSpPr txBox="1"/>
            <p:nvPr/>
          </p:nvSpPr>
          <p:spPr>
            <a:xfrm>
              <a:off x="969818" y="1435193"/>
              <a:ext cx="1840188" cy="523220"/>
            </a:xfrm>
            <a:prstGeom prst="rect">
              <a:avLst/>
            </a:prstGeom>
            <a:noFill/>
          </p:spPr>
          <p:txBody>
            <a:bodyPr wrap="square" rtlCol="0">
              <a:spAutoFit/>
            </a:bodyPr>
            <a:lstStyle/>
            <a:p>
              <a:pPr algn="ctr"/>
              <a:r>
                <a:rPr kumimoji="1" lang="ja-JP" altLang="en-US" dirty="0">
                  <a:latin typeface="+mn-ea"/>
                </a:rPr>
                <a:t>母子手帳</a:t>
              </a:r>
              <a:endParaRPr kumimoji="1" lang="en-US" altLang="ja-JP" dirty="0">
                <a:latin typeface="+mn-ea"/>
              </a:endParaRPr>
            </a:p>
            <a:p>
              <a:pPr algn="ctr"/>
              <a:r>
                <a:rPr kumimoji="1" lang="ja-JP" altLang="en-US" sz="1000" dirty="0">
                  <a:latin typeface="+mn-ea"/>
                </a:rPr>
                <a:t>（ワクチン接種記録でも可）</a:t>
              </a:r>
              <a:endParaRPr kumimoji="1" lang="ja-JP" altLang="en-US" sz="1000" baseline="30000" dirty="0">
                <a:latin typeface="+mn-ea"/>
              </a:endParaRPr>
            </a:p>
          </p:txBody>
        </p:sp>
        <p:sp>
          <p:nvSpPr>
            <p:cNvPr id="61" name="テキスト ボックス 60"/>
            <p:cNvSpPr txBox="1"/>
            <p:nvPr/>
          </p:nvSpPr>
          <p:spPr>
            <a:xfrm>
              <a:off x="4369718" y="1436128"/>
              <a:ext cx="1551934" cy="369332"/>
            </a:xfrm>
            <a:prstGeom prst="rect">
              <a:avLst/>
            </a:prstGeom>
            <a:noFill/>
          </p:spPr>
          <p:txBody>
            <a:bodyPr wrap="square" rtlCol="0">
              <a:spAutoFit/>
            </a:bodyPr>
            <a:lstStyle/>
            <a:p>
              <a:pPr algn="ctr"/>
              <a:r>
                <a:rPr kumimoji="1" lang="ja-JP" altLang="en-US" dirty="0">
                  <a:latin typeface="+mn-ea"/>
                </a:rPr>
                <a:t>母子手帳</a:t>
              </a:r>
              <a:r>
                <a:rPr kumimoji="1" lang="ja-JP" altLang="en-US" baseline="30000" dirty="0">
                  <a:latin typeface="+mn-ea"/>
                </a:rPr>
                <a:t>＊１</a:t>
              </a:r>
            </a:p>
          </p:txBody>
        </p:sp>
      </p:grpSp>
    </p:spTree>
    <p:extLst>
      <p:ext uri="{BB962C8B-B14F-4D97-AF65-F5344CB8AC3E}">
        <p14:creationId xmlns:p14="http://schemas.microsoft.com/office/powerpoint/2010/main" val="3146927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4043721008"/>
              </p:ext>
            </p:extLst>
          </p:nvPr>
        </p:nvGraphicFramePr>
        <p:xfrm>
          <a:off x="478632" y="1936750"/>
          <a:ext cx="6163468" cy="6466380"/>
        </p:xfrm>
        <a:graphic>
          <a:graphicData uri="http://schemas.openxmlformats.org/drawingml/2006/table">
            <a:tbl>
              <a:tblPr firstRow="1">
                <a:tableStyleId>{D7AC3CCA-C797-4891-BE02-D94E43425B78}</a:tableStyleId>
              </a:tblPr>
              <a:tblGrid>
                <a:gridCol w="1032668">
                  <a:extLst>
                    <a:ext uri="{9D8B030D-6E8A-4147-A177-3AD203B41FA5}">
                      <a16:colId xmlns:a16="http://schemas.microsoft.com/office/drawing/2014/main" val="676935694"/>
                    </a:ext>
                  </a:extLst>
                </a:gridCol>
                <a:gridCol w="1308100">
                  <a:extLst>
                    <a:ext uri="{9D8B030D-6E8A-4147-A177-3AD203B41FA5}">
                      <a16:colId xmlns:a16="http://schemas.microsoft.com/office/drawing/2014/main" val="1055925232"/>
                    </a:ext>
                  </a:extLst>
                </a:gridCol>
                <a:gridCol w="863600">
                  <a:extLst>
                    <a:ext uri="{9D8B030D-6E8A-4147-A177-3AD203B41FA5}">
                      <a16:colId xmlns:a16="http://schemas.microsoft.com/office/drawing/2014/main" val="4041894695"/>
                    </a:ext>
                  </a:extLst>
                </a:gridCol>
                <a:gridCol w="1143000">
                  <a:extLst>
                    <a:ext uri="{9D8B030D-6E8A-4147-A177-3AD203B41FA5}">
                      <a16:colId xmlns:a16="http://schemas.microsoft.com/office/drawing/2014/main" val="284372505"/>
                    </a:ext>
                  </a:extLst>
                </a:gridCol>
                <a:gridCol w="1016000">
                  <a:extLst>
                    <a:ext uri="{9D8B030D-6E8A-4147-A177-3AD203B41FA5}">
                      <a16:colId xmlns:a16="http://schemas.microsoft.com/office/drawing/2014/main" val="87637605"/>
                    </a:ext>
                  </a:extLst>
                </a:gridCol>
                <a:gridCol w="800100">
                  <a:extLst>
                    <a:ext uri="{9D8B030D-6E8A-4147-A177-3AD203B41FA5}">
                      <a16:colId xmlns:a16="http://schemas.microsoft.com/office/drawing/2014/main" val="3567357521"/>
                    </a:ext>
                  </a:extLst>
                </a:gridCol>
              </a:tblGrid>
              <a:tr h="450000">
                <a:tc rowSpan="2">
                  <a:txBody>
                    <a:bodyPr/>
                    <a:lstStyle/>
                    <a:p>
                      <a:pPr algn="ctr"/>
                      <a:r>
                        <a:rPr kumimoji="1" lang="ja-JP" altLang="en-US" dirty="0"/>
                        <a:t>検査項目</a:t>
                      </a:r>
                    </a:p>
                  </a:txBody>
                  <a:tcPr anchor="ctr"/>
                </a:tc>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dirty="0">
                          <a:solidFill>
                            <a:schemeClr val="tx1"/>
                          </a:solidFill>
                        </a:rPr>
                        <a:t>検査方法</a:t>
                      </a:r>
                      <a:r>
                        <a:rPr kumimoji="1" lang="ja-JP" altLang="en-US" baseline="30000" dirty="0">
                          <a:solidFill>
                            <a:schemeClr val="tx1"/>
                          </a:solidFill>
                        </a:rPr>
                        <a:t>＊１</a:t>
                      </a:r>
                      <a:endParaRPr kumimoji="1" lang="en-US" altLang="ja-JP" baseline="30000"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検査項目毎に</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いずれかの</a:t>
                      </a:r>
                      <a:endParaRPr kumimoji="1" lang="en-US" altLang="ja-JP" sz="1200" b="0" u="sng" dirty="0">
                        <a:solidFill>
                          <a:schemeClr val="tx1"/>
                        </a:solidFill>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u="sng" dirty="0">
                          <a:solidFill>
                            <a:schemeClr val="tx1"/>
                          </a:solidFill>
                        </a:rPr>
                        <a:t>検査方法で行う</a:t>
                      </a:r>
                    </a:p>
                  </a:txBody>
                  <a:tcPr anchor="ctr"/>
                </a:tc>
                <a:tc gridSpan="3">
                  <a:txBody>
                    <a:bodyPr/>
                    <a:lstStyle/>
                    <a:p>
                      <a:pPr algn="ctr"/>
                      <a:r>
                        <a:rPr kumimoji="1" lang="ja-JP" altLang="en-US" dirty="0">
                          <a:solidFill>
                            <a:schemeClr val="tx1"/>
                          </a:solidFill>
                        </a:rPr>
                        <a:t>判定基準</a:t>
                      </a:r>
                      <a:r>
                        <a:rPr kumimoji="1" lang="ja-JP" altLang="en-US" baseline="30000" dirty="0">
                          <a:solidFill>
                            <a:schemeClr val="tx1"/>
                          </a:solidFill>
                        </a:rPr>
                        <a:t>＊２</a:t>
                      </a:r>
                    </a:p>
                  </a:txBody>
                  <a:tcPr anchor="ct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dirty="0"/>
                        <a:t>費用</a:t>
                      </a:r>
                    </a:p>
                  </a:txBody>
                  <a:tcPr anchor="ctr"/>
                </a:tc>
                <a:extLst>
                  <a:ext uri="{0D108BD9-81ED-4DB2-BD59-A6C34878D82A}">
                    <a16:rowId xmlns:a16="http://schemas.microsoft.com/office/drawing/2014/main" val="2676135697"/>
                  </a:ext>
                </a:extLst>
              </a:tr>
              <a:tr h="450000">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solidFill>
                            <a:schemeClr val="tx1"/>
                          </a:solidFill>
                        </a:rPr>
                        <a:t>陰性</a:t>
                      </a:r>
                    </a:p>
                  </a:txBody>
                  <a:tcPr anchor="ctr"/>
                </a:tc>
                <a:tc>
                  <a:txBody>
                    <a:bodyPr/>
                    <a:lstStyle/>
                    <a:p>
                      <a:pPr algn="ctr"/>
                      <a:r>
                        <a:rPr kumimoji="1" lang="ja-JP" altLang="en-US" strike="noStrike" baseline="0" dirty="0"/>
                        <a:t>基準未満</a:t>
                      </a:r>
                      <a:endParaRPr kumimoji="1" lang="en-US" altLang="ja-JP" strike="noStrike" baseline="0" dirty="0"/>
                    </a:p>
                    <a:p>
                      <a:pPr algn="ctr"/>
                      <a:r>
                        <a:rPr kumimoji="1" lang="ja-JP" altLang="en-US" strike="noStrike" baseline="0" dirty="0"/>
                        <a:t>の陽性</a:t>
                      </a:r>
                      <a:r>
                        <a:rPr kumimoji="1" lang="ja-JP" altLang="en-US" strike="noStrike" baseline="30000" dirty="0"/>
                        <a:t>＊３</a:t>
                      </a:r>
                    </a:p>
                  </a:txBody>
                  <a:tcPr anchor="ctr"/>
                </a:tc>
                <a:tc>
                  <a:txBody>
                    <a:bodyPr/>
                    <a:lstStyle/>
                    <a:p>
                      <a:pPr algn="ctr"/>
                      <a:r>
                        <a:rPr kumimoji="1" lang="ja-JP" altLang="en-US" dirty="0"/>
                        <a:t>陽性</a:t>
                      </a:r>
                    </a:p>
                  </a:txBody>
                  <a:tcPr anchor="ctr"/>
                </a:tc>
                <a:tc vMerge="1">
                  <a:txBody>
                    <a:bodyPr/>
                    <a:lstStyle/>
                    <a:p>
                      <a:endParaRPr kumimoji="1" lang="ja-JP" altLang="en-US" dirty="0"/>
                    </a:p>
                  </a:txBody>
                  <a:tcPr/>
                </a:tc>
                <a:extLst>
                  <a:ext uri="{0D108BD9-81ED-4DB2-BD59-A6C34878D82A}">
                    <a16:rowId xmlns:a16="http://schemas.microsoft.com/office/drawing/2014/main" val="522432691"/>
                  </a:ext>
                </a:extLst>
              </a:tr>
              <a:tr h="450000">
                <a:tc rowSpan="4">
                  <a:txBody>
                    <a:bodyPr/>
                    <a:lstStyle/>
                    <a:p>
                      <a:r>
                        <a:rPr kumimoji="1" lang="ja-JP" altLang="en-US" dirty="0"/>
                        <a:t>麻疹</a:t>
                      </a:r>
                      <a:endParaRPr kumimoji="1" lang="en-US" altLang="ja-JP" dirty="0"/>
                    </a:p>
                    <a:p>
                      <a:r>
                        <a:rPr kumimoji="1" lang="en-US" altLang="ja-JP" sz="1000" dirty="0"/>
                        <a:t>(</a:t>
                      </a:r>
                      <a:r>
                        <a:rPr kumimoji="1" lang="ja-JP" altLang="en-US" sz="1000" dirty="0"/>
                        <a:t>はしか</a:t>
                      </a:r>
                      <a:r>
                        <a:rPr kumimoji="1" lang="en-US" altLang="ja-JP" sz="1000" dirty="0"/>
                        <a:t>)</a:t>
                      </a:r>
                    </a:p>
                    <a:p>
                      <a:endParaRPr kumimoji="1" lang="en-US" altLang="ja-JP" sz="1000" dirty="0"/>
                    </a:p>
                  </a:txBody>
                  <a:tcPr/>
                </a:tc>
                <a:tc>
                  <a:txBody>
                    <a:bodyPr/>
                    <a:lstStyle/>
                    <a:p>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15.9</a:t>
                      </a:r>
                      <a:endParaRPr kumimoji="1" lang="ja-JP" altLang="en-US" dirty="0"/>
                    </a:p>
                  </a:txBody>
                  <a:tcPr anchor="ctr"/>
                </a:tc>
                <a:tc>
                  <a:txBody>
                    <a:bodyPr/>
                    <a:lstStyle/>
                    <a:p>
                      <a:r>
                        <a:rPr kumimoji="1" lang="en-US" altLang="ja-JP" dirty="0"/>
                        <a:t>16.0</a:t>
                      </a:r>
                      <a:r>
                        <a:rPr kumimoji="1" lang="ja-JP" altLang="en-US" dirty="0"/>
                        <a:t>以上</a:t>
                      </a:r>
                    </a:p>
                  </a:txBody>
                  <a:tcPr anchor="ctr"/>
                </a:tc>
                <a:tc rowSpan="1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手続きにより補助</a:t>
                      </a:r>
                      <a:endParaRPr kumimoji="1" lang="en-US" altLang="ja-JP" dirty="0"/>
                    </a:p>
                  </a:txBody>
                  <a:tcPr/>
                </a:tc>
                <a:extLst>
                  <a:ext uri="{0D108BD9-81ED-4DB2-BD59-A6C34878D82A}">
                    <a16:rowId xmlns:a16="http://schemas.microsoft.com/office/drawing/2014/main" val="3425579505"/>
                  </a:ext>
                </a:extLst>
              </a:tr>
              <a:tr h="450000">
                <a:tc vMerge="1">
                  <a:txBody>
                    <a:bodyPr/>
                    <a:lstStyle/>
                    <a:p>
                      <a:endParaRPr kumimoji="1" lang="ja-JP" altLang="en-US"/>
                    </a:p>
                  </a:txBody>
                  <a:tcPr/>
                </a:tc>
                <a:tc>
                  <a:txBody>
                    <a:bodyPr/>
                    <a:lstStyle/>
                    <a:p>
                      <a:r>
                        <a:rPr kumimoji="1" lang="en-US" altLang="ja-JP" dirty="0"/>
                        <a:t>PA</a:t>
                      </a:r>
                      <a:r>
                        <a:rPr kumimoji="1" lang="ja-JP" altLang="en-US" dirty="0"/>
                        <a:t>法</a:t>
                      </a:r>
                    </a:p>
                  </a:txBody>
                  <a:tcPr anchor="ctr"/>
                </a:tc>
                <a:tc>
                  <a:txBody>
                    <a:bodyPr/>
                    <a:lstStyle/>
                    <a:p>
                      <a:r>
                        <a:rPr kumimoji="1" lang="en-US" altLang="ja-JP" dirty="0"/>
                        <a:t>1:8</a:t>
                      </a:r>
                      <a:r>
                        <a:rPr kumimoji="1" lang="ja-JP" altLang="en-US" dirty="0"/>
                        <a:t>以下</a:t>
                      </a:r>
                    </a:p>
                  </a:txBody>
                  <a:tcPr anchor="ctr"/>
                </a:tc>
                <a:tc>
                  <a:txBody>
                    <a:bodyPr/>
                    <a:lstStyle/>
                    <a:p>
                      <a:r>
                        <a:rPr kumimoji="1" lang="en-US" altLang="ja-JP" dirty="0"/>
                        <a:t>1:16</a:t>
                      </a:r>
                      <a:r>
                        <a:rPr kumimoji="1" lang="ja-JP" altLang="en-US" dirty="0"/>
                        <a:t>～</a:t>
                      </a:r>
                      <a:r>
                        <a:rPr kumimoji="1" lang="en-US" altLang="ja-JP" dirty="0"/>
                        <a:t>1:128</a:t>
                      </a:r>
                      <a:endParaRPr kumimoji="1" lang="ja-JP" altLang="en-US" dirty="0"/>
                    </a:p>
                  </a:txBody>
                  <a:tcPr anchor="ctr"/>
                </a:tc>
                <a:tc>
                  <a:txBody>
                    <a:bodyPr/>
                    <a:lstStyle/>
                    <a:p>
                      <a:r>
                        <a:rPr kumimoji="1" lang="en-US" altLang="ja-JP" dirty="0"/>
                        <a:t>1:256</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1717861482"/>
                  </a:ext>
                </a:extLst>
              </a:tr>
              <a:tr h="450000">
                <a:tc vMerge="1">
                  <a:txBody>
                    <a:bodyPr/>
                    <a:lstStyle/>
                    <a:p>
                      <a:endParaRPr kumimoji="1" lang="ja-JP" altLang="en-US"/>
                    </a:p>
                  </a:txBody>
                  <a:tcPr/>
                </a:tc>
                <a:tc>
                  <a:txBody>
                    <a:bodyPr/>
                    <a:lstStyle/>
                    <a:p>
                      <a:r>
                        <a:rPr kumimoji="1" lang="en-US" altLang="ja-JP" dirty="0"/>
                        <a:t>NT</a:t>
                      </a:r>
                      <a:r>
                        <a:rPr kumimoji="1" lang="ja-JP" altLang="en-US" dirty="0"/>
                        <a:t>法</a:t>
                      </a:r>
                    </a:p>
                  </a:txBody>
                  <a:tcPr anchor="ctr"/>
                </a:tc>
                <a:tc>
                  <a:txBody>
                    <a:bodyPr/>
                    <a:lstStyle/>
                    <a:p>
                      <a:r>
                        <a:rPr kumimoji="1" lang="en-US" altLang="ja-JP" dirty="0"/>
                        <a:t>1:2</a:t>
                      </a:r>
                      <a:r>
                        <a:rPr kumimoji="1" lang="ja-JP" altLang="en-US" dirty="0"/>
                        <a:t>以下</a:t>
                      </a:r>
                    </a:p>
                  </a:txBody>
                  <a:tcPr anchor="ctr"/>
                </a:tc>
                <a:tc>
                  <a:txBody>
                    <a:bodyPr/>
                    <a:lstStyle/>
                    <a:p>
                      <a:r>
                        <a:rPr kumimoji="1" lang="en-US" altLang="ja-JP" dirty="0"/>
                        <a:t>1:4</a:t>
                      </a:r>
                      <a:endParaRPr kumimoji="1" lang="ja-JP" altLang="en-US" dirty="0"/>
                    </a:p>
                  </a:txBody>
                  <a:tcPr anchor="ctr"/>
                </a:tc>
                <a:tc>
                  <a:txBody>
                    <a:bodyPr/>
                    <a:lstStyle/>
                    <a:p>
                      <a:r>
                        <a:rPr kumimoji="1" lang="en-US" altLang="ja-JP" dirty="0"/>
                        <a:t>1:8</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916841500"/>
                  </a:ext>
                </a:extLst>
              </a:tr>
              <a:tr h="450000">
                <a:tc vMerge="1">
                  <a:txBody>
                    <a:bodyPr/>
                    <a:lstStyle/>
                    <a:p>
                      <a:endParaRPr kumimoji="1" lang="ja-JP" altLang="en-US"/>
                    </a:p>
                  </a:txBody>
                  <a:tcPr/>
                </a:tc>
                <a:tc>
                  <a:txBody>
                    <a:bodyPr/>
                    <a:lstStyle/>
                    <a:p>
                      <a:r>
                        <a:rPr kumimoji="1" lang="en-US" altLang="ja-JP" dirty="0"/>
                        <a:t>ELISA</a:t>
                      </a:r>
                      <a:r>
                        <a:rPr kumimoji="1" lang="ja-JP" altLang="en-US" dirty="0"/>
                        <a:t>法</a:t>
                      </a:r>
                    </a:p>
                  </a:txBody>
                  <a:tcPr anchor="ctr"/>
                </a:tc>
                <a:tc>
                  <a:txBody>
                    <a:bodyPr/>
                    <a:lstStyle/>
                    <a:p>
                      <a:r>
                        <a:rPr kumimoji="1" lang="en-US" altLang="ja-JP" dirty="0"/>
                        <a:t>150</a:t>
                      </a:r>
                      <a:r>
                        <a:rPr kumimoji="1" lang="ja-JP" altLang="en-US" dirty="0"/>
                        <a:t>未満</a:t>
                      </a:r>
                    </a:p>
                  </a:txBody>
                  <a:tcPr anchor="ctr"/>
                </a:tc>
                <a:tc>
                  <a:txBody>
                    <a:bodyPr/>
                    <a:lstStyle/>
                    <a:p>
                      <a:r>
                        <a:rPr kumimoji="1" lang="en-US" altLang="ja-JP" dirty="0"/>
                        <a:t>150</a:t>
                      </a:r>
                      <a:r>
                        <a:rPr kumimoji="1" lang="ja-JP" altLang="en-US" dirty="0"/>
                        <a:t>～</a:t>
                      </a:r>
                      <a:r>
                        <a:rPr kumimoji="1" lang="en-US" altLang="ja-JP" dirty="0"/>
                        <a:t>300</a:t>
                      </a:r>
                      <a:endParaRPr kumimoji="1" lang="ja-JP" altLang="en-US" dirty="0"/>
                    </a:p>
                  </a:txBody>
                  <a:tcPr anchor="ctr"/>
                </a:tc>
                <a:tc>
                  <a:txBody>
                    <a:bodyPr/>
                    <a:lstStyle/>
                    <a:p>
                      <a:r>
                        <a:rPr kumimoji="1" lang="en-US" altLang="ja-JP" dirty="0"/>
                        <a:t>301</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2776788575"/>
                  </a:ext>
                </a:extLst>
              </a:tr>
              <a:tr h="450000">
                <a:tc rowSpan="3">
                  <a:txBody>
                    <a:bodyPr/>
                    <a:lstStyle/>
                    <a:p>
                      <a:r>
                        <a:rPr kumimoji="1" lang="ja-JP" altLang="en-US" dirty="0"/>
                        <a:t>風疹</a:t>
                      </a:r>
                      <a:endParaRPr kumimoji="1" lang="en-US" altLang="ja-JP" dirty="0"/>
                    </a:p>
                    <a:p>
                      <a:r>
                        <a:rPr kumimoji="1" lang="en-US" altLang="ja-JP" sz="1000" dirty="0"/>
                        <a:t>(</a:t>
                      </a:r>
                      <a:r>
                        <a:rPr kumimoji="1" lang="ja-JP" altLang="en-US" sz="1000" dirty="0"/>
                        <a:t>３日ばしか</a:t>
                      </a:r>
                      <a:r>
                        <a:rPr kumimoji="1" lang="en-US" altLang="ja-JP" sz="1000" dirty="0"/>
                        <a:t>)</a:t>
                      </a:r>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7.9</a:t>
                      </a:r>
                      <a:endParaRPr kumimoji="1" lang="ja-JP" altLang="en-US" dirty="0"/>
                    </a:p>
                  </a:txBody>
                  <a:tcPr anchor="ctr"/>
                </a:tc>
                <a:tc>
                  <a:txBody>
                    <a:bodyPr/>
                    <a:lstStyle/>
                    <a:p>
                      <a:r>
                        <a:rPr kumimoji="1" lang="en-US" altLang="ja-JP" dirty="0"/>
                        <a:t>8.0</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616196791"/>
                  </a:ext>
                </a:extLst>
              </a:tr>
              <a:tr h="450000">
                <a:tc vMerge="1">
                  <a:txBody>
                    <a:bodyPr/>
                    <a:lstStyle/>
                    <a:p>
                      <a:endParaRPr kumimoji="1" lang="ja-JP" altLang="en-US" dirty="0"/>
                    </a:p>
                  </a:txBody>
                  <a:tcPr/>
                </a:tc>
                <a:tc>
                  <a:txBody>
                    <a:bodyPr/>
                    <a:lstStyle/>
                    <a:p>
                      <a:r>
                        <a:rPr kumimoji="1" lang="en-US" altLang="ja-JP" dirty="0"/>
                        <a:t>HI</a:t>
                      </a:r>
                      <a:r>
                        <a:rPr kumimoji="1" lang="ja-JP" altLang="en-US" dirty="0"/>
                        <a:t>法</a:t>
                      </a:r>
                    </a:p>
                  </a:txBody>
                  <a:tcPr anchor="ctr"/>
                </a:tc>
                <a:tc>
                  <a:txBody>
                    <a:bodyPr/>
                    <a:lstStyle/>
                    <a:p>
                      <a:r>
                        <a:rPr kumimoji="1" lang="en-US" altLang="ja-JP" dirty="0"/>
                        <a:t>1:4</a:t>
                      </a:r>
                      <a:r>
                        <a:rPr kumimoji="1" lang="ja-JP" altLang="en-US" dirty="0"/>
                        <a:t>以下</a:t>
                      </a:r>
                    </a:p>
                  </a:txBody>
                  <a:tcPr anchor="ctr"/>
                </a:tc>
                <a:tc>
                  <a:txBody>
                    <a:bodyPr/>
                    <a:lstStyle/>
                    <a:p>
                      <a:r>
                        <a:rPr kumimoji="1" lang="en-US" altLang="ja-JP" dirty="0"/>
                        <a:t>1:8</a:t>
                      </a:r>
                      <a:r>
                        <a:rPr kumimoji="1" lang="ja-JP" altLang="en-US" dirty="0"/>
                        <a:t>～</a:t>
                      </a:r>
                      <a:r>
                        <a:rPr kumimoji="1" lang="en-US" altLang="ja-JP" dirty="0"/>
                        <a:t>1:16</a:t>
                      </a:r>
                      <a:endParaRPr kumimoji="1" lang="ja-JP" altLang="en-US" dirty="0"/>
                    </a:p>
                  </a:txBody>
                  <a:tcPr anchor="ctr"/>
                </a:tc>
                <a:tc>
                  <a:txBody>
                    <a:bodyPr/>
                    <a:lstStyle/>
                    <a:p>
                      <a:r>
                        <a:rPr kumimoji="1" lang="en-US" altLang="ja-JP" dirty="0"/>
                        <a:t>1:32</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3426584523"/>
                  </a:ext>
                </a:extLst>
              </a:tr>
              <a:tr h="450000">
                <a:tc vMerge="1">
                  <a:txBody>
                    <a:bodyPr/>
                    <a:lstStyle/>
                    <a:p>
                      <a:endParaRPr kumimoji="1" lang="ja-JP" altLang="en-US" dirty="0"/>
                    </a:p>
                  </a:txBody>
                  <a:tcPr/>
                </a:tc>
                <a:tc>
                  <a:txBody>
                    <a:bodyPr/>
                    <a:lstStyle/>
                    <a:p>
                      <a:r>
                        <a:rPr kumimoji="1" lang="en-US" altLang="ja-JP" dirty="0"/>
                        <a:t>ELISA</a:t>
                      </a:r>
                      <a:r>
                        <a:rPr kumimoji="1" lang="ja-JP" altLang="en-US" dirty="0"/>
                        <a:t>法</a:t>
                      </a:r>
                    </a:p>
                  </a:txBody>
                  <a:tcPr anchor="ctr"/>
                </a:tc>
                <a:tc>
                  <a:txBody>
                    <a:bodyPr/>
                    <a:lstStyle/>
                    <a:p>
                      <a:r>
                        <a:rPr kumimoji="1" lang="en-US" altLang="ja-JP" dirty="0"/>
                        <a:t>4.0</a:t>
                      </a:r>
                      <a:r>
                        <a:rPr kumimoji="1" lang="ja-JP" altLang="en-US" dirty="0"/>
                        <a:t>未満</a:t>
                      </a:r>
                    </a:p>
                  </a:txBody>
                  <a:tcPr anchor="ctr"/>
                </a:tc>
                <a:tc>
                  <a:txBody>
                    <a:bodyPr/>
                    <a:lstStyle/>
                    <a:p>
                      <a:r>
                        <a:rPr kumimoji="1" lang="en-US" altLang="ja-JP" dirty="0"/>
                        <a:t>4.0</a:t>
                      </a:r>
                      <a:r>
                        <a:rPr kumimoji="1" lang="ja-JP" altLang="en-US" dirty="0"/>
                        <a:t>～</a:t>
                      </a:r>
                      <a:r>
                        <a:rPr kumimoji="1" lang="en-US" altLang="ja-JP" dirty="0"/>
                        <a:t>8.0</a:t>
                      </a:r>
                      <a:endParaRPr kumimoji="1" lang="ja-JP" altLang="en-US" dirty="0"/>
                    </a:p>
                  </a:txBody>
                  <a:tcPr anchor="ctr"/>
                </a:tc>
                <a:tc>
                  <a:txBody>
                    <a:bodyPr/>
                    <a:lstStyle/>
                    <a:p>
                      <a:r>
                        <a:rPr kumimoji="1" lang="en-US" altLang="ja-JP" dirty="0"/>
                        <a:t>8.1</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3367134097"/>
                  </a:ext>
                </a:extLst>
              </a:tr>
              <a:tr h="450000">
                <a:tc rowSpan="3">
                  <a:txBody>
                    <a:bodyPr/>
                    <a:lstStyle/>
                    <a:p>
                      <a:r>
                        <a:rPr kumimoji="1" lang="ja-JP" altLang="en-US" dirty="0"/>
                        <a:t>水痘</a:t>
                      </a:r>
                      <a:endParaRPr kumimoji="1" lang="en-US" altLang="ja-JP" dirty="0"/>
                    </a:p>
                    <a:p>
                      <a:r>
                        <a:rPr kumimoji="1" lang="en-US" altLang="ja-JP" sz="1000" dirty="0"/>
                        <a:t>(</a:t>
                      </a:r>
                      <a:r>
                        <a:rPr kumimoji="1" lang="ja-JP" altLang="en-US" sz="1000" dirty="0"/>
                        <a:t>みずぼうそう</a:t>
                      </a:r>
                      <a:r>
                        <a:rPr kumimoji="1" lang="en-US" altLang="ja-JP" sz="1000" dirty="0"/>
                        <a:t>)</a:t>
                      </a:r>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3.9</a:t>
                      </a:r>
                      <a:endParaRPr kumimoji="1" lang="ja-JP" altLang="en-US" dirty="0"/>
                    </a:p>
                  </a:txBody>
                  <a:tcPr anchor="ctr"/>
                </a:tc>
                <a:tc>
                  <a:txBody>
                    <a:bodyPr/>
                    <a:lstStyle/>
                    <a:p>
                      <a:r>
                        <a:rPr kumimoji="1" lang="en-US" altLang="ja-JP" dirty="0"/>
                        <a:t>4.0</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1409501774"/>
                  </a:ext>
                </a:extLst>
              </a:tr>
              <a:tr h="45000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ELISA</a:t>
                      </a:r>
                      <a:r>
                        <a:rPr kumimoji="1" lang="ja-JP" altLang="en-US" dirty="0"/>
                        <a:t>法</a:t>
                      </a:r>
                      <a:endParaRPr kumimoji="1" lang="en-US" altLang="ja-JP" dirty="0"/>
                    </a:p>
                  </a:txBody>
                  <a:tcPr anchor="ctr"/>
                </a:tc>
                <a:tc>
                  <a:txBody>
                    <a:bodyPr/>
                    <a:lstStyle/>
                    <a:p>
                      <a:r>
                        <a:rPr kumimoji="1" lang="en-US" altLang="ja-JP" dirty="0"/>
                        <a:t>50</a:t>
                      </a:r>
                      <a:r>
                        <a:rPr kumimoji="1" lang="ja-JP" altLang="en-US" dirty="0"/>
                        <a:t>未満</a:t>
                      </a:r>
                    </a:p>
                  </a:txBody>
                  <a:tcPr anchor="ctr"/>
                </a:tc>
                <a:tc>
                  <a:txBody>
                    <a:bodyPr/>
                    <a:lstStyle/>
                    <a:p>
                      <a:r>
                        <a:rPr kumimoji="1" lang="en-US" altLang="ja-JP" dirty="0"/>
                        <a:t>50</a:t>
                      </a:r>
                      <a:r>
                        <a:rPr kumimoji="1" lang="ja-JP" altLang="en-US" dirty="0"/>
                        <a:t>～</a:t>
                      </a:r>
                      <a:r>
                        <a:rPr kumimoji="1" lang="en-US" altLang="ja-JP" dirty="0"/>
                        <a:t>100</a:t>
                      </a:r>
                      <a:endParaRPr kumimoji="1" lang="ja-JP" altLang="en-US" dirty="0"/>
                    </a:p>
                  </a:txBody>
                  <a:tcPr anchor="ctr"/>
                </a:tc>
                <a:tc>
                  <a:txBody>
                    <a:bodyPr/>
                    <a:lstStyle/>
                    <a:p>
                      <a:r>
                        <a:rPr kumimoji="1" lang="en-US" altLang="ja-JP" dirty="0"/>
                        <a:t>101</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672391454"/>
                  </a:ext>
                </a:extLst>
              </a:tr>
              <a:tr h="450000">
                <a:tc vMerge="1">
                  <a:txBody>
                    <a:bodyPr/>
                    <a:lstStyle/>
                    <a:p>
                      <a:endParaRPr kumimoji="1" lang="ja-JP" altLang="en-US" sz="10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IAHA</a:t>
                      </a:r>
                      <a:r>
                        <a:rPr kumimoji="1" lang="ja-JP" altLang="en-US" dirty="0"/>
                        <a:t>法</a:t>
                      </a:r>
                      <a:endParaRPr kumimoji="1" lang="en-US" altLang="ja-JP"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1:2</a:t>
                      </a:r>
                      <a:r>
                        <a:rPr kumimoji="1" lang="ja-JP" altLang="en-US" dirty="0"/>
                        <a:t>未満</a:t>
                      </a:r>
                    </a:p>
                  </a:txBody>
                  <a:tcPr anchor="ctr"/>
                </a:tc>
                <a:tc>
                  <a:txBody>
                    <a:bodyPr/>
                    <a:lstStyle/>
                    <a:p>
                      <a:r>
                        <a:rPr kumimoji="1" lang="en-US" altLang="ja-JP" dirty="0"/>
                        <a:t>1:2</a:t>
                      </a:r>
                      <a:endParaRPr kumimoji="1" lang="ja-JP" altLang="en-US"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1:4</a:t>
                      </a:r>
                      <a:r>
                        <a:rPr kumimoji="1" lang="ja-JP" altLang="en-US" dirty="0"/>
                        <a:t>以上</a:t>
                      </a:r>
                    </a:p>
                  </a:txBody>
                  <a:tcPr anchor="ctr"/>
                </a:tc>
                <a:tc vMerge="1">
                  <a:txBody>
                    <a:bodyPr/>
                    <a:lstStyle/>
                    <a:p>
                      <a:endParaRPr kumimoji="1" lang="ja-JP" altLang="en-US"/>
                    </a:p>
                  </a:txBody>
                  <a:tcPr/>
                </a:tc>
                <a:extLst>
                  <a:ext uri="{0D108BD9-81ED-4DB2-BD59-A6C34878D82A}">
                    <a16:rowId xmlns:a16="http://schemas.microsoft.com/office/drawing/2014/main" val="606908284"/>
                  </a:ext>
                </a:extLst>
              </a:tr>
              <a:tr h="450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流行性</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耳下腺炎</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00" dirty="0"/>
                        <a:t>(</a:t>
                      </a:r>
                      <a:r>
                        <a:rPr kumimoji="1" lang="ja-JP" altLang="en-US" sz="1000" dirty="0"/>
                        <a:t>ムンプス・</a:t>
                      </a:r>
                      <a:endParaRPr kumimoji="1" lang="en-US" altLang="ja-JP" sz="10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dirty="0"/>
                        <a:t>おたふくかぜ</a:t>
                      </a:r>
                      <a:r>
                        <a:rPr kumimoji="1" lang="en-US" altLang="ja-JP" sz="1000" dirty="0"/>
                        <a:t>)</a:t>
                      </a:r>
                      <a:endParaRPr kumimoji="1" lang="ja-JP" altLang="en-US" sz="1000" dirty="0"/>
                    </a:p>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IgG-EIA</a:t>
                      </a:r>
                      <a:r>
                        <a:rPr kumimoji="1" lang="ja-JP" altLang="en-US" dirty="0"/>
                        <a:t>法</a:t>
                      </a:r>
                    </a:p>
                  </a:txBody>
                  <a:tcPr anchor="ctr"/>
                </a:tc>
                <a:tc>
                  <a:txBody>
                    <a:bodyPr/>
                    <a:lstStyle/>
                    <a:p>
                      <a:r>
                        <a:rPr kumimoji="1" lang="en-US" altLang="ja-JP" dirty="0"/>
                        <a:t>2.0</a:t>
                      </a:r>
                      <a:r>
                        <a:rPr kumimoji="1" lang="ja-JP" altLang="en-US" dirty="0"/>
                        <a:t>未満</a:t>
                      </a:r>
                    </a:p>
                  </a:txBody>
                  <a:tcPr anchor="ctr"/>
                </a:tc>
                <a:tc>
                  <a:txBody>
                    <a:bodyPr/>
                    <a:lstStyle/>
                    <a:p>
                      <a:r>
                        <a:rPr kumimoji="1" lang="en-US" altLang="ja-JP" dirty="0"/>
                        <a:t>2.0</a:t>
                      </a:r>
                      <a:r>
                        <a:rPr kumimoji="1" lang="ja-JP" altLang="en-US" dirty="0"/>
                        <a:t>～</a:t>
                      </a:r>
                      <a:r>
                        <a:rPr kumimoji="1" lang="en-US" altLang="ja-JP" dirty="0"/>
                        <a:t>3.9</a:t>
                      </a:r>
                      <a:endParaRPr kumimoji="1" lang="ja-JP" altLang="en-US" dirty="0"/>
                    </a:p>
                  </a:txBody>
                  <a:tcPr anchor="ctr"/>
                </a:tc>
                <a:tc>
                  <a:txBody>
                    <a:bodyPr/>
                    <a:lstStyle/>
                    <a:p>
                      <a:r>
                        <a:rPr kumimoji="1" lang="en-US" altLang="ja-JP" dirty="0"/>
                        <a:t>4.0</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2056770742"/>
                  </a:ext>
                </a:extLst>
              </a:tr>
              <a:tr h="450000">
                <a:tc vMerge="1">
                  <a:txBody>
                    <a:bodyPr/>
                    <a:lstStyle/>
                    <a:p>
                      <a:endParaRPr kumimoji="1" lang="ja-JP" altLang="en-US"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dirty="0"/>
                        <a:t>ELISA</a:t>
                      </a:r>
                      <a:r>
                        <a:rPr kumimoji="1" lang="ja-JP" altLang="en-US" dirty="0"/>
                        <a:t>法</a:t>
                      </a:r>
                    </a:p>
                  </a:txBody>
                  <a:tcPr anchor="ctr"/>
                </a:tc>
                <a:tc>
                  <a:txBody>
                    <a:bodyPr/>
                    <a:lstStyle/>
                    <a:p>
                      <a:r>
                        <a:rPr kumimoji="1" lang="en-US" altLang="ja-JP" dirty="0"/>
                        <a:t>250</a:t>
                      </a:r>
                      <a:r>
                        <a:rPr kumimoji="1" lang="ja-JP" altLang="en-US" dirty="0"/>
                        <a:t>未満</a:t>
                      </a:r>
                    </a:p>
                  </a:txBody>
                  <a:tcPr anchor="ctr"/>
                </a:tc>
                <a:tc>
                  <a:txBody>
                    <a:bodyPr/>
                    <a:lstStyle/>
                    <a:p>
                      <a:r>
                        <a:rPr kumimoji="1" lang="en-US" altLang="ja-JP" dirty="0"/>
                        <a:t>250</a:t>
                      </a:r>
                      <a:r>
                        <a:rPr kumimoji="1" lang="ja-JP" altLang="en-US" dirty="0"/>
                        <a:t>～</a:t>
                      </a:r>
                      <a:r>
                        <a:rPr kumimoji="1" lang="en-US" altLang="ja-JP" dirty="0"/>
                        <a:t>500</a:t>
                      </a:r>
                      <a:endParaRPr kumimoji="1" lang="ja-JP" altLang="en-US" dirty="0"/>
                    </a:p>
                  </a:txBody>
                  <a:tcPr anchor="ctr"/>
                </a:tc>
                <a:tc>
                  <a:txBody>
                    <a:bodyPr/>
                    <a:lstStyle/>
                    <a:p>
                      <a:r>
                        <a:rPr kumimoji="1" lang="en-US" altLang="ja-JP" dirty="0"/>
                        <a:t>501</a:t>
                      </a:r>
                      <a:r>
                        <a:rPr kumimoji="1" lang="ja-JP" altLang="en-US" dirty="0"/>
                        <a:t>以上</a:t>
                      </a:r>
                    </a:p>
                  </a:txBody>
                  <a:tcPr anchor="ctr"/>
                </a:tc>
                <a:tc vMerge="1">
                  <a:txBody>
                    <a:bodyPr/>
                    <a:lstStyle/>
                    <a:p>
                      <a:endParaRPr kumimoji="1" lang="ja-JP" altLang="en-US" dirty="0"/>
                    </a:p>
                  </a:txBody>
                  <a:tcPr/>
                </a:tc>
                <a:extLst>
                  <a:ext uri="{0D108BD9-81ED-4DB2-BD59-A6C34878D82A}">
                    <a16:rowId xmlns:a16="http://schemas.microsoft.com/office/drawing/2014/main" val="1851358548"/>
                  </a:ext>
                </a:extLst>
              </a:tr>
            </a:tbl>
          </a:graphicData>
        </a:graphic>
      </p:graphicFrame>
      <p:sp>
        <p:nvSpPr>
          <p:cNvPr id="8" name="テキスト ボックス 7"/>
          <p:cNvSpPr txBox="1"/>
          <p:nvPr/>
        </p:nvSpPr>
        <p:spPr>
          <a:xfrm>
            <a:off x="0" y="368477"/>
            <a:ext cx="6642100" cy="1523494"/>
          </a:xfrm>
          <a:prstGeom prst="rect">
            <a:avLst/>
          </a:prstGeom>
          <a:noFill/>
        </p:spPr>
        <p:txBody>
          <a:bodyPr wrap="square" rtlCol="0">
            <a:spAutoFit/>
          </a:bodyPr>
          <a:lstStyle/>
          <a:p>
            <a:pPr marL="533400" indent="-533400"/>
            <a:r>
              <a:rPr kumimoji="1" lang="ja-JP" altLang="en-US" sz="1400" b="1" dirty="0">
                <a:latin typeface="+mn-ea"/>
              </a:rPr>
              <a:t>（２）血中抗体価の検査</a:t>
            </a:r>
            <a:endParaRPr kumimoji="1" lang="en-US" altLang="ja-JP" sz="1400" b="1" dirty="0">
              <a:latin typeface="+mn-ea"/>
            </a:endParaRPr>
          </a:p>
          <a:p>
            <a:pPr marL="533400" indent="-533400"/>
            <a:r>
              <a:rPr kumimoji="1" lang="en-US" altLang="ja-JP" sz="1400" b="1" dirty="0">
                <a:latin typeface="+mn-ea"/>
              </a:rPr>
              <a:t>	</a:t>
            </a:r>
            <a:r>
              <a:rPr kumimoji="1" lang="ja-JP" altLang="en-US" sz="1300" dirty="0">
                <a:latin typeface="+mn-ea"/>
              </a:rPr>
              <a:t>血中抗体価検査</a:t>
            </a:r>
            <a:r>
              <a:rPr lang="ja-JP" altLang="en-US" sz="1300" dirty="0">
                <a:latin typeface="+mn-ea"/>
              </a:rPr>
              <a:t>の際は以下に示す検査方法に従い受検し、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に記載及び検査結果の写しをご提出ください。</a:t>
            </a:r>
            <a:endParaRPr lang="en-US" altLang="ja-JP" sz="1300" dirty="0">
              <a:latin typeface="+mn-ea"/>
            </a:endParaRPr>
          </a:p>
          <a:p>
            <a:pPr marL="533400" indent="-533400"/>
            <a:endParaRPr lang="en-US" altLang="ja-JP" sz="1300" dirty="0">
              <a:latin typeface="+mn-ea"/>
            </a:endParaRPr>
          </a:p>
          <a:p>
            <a:pPr marL="533400">
              <a:tabLst>
                <a:tab pos="533400" algn="l"/>
              </a:tabLst>
            </a:pPr>
            <a:r>
              <a:rPr kumimoji="1" lang="ja-JP" altLang="en-US" sz="1300" dirty="0">
                <a:latin typeface="+mn-ea"/>
              </a:rPr>
              <a:t>　なお、本院採用決定前までに受検した検査結果であっても、以下に示す検査方法であれば</a:t>
            </a:r>
            <a:r>
              <a:rPr lang="ja-JP" altLang="en-US" sz="1300" dirty="0">
                <a:latin typeface="+mn-ea"/>
              </a:rPr>
              <a:t>検査日は問いません。ただし、この場合は検査費用の補助は対象外です。</a:t>
            </a:r>
            <a:endParaRPr kumimoji="1" lang="ja-JP" altLang="en-US" sz="1300" dirty="0">
              <a:latin typeface="+mn-ea"/>
            </a:endParaRPr>
          </a:p>
        </p:txBody>
      </p:sp>
      <p:sp>
        <p:nvSpPr>
          <p:cNvPr id="9" name="テキスト ボックス 8"/>
          <p:cNvSpPr txBox="1"/>
          <p:nvPr/>
        </p:nvSpPr>
        <p:spPr>
          <a:xfrm>
            <a:off x="259530" y="8463280"/>
            <a:ext cx="6594528" cy="1200329"/>
          </a:xfrm>
          <a:prstGeom prst="rect">
            <a:avLst/>
          </a:prstGeom>
          <a:noFill/>
        </p:spPr>
        <p:txBody>
          <a:bodyPr wrap="square" rtlCol="0">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検査項目毎に、検査方法として記載された方法のうちいずれかの方法で、検査を受けてください。記載されていない方法で検査した場合は、費用の補助はなく、再度検査を受検する必要が生じます。</a:t>
            </a:r>
            <a:endParaRPr kumimoji="1" lang="en-US" altLang="ja-JP" sz="1200" dirty="0">
              <a:latin typeface="+mn-ea"/>
            </a:endParaRPr>
          </a:p>
          <a:p>
            <a:pPr marL="444500" indent="-444500">
              <a:tabLst>
                <a:tab pos="444500" algn="l"/>
              </a:tabLst>
            </a:pPr>
            <a:r>
              <a:rPr kumimoji="1" lang="ja-JP" altLang="en-US" sz="1200" dirty="0">
                <a:latin typeface="+mn-ea"/>
              </a:rPr>
              <a:t>＊２　判定基準は「発症を防ぐために十分な血中抗体価」としています。一般的な抗体陽性とされる値より高値なので、ご留意ください。</a:t>
            </a:r>
            <a:endParaRPr kumimoji="1" lang="en-US" altLang="ja-JP" sz="1200" dirty="0">
              <a:latin typeface="+mn-ea"/>
            </a:endParaRPr>
          </a:p>
          <a:p>
            <a:pPr marL="444500" indent="-444500">
              <a:tabLst>
                <a:tab pos="444500" algn="l"/>
              </a:tabLst>
            </a:pPr>
            <a:r>
              <a:rPr kumimoji="1" lang="ja-JP" altLang="en-US" sz="1200" dirty="0">
                <a:latin typeface="+mn-ea"/>
              </a:rPr>
              <a:t>＊３</a:t>
            </a:r>
            <a:r>
              <a:rPr kumimoji="1" lang="en-US" altLang="ja-JP" sz="1200" dirty="0">
                <a:latin typeface="+mn-ea"/>
              </a:rPr>
              <a:t>	</a:t>
            </a:r>
            <a:r>
              <a:rPr kumimoji="1" lang="ja-JP" altLang="en-US" sz="1200" dirty="0">
                <a:latin typeface="+mn-ea"/>
              </a:rPr>
              <a:t>基準未満の陽性は発症を防ぐには不十分な抗体価です。</a:t>
            </a:r>
          </a:p>
        </p:txBody>
      </p:sp>
      <p:sp>
        <p:nvSpPr>
          <p:cNvPr id="5" name="テキスト ボックス 4"/>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２ページ</a:t>
            </a:r>
          </a:p>
        </p:txBody>
      </p:sp>
    </p:spTree>
    <p:extLst>
      <p:ext uri="{BB962C8B-B14F-4D97-AF65-F5344CB8AC3E}">
        <p14:creationId xmlns:p14="http://schemas.microsoft.com/office/powerpoint/2010/main" val="344886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343077"/>
            <a:ext cx="6642100" cy="2123658"/>
          </a:xfrm>
          <a:prstGeom prst="rect">
            <a:avLst/>
          </a:prstGeom>
          <a:noFill/>
        </p:spPr>
        <p:txBody>
          <a:bodyPr wrap="square" rtlCol="0">
            <a:spAutoFit/>
          </a:bodyPr>
          <a:lstStyle/>
          <a:p>
            <a:pPr marL="533400" indent="-533400"/>
            <a:r>
              <a:rPr kumimoji="1" lang="ja-JP" altLang="en-US" sz="1400" b="1" dirty="0">
                <a:latin typeface="+mn-ea"/>
              </a:rPr>
              <a:t>（３）ワクチン接種</a:t>
            </a:r>
            <a:endParaRPr kumimoji="1" lang="en-US" altLang="ja-JP" sz="1400" b="1" dirty="0">
              <a:latin typeface="+mn-ea"/>
            </a:endParaRPr>
          </a:p>
          <a:p>
            <a:pPr marL="533400" indent="-533400"/>
            <a:r>
              <a:rPr kumimoji="1" lang="en-US" altLang="ja-JP" sz="1400" b="1" dirty="0">
                <a:latin typeface="+mn-ea"/>
              </a:rPr>
              <a:t>	</a:t>
            </a:r>
            <a:r>
              <a:rPr kumimoji="1" lang="ja-JP" altLang="en-US" sz="1300" dirty="0">
                <a:latin typeface="+mn-ea"/>
              </a:rPr>
              <a:t>ワクチン接種</a:t>
            </a:r>
            <a:r>
              <a:rPr lang="ja-JP" altLang="en-US" sz="1300" dirty="0">
                <a:latin typeface="+mn-ea"/>
              </a:rPr>
              <a:t>の際は以下に示すワクチンから必要なワクチンを接種し、</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に記載の上、接種した事がわかる書類</a:t>
            </a:r>
            <a:r>
              <a:rPr lang="ja-JP" altLang="en-US" sz="1300" baseline="30000" dirty="0">
                <a:latin typeface="+mn-ea"/>
              </a:rPr>
              <a:t>＊１</a:t>
            </a:r>
            <a:r>
              <a:rPr lang="ja-JP" altLang="en-US" sz="1300" dirty="0">
                <a:latin typeface="+mn-ea"/>
              </a:rPr>
              <a:t>の写しをご提出ください。</a:t>
            </a:r>
            <a:endParaRPr lang="en-US" altLang="ja-JP" sz="1300" dirty="0">
              <a:latin typeface="+mn-ea"/>
            </a:endParaRPr>
          </a:p>
          <a:p>
            <a:pPr marL="533400" indent="-533400"/>
            <a:endParaRPr lang="en-US" altLang="ja-JP" sz="1300" dirty="0">
              <a:latin typeface="+mn-ea"/>
            </a:endParaRPr>
          </a:p>
          <a:p>
            <a:pPr marL="533400">
              <a:tabLst>
                <a:tab pos="444500" algn="l"/>
              </a:tabLst>
            </a:pPr>
            <a:r>
              <a:rPr kumimoji="1" lang="ja-JP" altLang="en-US" sz="1300" dirty="0">
                <a:latin typeface="+mn-ea"/>
              </a:rPr>
              <a:t>　なお、</a:t>
            </a:r>
            <a:r>
              <a:rPr kumimoji="1" lang="ja-JP" altLang="en-US" sz="1300" u="sng" dirty="0">
                <a:latin typeface="+mn-ea"/>
              </a:rPr>
              <a:t>勤務開始日までに全てのワクチン接種を実施し終えることが望ましい</a:t>
            </a:r>
            <a:r>
              <a:rPr kumimoji="1" lang="ja-JP" altLang="en-US" sz="1300" dirty="0">
                <a:latin typeface="+mn-ea"/>
              </a:rPr>
              <a:t>が、ワクチン接種を２回以上行う必要がある場合で、勤務開始日までに済ませる事が難しい場合は、</a:t>
            </a:r>
            <a:r>
              <a:rPr kumimoji="1" lang="ja-JP" altLang="en-US" sz="1300" u="sng" dirty="0">
                <a:latin typeface="+mn-ea"/>
              </a:rPr>
              <a:t>１回目のワクチン接種を勤務開始日までに実施</a:t>
            </a:r>
            <a:r>
              <a:rPr kumimoji="1" lang="ja-JP" altLang="en-US" sz="1300" dirty="0">
                <a:latin typeface="+mn-ea"/>
              </a:rPr>
              <a:t>し、２回目以降のワクチン接種予定日を</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に記載してください。</a:t>
            </a:r>
            <a:r>
              <a:rPr kumimoji="1" lang="ja-JP" altLang="en-US" sz="1300" u="sng" dirty="0">
                <a:latin typeface="+mn-ea"/>
              </a:rPr>
              <a:t>２回目以降のワクチン接種は、勤務開始日から２カ月以内に実施</a:t>
            </a:r>
            <a:r>
              <a:rPr kumimoji="1" lang="ja-JP" altLang="en-US" sz="1300" dirty="0">
                <a:latin typeface="+mn-ea"/>
              </a:rPr>
              <a:t>してください。接種後は、</a:t>
            </a:r>
            <a:r>
              <a:rPr lang="ja-JP" altLang="en-US" sz="1300" dirty="0">
                <a:latin typeface="+mn-ea"/>
              </a:rPr>
              <a:t>接種した事がわかる書類</a:t>
            </a:r>
            <a:r>
              <a:rPr lang="ja-JP" altLang="en-US" sz="1300" baseline="30000" dirty="0">
                <a:latin typeface="+mn-ea"/>
              </a:rPr>
              <a:t>＊１</a:t>
            </a:r>
            <a:r>
              <a:rPr lang="ja-JP" altLang="en-US" sz="1300" dirty="0">
                <a:latin typeface="+mn-ea"/>
              </a:rPr>
              <a:t>の写し</a:t>
            </a:r>
            <a:r>
              <a:rPr kumimoji="1" lang="ja-JP" altLang="en-US" sz="1300" dirty="0">
                <a:latin typeface="+mn-ea"/>
              </a:rPr>
              <a:t>を提出してください。</a:t>
            </a:r>
            <a:endParaRPr kumimoji="1" lang="en-US" altLang="ja-JP" sz="1300" dirty="0">
              <a:latin typeface="+mn-ea"/>
            </a:endParaRPr>
          </a:p>
        </p:txBody>
      </p:sp>
      <p:graphicFrame>
        <p:nvGraphicFramePr>
          <p:cNvPr id="5" name="表 4"/>
          <p:cNvGraphicFramePr>
            <a:graphicFrameLocks noGrp="1"/>
          </p:cNvGraphicFramePr>
          <p:nvPr>
            <p:extLst>
              <p:ext uri="{D42A27DB-BD31-4B8C-83A1-F6EECF244321}">
                <p14:modId xmlns:p14="http://schemas.microsoft.com/office/powerpoint/2010/main" val="339341071"/>
              </p:ext>
            </p:extLst>
          </p:nvPr>
        </p:nvGraphicFramePr>
        <p:xfrm>
          <a:off x="471488" y="2962807"/>
          <a:ext cx="6056312" cy="3278997"/>
        </p:xfrm>
        <a:graphic>
          <a:graphicData uri="http://schemas.openxmlformats.org/drawingml/2006/table">
            <a:tbl>
              <a:tblPr firstRow="1">
                <a:tableStyleId>{0505E3EF-67EA-436B-97B2-0124C06EBD24}</a:tableStyleId>
              </a:tblPr>
              <a:tblGrid>
                <a:gridCol w="5053012">
                  <a:extLst>
                    <a:ext uri="{9D8B030D-6E8A-4147-A177-3AD203B41FA5}">
                      <a16:colId xmlns:a16="http://schemas.microsoft.com/office/drawing/2014/main" val="1470361694"/>
                    </a:ext>
                  </a:extLst>
                </a:gridCol>
                <a:gridCol w="1003300">
                  <a:extLst>
                    <a:ext uri="{9D8B030D-6E8A-4147-A177-3AD203B41FA5}">
                      <a16:colId xmlns:a16="http://schemas.microsoft.com/office/drawing/2014/main" val="1753211196"/>
                    </a:ext>
                  </a:extLst>
                </a:gridCol>
              </a:tblGrid>
              <a:tr h="294775">
                <a:tc>
                  <a:txBody>
                    <a:bodyPr/>
                    <a:lstStyle/>
                    <a:p>
                      <a:pPr algn="ctr"/>
                      <a:r>
                        <a:rPr kumimoji="1" lang="ja-JP" altLang="en-US" dirty="0"/>
                        <a:t>ワクチン</a:t>
                      </a:r>
                      <a:r>
                        <a:rPr kumimoji="1" lang="ja-JP" altLang="en-US" baseline="30000" dirty="0"/>
                        <a:t>＊２＊３</a:t>
                      </a:r>
                    </a:p>
                  </a:txBody>
                  <a:tcPr anchor="ctr"/>
                </a:tc>
                <a:tc>
                  <a:txBody>
                    <a:bodyPr/>
                    <a:lstStyle/>
                    <a:p>
                      <a:pPr algn="ctr"/>
                      <a:r>
                        <a:rPr kumimoji="1" lang="ja-JP" altLang="en-US" dirty="0"/>
                        <a:t>費用</a:t>
                      </a:r>
                    </a:p>
                  </a:txBody>
                  <a:tcPr anchor="ctr"/>
                </a:tc>
                <a:extLst>
                  <a:ext uri="{0D108BD9-81ED-4DB2-BD59-A6C34878D82A}">
                    <a16:rowId xmlns:a16="http://schemas.microsoft.com/office/drawing/2014/main" val="310998687"/>
                  </a:ext>
                </a:extLst>
              </a:tr>
              <a:tr h="453499">
                <a:tc>
                  <a:txBody>
                    <a:bodyPr/>
                    <a:lstStyle/>
                    <a:p>
                      <a:r>
                        <a:rPr kumimoji="1" lang="ja-JP" altLang="en-US" dirty="0">
                          <a:latin typeface="+mn-ea"/>
                          <a:ea typeface="+mn-ea"/>
                        </a:rPr>
                        <a:t>麻疹ワクチン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はしか</a:t>
                      </a:r>
                      <a:r>
                        <a:rPr kumimoji="1" lang="en-US" altLang="ja-JP" sz="1050" dirty="0">
                          <a:latin typeface="+mn-ea"/>
                          <a:ea typeface="+mn-ea"/>
                        </a:rPr>
                        <a:t>)</a:t>
                      </a:r>
                      <a:endParaRPr kumimoji="1" lang="ja-JP" altLang="en-US" sz="1050" dirty="0">
                        <a:latin typeface="+mn-ea"/>
                        <a:ea typeface="+mn-ea"/>
                      </a:endParaRPr>
                    </a:p>
                  </a:txBody>
                  <a:tcPr/>
                </a:tc>
                <a:tc rowSpan="6">
                  <a:txBody>
                    <a:bodyPr/>
                    <a:lstStyle/>
                    <a:p>
                      <a:r>
                        <a:rPr kumimoji="1" lang="ja-JP" altLang="en-US" dirty="0"/>
                        <a:t>手続きにより補助</a:t>
                      </a:r>
                    </a:p>
                  </a:txBody>
                  <a:tcPr/>
                </a:tc>
                <a:extLst>
                  <a:ext uri="{0D108BD9-81ED-4DB2-BD59-A6C34878D82A}">
                    <a16:rowId xmlns:a16="http://schemas.microsoft.com/office/drawing/2014/main" val="2982861741"/>
                  </a:ext>
                </a:extLst>
              </a:tr>
              <a:tr h="501049">
                <a:tc>
                  <a:txBody>
                    <a:bodyPr/>
                    <a:lstStyle/>
                    <a:p>
                      <a:r>
                        <a:rPr kumimoji="1" lang="ja-JP" altLang="en-US" dirty="0">
                          <a:latin typeface="+mn-ea"/>
                          <a:ea typeface="+mn-ea"/>
                        </a:rPr>
                        <a:t>風疹ワクチン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３日ばしか</a:t>
                      </a:r>
                      <a:r>
                        <a:rPr kumimoji="1" lang="en-US" altLang="ja-JP" sz="1050" dirty="0">
                          <a:latin typeface="+mn-ea"/>
                          <a:ea typeface="+mn-ea"/>
                        </a:rPr>
                        <a:t>)</a:t>
                      </a:r>
                      <a:endParaRPr kumimoji="1" lang="ja-JP" altLang="en-US" sz="1050" dirty="0">
                        <a:latin typeface="+mn-ea"/>
                        <a:ea typeface="+mn-ea"/>
                      </a:endParaRPr>
                    </a:p>
                  </a:txBody>
                  <a:tcPr/>
                </a:tc>
                <a:tc vMerge="1">
                  <a:txBody>
                    <a:bodyPr/>
                    <a:lstStyle/>
                    <a:p>
                      <a:endParaRPr kumimoji="1" lang="ja-JP" altLang="en-US" dirty="0">
                        <a:solidFill>
                          <a:srgbClr val="FF0000"/>
                        </a:solidFill>
                      </a:endParaRPr>
                    </a:p>
                  </a:txBody>
                  <a:tcPr/>
                </a:tc>
                <a:extLst>
                  <a:ext uri="{0D108BD9-81ED-4DB2-BD59-A6C34878D82A}">
                    <a16:rowId xmlns:a16="http://schemas.microsoft.com/office/drawing/2014/main" val="3312958934"/>
                  </a:ext>
                </a:extLst>
              </a:tr>
              <a:tr h="501049">
                <a:tc>
                  <a:txBody>
                    <a:bodyPr/>
                    <a:lstStyle/>
                    <a:p>
                      <a:r>
                        <a:rPr kumimoji="1" lang="ja-JP" altLang="en-US" dirty="0">
                          <a:latin typeface="+mn-ea"/>
                          <a:ea typeface="+mn-ea"/>
                        </a:rPr>
                        <a:t>水痘ワクチン</a:t>
                      </a:r>
                      <a:endParaRPr kumimoji="1" lang="en-US" altLang="ja-JP" dirty="0">
                        <a:latin typeface="+mn-ea"/>
                        <a:ea typeface="+mn-ea"/>
                      </a:endParaRPr>
                    </a:p>
                    <a:p>
                      <a:r>
                        <a:rPr kumimoji="1" lang="en-US" altLang="ja-JP" sz="1050" dirty="0">
                          <a:latin typeface="+mn-ea"/>
                          <a:ea typeface="+mn-ea"/>
                        </a:rPr>
                        <a:t>(</a:t>
                      </a:r>
                      <a:r>
                        <a:rPr kumimoji="1" lang="ja-JP" altLang="en-US" sz="1050" dirty="0">
                          <a:latin typeface="+mn-ea"/>
                          <a:ea typeface="+mn-ea"/>
                        </a:rPr>
                        <a:t>みずぼうそう</a:t>
                      </a:r>
                      <a:r>
                        <a:rPr kumimoji="1" lang="en-US" altLang="ja-JP" sz="1050" dirty="0">
                          <a:latin typeface="+mn-ea"/>
                          <a:ea typeface="+mn-ea"/>
                        </a:rPr>
                        <a:t>)</a:t>
                      </a:r>
                      <a:endParaRPr kumimoji="1" lang="ja-JP" altLang="en-US" sz="1050" dirty="0">
                        <a:latin typeface="+mn-ea"/>
                        <a:ea typeface="+mn-ea"/>
                      </a:endParaRPr>
                    </a:p>
                  </a:txBody>
                  <a:tcPr/>
                </a:tc>
                <a:tc vMerge="1">
                  <a:txBody>
                    <a:bodyPr/>
                    <a:lstStyle/>
                    <a:p>
                      <a:endParaRPr kumimoji="1" lang="ja-JP" altLang="en-US" dirty="0"/>
                    </a:p>
                  </a:txBody>
                  <a:tcPr/>
                </a:tc>
                <a:extLst>
                  <a:ext uri="{0D108BD9-81ED-4DB2-BD59-A6C34878D82A}">
                    <a16:rowId xmlns:a16="http://schemas.microsoft.com/office/drawing/2014/main" val="352080935"/>
                  </a:ext>
                </a:extLst>
              </a:tr>
              <a:tr h="52042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流行性耳下腺炎ワクチン</a:t>
                      </a:r>
                      <a:endParaRPr kumimoji="1" lang="en-US" altLang="ja-JP"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050" dirty="0">
                          <a:latin typeface="+mn-ea"/>
                          <a:ea typeface="+mn-ea"/>
                        </a:rPr>
                        <a:t>(</a:t>
                      </a:r>
                      <a:r>
                        <a:rPr kumimoji="1" lang="ja-JP" altLang="en-US" sz="1050" dirty="0">
                          <a:latin typeface="+mn-ea"/>
                          <a:ea typeface="+mn-ea"/>
                        </a:rPr>
                        <a:t>ムンプス・おたふくかぜ</a:t>
                      </a:r>
                      <a:r>
                        <a:rPr kumimoji="1" lang="en-US" altLang="ja-JP" sz="1050" dirty="0">
                          <a:latin typeface="+mn-ea"/>
                          <a:ea typeface="+mn-ea"/>
                        </a:rPr>
                        <a:t>)</a:t>
                      </a:r>
                      <a:endParaRPr kumimoji="1" lang="ja-JP" altLang="en-US" sz="1050" dirty="0">
                        <a:latin typeface="+mn-ea"/>
                        <a:ea typeface="+mn-ea"/>
                      </a:endParaRPr>
                    </a:p>
                  </a:txBody>
                  <a:tcPr/>
                </a:tc>
                <a:tc vMerge="1">
                  <a:txBody>
                    <a:bodyPr/>
                    <a:lstStyle/>
                    <a:p>
                      <a:endParaRPr kumimoji="1" lang="ja-JP" altLang="en-US" dirty="0"/>
                    </a:p>
                  </a:txBody>
                  <a:tcPr/>
                </a:tc>
                <a:extLst>
                  <a:ext uri="{0D108BD9-81ED-4DB2-BD59-A6C34878D82A}">
                    <a16:rowId xmlns:a16="http://schemas.microsoft.com/office/drawing/2014/main" val="2251144655"/>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（麻疹ワクチン・風疹ワクチンの２種混合ワクチン）</a:t>
                      </a:r>
                      <a:endParaRPr kumimoji="1" lang="en-US" altLang="ja-JP" sz="1050" dirty="0">
                        <a:latin typeface="+mn-ea"/>
                        <a:ea typeface="+mn-ea"/>
                      </a:endParaRPr>
                    </a:p>
                  </a:txBody>
                  <a:tcPr/>
                </a:tc>
                <a:tc vMerge="1">
                  <a:txBody>
                    <a:bodyPr/>
                    <a:lstStyle/>
                    <a:p>
                      <a:endParaRPr kumimoji="1" lang="ja-JP" altLang="en-US" dirty="0"/>
                    </a:p>
                  </a:txBody>
                  <a:tcPr/>
                </a:tc>
                <a:extLst>
                  <a:ext uri="{0D108BD9-81ED-4DB2-BD59-A6C34878D82A}">
                    <a16:rowId xmlns:a16="http://schemas.microsoft.com/office/drawing/2014/main" val="3732537044"/>
                  </a:ext>
                </a:extLst>
              </a:tr>
              <a:tr h="50104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ＭＭＲワクチン</a:t>
                      </a:r>
                      <a:endParaRPr kumimoji="1" lang="en-US" altLang="ja-JP" sz="1350" dirty="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latin typeface="+mn-ea"/>
                          <a:ea typeface="+mn-ea"/>
                        </a:rPr>
                        <a:t>（麻疹ワクチン・風疹ワクチン・流行性耳下腺炎ワクチンの３種混合ワクチン）</a:t>
                      </a:r>
                    </a:p>
                  </a:txBody>
                  <a:tcPr/>
                </a:tc>
                <a:tc vMerge="1">
                  <a:txBody>
                    <a:bodyPr/>
                    <a:lstStyle/>
                    <a:p>
                      <a:endParaRPr kumimoji="1" lang="ja-JP" altLang="en-US" dirty="0"/>
                    </a:p>
                  </a:txBody>
                  <a:tcPr/>
                </a:tc>
                <a:extLst>
                  <a:ext uri="{0D108BD9-81ED-4DB2-BD59-A6C34878D82A}">
                    <a16:rowId xmlns:a16="http://schemas.microsoft.com/office/drawing/2014/main" val="1426740922"/>
                  </a:ext>
                </a:extLst>
              </a:tr>
            </a:tbl>
          </a:graphicData>
        </a:graphic>
      </p:graphicFrame>
      <p:sp>
        <p:nvSpPr>
          <p:cNvPr id="7" name="正方形/長方形 6"/>
          <p:cNvSpPr/>
          <p:nvPr/>
        </p:nvSpPr>
        <p:spPr>
          <a:xfrm>
            <a:off x="446088" y="6334036"/>
            <a:ext cx="6170612" cy="1384995"/>
          </a:xfrm>
          <a:prstGeom prst="rect">
            <a:avLst/>
          </a:prstGeom>
        </p:spPr>
        <p:txBody>
          <a:bodyPr wrap="square">
            <a:spAutoFit/>
          </a:bodyPr>
          <a:lstStyle/>
          <a:p>
            <a:pPr marL="444500" indent="-444500">
              <a:tabLst>
                <a:tab pos="177800" algn="l"/>
              </a:tabLst>
            </a:pPr>
            <a:r>
              <a:rPr lang="ja-JP" altLang="en-US" sz="1200" dirty="0">
                <a:latin typeface="+mn-ea"/>
              </a:rPr>
              <a:t>＊１</a:t>
            </a:r>
            <a:r>
              <a:rPr lang="en-US" altLang="ja-JP" sz="1200" dirty="0">
                <a:latin typeface="+mn-ea"/>
              </a:rPr>
              <a:t>	</a:t>
            </a:r>
            <a:r>
              <a:rPr lang="ja-JP" altLang="en-US" sz="1200" dirty="0">
                <a:latin typeface="+mn-ea"/>
              </a:rPr>
              <a:t>接種した事がわかる書類とは、予診票、予防接種済証明書、ワクチンの種類が記載された領収書等を指します。医療機関名、ワクチンの種類、接種日が記載されていることを確認の上、提出してください。</a:t>
            </a:r>
            <a:endParaRPr lang="en-US" altLang="ja-JP" sz="1200" dirty="0">
              <a:latin typeface="+mn-ea"/>
            </a:endParaRPr>
          </a:p>
          <a:p>
            <a:pPr marL="444500" indent="-444500">
              <a:tabLst>
                <a:tab pos="177800" algn="l"/>
              </a:tabLst>
            </a:pPr>
            <a:r>
              <a:rPr kumimoji="1" lang="ja-JP" altLang="en-US" sz="1200" dirty="0">
                <a:latin typeface="+mn-ea"/>
              </a:rPr>
              <a:t>＊２</a:t>
            </a:r>
            <a:r>
              <a:rPr kumimoji="1" lang="en-US" altLang="ja-JP" sz="1200" dirty="0">
                <a:latin typeface="+mn-ea"/>
              </a:rPr>
              <a:t>	</a:t>
            </a:r>
            <a:r>
              <a:rPr kumimoji="1" lang="ja-JP" altLang="en-US" sz="1200" dirty="0">
                <a:latin typeface="+mn-ea"/>
              </a:rPr>
              <a:t>当該ワクチンは</a:t>
            </a:r>
            <a:r>
              <a:rPr lang="ja-JP" altLang="en-US" sz="1200" dirty="0">
                <a:latin typeface="+mn-ea"/>
              </a:rPr>
              <a:t>生ワクチンです。同種のワクチンを２回接種する場合は</a:t>
            </a:r>
            <a:r>
              <a:rPr lang="en-US" altLang="ja-JP" sz="1200" dirty="0">
                <a:latin typeface="+mn-ea"/>
              </a:rPr>
              <a:t>27</a:t>
            </a:r>
            <a:r>
              <a:rPr lang="ja-JP" altLang="en-US" sz="1200" dirty="0">
                <a:latin typeface="+mn-ea"/>
              </a:rPr>
              <a:t>日</a:t>
            </a:r>
            <a:r>
              <a:rPr lang="en-US" altLang="ja-JP" sz="1200" dirty="0">
                <a:latin typeface="+mn-ea"/>
              </a:rPr>
              <a:t>(4</a:t>
            </a:r>
            <a:r>
              <a:rPr lang="ja-JP" altLang="en-US" sz="1200" dirty="0">
                <a:latin typeface="+mn-ea"/>
              </a:rPr>
              <a:t>週間</a:t>
            </a:r>
            <a:r>
              <a:rPr lang="en-US" altLang="ja-JP" sz="1200" dirty="0">
                <a:latin typeface="+mn-ea"/>
              </a:rPr>
              <a:t>)</a:t>
            </a:r>
            <a:r>
              <a:rPr lang="ja-JP" altLang="en-US" sz="1200" dirty="0">
                <a:latin typeface="+mn-ea"/>
              </a:rPr>
              <a:t>以上の間隔をあけて次のワクチンを接種します。</a:t>
            </a:r>
            <a:endParaRPr lang="en-US" altLang="ja-JP" sz="1200" dirty="0">
              <a:latin typeface="+mn-ea"/>
            </a:endParaRPr>
          </a:p>
          <a:p>
            <a:pPr marL="444500" indent="-444500">
              <a:tabLst>
                <a:tab pos="177800" algn="l"/>
              </a:tabLst>
            </a:pPr>
            <a:r>
              <a:rPr lang="ja-JP" altLang="en-US" sz="1200" dirty="0">
                <a:latin typeface="+mn-ea"/>
              </a:rPr>
              <a:t>＊３</a:t>
            </a:r>
            <a:r>
              <a:rPr lang="en-US" altLang="ja-JP" sz="1200" dirty="0">
                <a:latin typeface="+mn-ea"/>
              </a:rPr>
              <a:t>	</a:t>
            </a:r>
            <a:r>
              <a:rPr kumimoji="1" lang="ja-JP" altLang="en-US" sz="1200" dirty="0">
                <a:latin typeface="+mn-ea"/>
              </a:rPr>
              <a:t>病気や体質等によりやむを得ない事情によりワクチン接種ができない場合は、</a:t>
            </a:r>
            <a:r>
              <a:rPr kumimoji="1" lang="en-US" altLang="ja-JP" sz="1200" dirty="0">
                <a:latin typeface="+mn-ea"/>
              </a:rPr>
              <a:t>【</a:t>
            </a:r>
            <a:r>
              <a:rPr kumimoji="1" lang="ja-JP" altLang="en-US" sz="1200" dirty="0">
                <a:latin typeface="+mn-ea"/>
              </a:rPr>
              <a:t>様式１</a:t>
            </a:r>
            <a:r>
              <a:rPr kumimoji="1" lang="en-US" altLang="ja-JP" sz="1200" dirty="0">
                <a:latin typeface="+mn-ea"/>
              </a:rPr>
              <a:t>】</a:t>
            </a:r>
            <a:r>
              <a:rPr kumimoji="1" lang="ja-JP" altLang="en-US" sz="1200" dirty="0">
                <a:latin typeface="+mn-ea"/>
              </a:rPr>
              <a:t>にその旨ご記入ください。</a:t>
            </a:r>
            <a:endParaRPr kumimoji="1" lang="en-US" altLang="ja-JP" sz="1200" dirty="0">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３ページ</a:t>
            </a:r>
          </a:p>
        </p:txBody>
      </p:sp>
    </p:spTree>
    <p:extLst>
      <p:ext uri="{BB962C8B-B14F-4D97-AF65-F5344CB8AC3E}">
        <p14:creationId xmlns:p14="http://schemas.microsoft.com/office/powerpoint/2010/main" val="3824463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92100" y="5382200"/>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13" name="正方形/長方形 12"/>
          <p:cNvSpPr/>
          <p:nvPr/>
        </p:nvSpPr>
        <p:spPr>
          <a:xfrm>
            <a:off x="-106142" y="2239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2" name="タイトル 1"/>
          <p:cNvSpPr>
            <a:spLocks noGrp="1"/>
          </p:cNvSpPr>
          <p:nvPr>
            <p:ph type="title" idx="4294967295"/>
          </p:nvPr>
        </p:nvSpPr>
        <p:spPr>
          <a:xfrm>
            <a:off x="496888" y="520700"/>
            <a:ext cx="5915025" cy="1777403"/>
          </a:xfrm>
        </p:spPr>
        <p:txBody>
          <a:bodyPr>
            <a:normAutofit/>
          </a:bodyPr>
          <a:lstStyle/>
          <a:p>
            <a:pPr>
              <a:tabLst>
                <a:tab pos="533400" algn="l"/>
              </a:tabLst>
            </a:pPr>
            <a:r>
              <a:rPr lang="ja-JP" altLang="en-US" sz="1300" dirty="0">
                <a:latin typeface="+mn-ea"/>
                <a:ea typeface="+mn-ea"/>
              </a:rPr>
              <a:t>　以下に示す検査項目を受検し、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に記載及び検査結果の写しをご提出ください。</a:t>
            </a:r>
            <a:r>
              <a:rPr lang="en-US" altLang="ja-JP" sz="1300" dirty="0">
                <a:latin typeface="+mn-ea"/>
                <a:ea typeface="+mn-ea"/>
              </a:rPr>
              <a:t/>
            </a:r>
            <a:br>
              <a:rPr lang="en-US" altLang="ja-JP" sz="1300" dirty="0">
                <a:latin typeface="+mn-ea"/>
                <a:ea typeface="+mn-ea"/>
              </a:rPr>
            </a:br>
            <a:r>
              <a:rPr lang="ja-JP" altLang="en-US" sz="1300" dirty="0">
                <a:latin typeface="+mn-ea"/>
                <a:ea typeface="+mn-ea"/>
              </a:rPr>
              <a:t>　Ｂ型肝炎ワクチンの接種歴がある場合は、</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に記載の上、以下に示す検査項目を受検してください。</a:t>
            </a:r>
            <a:r>
              <a:rPr lang="en-US" altLang="ja-JP" sz="1300" dirty="0">
                <a:latin typeface="+mn-ea"/>
                <a:ea typeface="+mn-ea"/>
              </a:rPr>
              <a:t/>
            </a:r>
            <a:br>
              <a:rPr lang="en-US" altLang="ja-JP" sz="1300" dirty="0">
                <a:latin typeface="+mn-ea"/>
                <a:ea typeface="+mn-ea"/>
              </a:rPr>
            </a:br>
            <a:r>
              <a:rPr lang="en-US" altLang="ja-JP" sz="1300" dirty="0">
                <a:solidFill>
                  <a:srgbClr val="FF0000"/>
                </a:solidFill>
                <a:latin typeface="+mn-ea"/>
                <a:ea typeface="+mn-ea"/>
              </a:rPr>
              <a:t/>
            </a:r>
            <a:br>
              <a:rPr lang="en-US" altLang="ja-JP" sz="1300" dirty="0">
                <a:solidFill>
                  <a:srgbClr val="FF0000"/>
                </a:solidFill>
                <a:latin typeface="+mn-ea"/>
                <a:ea typeface="+mn-ea"/>
              </a:rPr>
            </a:br>
            <a:r>
              <a:rPr lang="ja-JP" altLang="en-US" sz="1300" dirty="0">
                <a:latin typeface="+mn-ea"/>
                <a:ea typeface="+mn-ea"/>
              </a:rPr>
              <a:t>　なお、本院採用決定前までに受検した検査結果であっても、以下に示す検査方法であれば検査日は問いません。</a:t>
            </a:r>
          </a:p>
        </p:txBody>
      </p:sp>
      <p:sp>
        <p:nvSpPr>
          <p:cNvPr id="4" name="テキスト ボックス 3"/>
          <p:cNvSpPr txBox="1"/>
          <p:nvPr/>
        </p:nvSpPr>
        <p:spPr>
          <a:xfrm>
            <a:off x="136471" y="2624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２．Ｂ型肝炎</a:t>
            </a:r>
          </a:p>
        </p:txBody>
      </p:sp>
      <p:sp>
        <p:nvSpPr>
          <p:cNvPr id="6" name="テキスト ボックス 5"/>
          <p:cNvSpPr txBox="1"/>
          <p:nvPr/>
        </p:nvSpPr>
        <p:spPr>
          <a:xfrm>
            <a:off x="136471" y="54186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３．結核</a:t>
            </a:r>
          </a:p>
        </p:txBody>
      </p:sp>
      <p:sp>
        <p:nvSpPr>
          <p:cNvPr id="7" name="タイトル 1"/>
          <p:cNvSpPr txBox="1">
            <a:spLocks/>
          </p:cNvSpPr>
          <p:nvPr/>
        </p:nvSpPr>
        <p:spPr>
          <a:xfrm>
            <a:off x="471488" y="5785204"/>
            <a:ext cx="5915025" cy="135421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1300" dirty="0">
                <a:latin typeface="+mn-ea"/>
                <a:ea typeface="+mn-ea"/>
              </a:rPr>
              <a:t>　以下に示す検査項目のうち、</a:t>
            </a:r>
            <a:r>
              <a:rPr lang="ja-JP" altLang="en-US" sz="1300" u="sng" dirty="0">
                <a:latin typeface="+mn-ea"/>
                <a:ea typeface="+mn-ea"/>
              </a:rPr>
              <a:t>どちらか１項目を受検</a:t>
            </a:r>
            <a:r>
              <a:rPr lang="ja-JP" altLang="en-US" sz="1300" dirty="0">
                <a:latin typeface="+mn-ea"/>
                <a:ea typeface="+mn-ea"/>
              </a:rPr>
              <a:t>し、</a:t>
            </a:r>
            <a:r>
              <a:rPr lang="en-US" altLang="ja-JP" sz="1300" dirty="0">
                <a:latin typeface="+mn-ea"/>
                <a:ea typeface="+mn-ea"/>
              </a:rPr>
              <a:t>【</a:t>
            </a:r>
            <a:r>
              <a:rPr lang="ja-JP" altLang="en-US" sz="1300" dirty="0">
                <a:latin typeface="+mn-ea"/>
                <a:ea typeface="+mn-ea"/>
              </a:rPr>
              <a:t>様式１</a:t>
            </a:r>
            <a:r>
              <a:rPr lang="en-US" altLang="ja-JP" sz="1300" dirty="0">
                <a:latin typeface="+mn-ea"/>
                <a:ea typeface="+mn-ea"/>
              </a:rPr>
              <a:t>】</a:t>
            </a:r>
            <a:r>
              <a:rPr lang="ja-JP" altLang="en-US" sz="1300" dirty="0">
                <a:latin typeface="+mn-ea"/>
                <a:ea typeface="+mn-ea"/>
              </a:rPr>
              <a:t>に記載及び検査結果の写しをご提出ください。</a:t>
            </a:r>
            <a:endParaRPr lang="en-US" altLang="ja-JP" sz="1300" dirty="0">
              <a:latin typeface="+mn-ea"/>
              <a:ea typeface="+mn-ea"/>
            </a:endParaRPr>
          </a:p>
          <a:p>
            <a:endParaRPr lang="en-US" altLang="ja-JP" sz="1300" dirty="0">
              <a:solidFill>
                <a:srgbClr val="FF0000"/>
              </a:solidFill>
              <a:latin typeface="+mn-ea"/>
              <a:ea typeface="+mn-ea"/>
            </a:endParaRPr>
          </a:p>
          <a:p>
            <a:r>
              <a:rPr lang="ja-JP" altLang="en-US" sz="1300" dirty="0">
                <a:latin typeface="+mn-ea"/>
                <a:ea typeface="+mn-ea"/>
              </a:rPr>
              <a:t>　なお、本院採用決定前までに受検した検査結果であっても構いません（検査日は問いません）。ただし、この場合は検査費用の補助は対象外です。</a:t>
            </a:r>
            <a:endParaRPr lang="ja-JP" altLang="en-US" sz="1300" dirty="0">
              <a:solidFill>
                <a:srgbClr val="FF0000"/>
              </a:solidFill>
              <a:latin typeface="+mn-ea"/>
              <a:ea typeface="+mn-ea"/>
            </a:endParaRPr>
          </a:p>
        </p:txBody>
      </p:sp>
      <p:graphicFrame>
        <p:nvGraphicFramePr>
          <p:cNvPr id="8" name="表 7"/>
          <p:cNvGraphicFramePr>
            <a:graphicFrameLocks noGrp="1"/>
          </p:cNvGraphicFramePr>
          <p:nvPr>
            <p:extLst>
              <p:ext uri="{D42A27DB-BD31-4B8C-83A1-F6EECF244321}">
                <p14:modId xmlns:p14="http://schemas.microsoft.com/office/powerpoint/2010/main" val="3050320456"/>
              </p:ext>
            </p:extLst>
          </p:nvPr>
        </p:nvGraphicFramePr>
        <p:xfrm>
          <a:off x="471487" y="7078033"/>
          <a:ext cx="5915025" cy="1498878"/>
        </p:xfrm>
        <a:graphic>
          <a:graphicData uri="http://schemas.openxmlformats.org/drawingml/2006/table">
            <a:tbl>
              <a:tblPr firstRow="1">
                <a:tableStyleId>{0505E3EF-67EA-436B-97B2-0124C06EBD24}</a:tableStyleId>
              </a:tblPr>
              <a:tblGrid>
                <a:gridCol w="2093913">
                  <a:extLst>
                    <a:ext uri="{9D8B030D-6E8A-4147-A177-3AD203B41FA5}">
                      <a16:colId xmlns:a16="http://schemas.microsoft.com/office/drawing/2014/main" val="1470361694"/>
                    </a:ext>
                  </a:extLst>
                </a:gridCol>
                <a:gridCol w="1955800">
                  <a:extLst>
                    <a:ext uri="{9D8B030D-6E8A-4147-A177-3AD203B41FA5}">
                      <a16:colId xmlns:a16="http://schemas.microsoft.com/office/drawing/2014/main" val="555399104"/>
                    </a:ext>
                  </a:extLst>
                </a:gridCol>
                <a:gridCol w="1865312">
                  <a:extLst>
                    <a:ext uri="{9D8B030D-6E8A-4147-A177-3AD203B41FA5}">
                      <a16:colId xmlns:a16="http://schemas.microsoft.com/office/drawing/2014/main" val="2101434188"/>
                    </a:ext>
                  </a:extLst>
                </a:gridCol>
              </a:tblGrid>
              <a:tr h="447967">
                <a:tc>
                  <a:txBody>
                    <a:bodyPr/>
                    <a:lstStyle/>
                    <a:p>
                      <a:pPr algn="ctr"/>
                      <a:r>
                        <a:rPr kumimoji="1" lang="ja-JP" altLang="en-US" dirty="0"/>
                        <a:t>検査項目</a:t>
                      </a:r>
                      <a:r>
                        <a:rPr kumimoji="1" lang="ja-JP" altLang="en-US" baseline="30000" dirty="0"/>
                        <a:t>＊１</a:t>
                      </a:r>
                      <a:endParaRPr kumimoji="1" lang="en-US" altLang="ja-JP" baseline="30000" dirty="0"/>
                    </a:p>
                    <a:p>
                      <a:pPr algn="ctr"/>
                      <a:r>
                        <a:rPr kumimoji="1" lang="ja-JP" altLang="en-US" sz="1200" b="0" u="sng" dirty="0"/>
                        <a:t>どちらか１項目を受検</a:t>
                      </a:r>
                      <a:endParaRPr kumimoji="1" lang="ja-JP" altLang="en-US" b="0" u="sng" dirty="0"/>
                    </a:p>
                  </a:txBody>
                  <a:tcPr anchor="ctr"/>
                </a:tc>
                <a:tc>
                  <a:txBody>
                    <a:bodyPr/>
                    <a:lstStyle/>
                    <a:p>
                      <a:pPr algn="ctr"/>
                      <a:r>
                        <a:rPr kumimoji="1" lang="ja-JP" altLang="en-US" dirty="0"/>
                        <a:t>判定基準</a:t>
                      </a:r>
                      <a:r>
                        <a:rPr kumimoji="1" lang="ja-JP" altLang="en-US" baseline="30000" dirty="0"/>
                        <a:t>＊１</a:t>
                      </a:r>
                      <a:endParaRPr kumimoji="1" lang="en-US" altLang="ja-JP" baseline="30000" dirty="0"/>
                    </a:p>
                  </a:txBody>
                  <a:tcPr anchor="ctr"/>
                </a:tc>
                <a:tc>
                  <a:txBody>
                    <a:bodyPr/>
                    <a:lstStyle/>
                    <a:p>
                      <a:pPr algn="ctr"/>
                      <a:r>
                        <a:rPr kumimoji="1" lang="ja-JP" altLang="en-US" dirty="0"/>
                        <a:t>費用</a:t>
                      </a:r>
                    </a:p>
                  </a:txBody>
                  <a:tcPr anchor="ctr"/>
                </a:tc>
                <a:extLst>
                  <a:ext uri="{0D108BD9-81ED-4DB2-BD59-A6C34878D82A}">
                    <a16:rowId xmlns:a16="http://schemas.microsoft.com/office/drawing/2014/main" val="310998687"/>
                  </a:ext>
                </a:extLst>
              </a:tr>
              <a:tr h="509409">
                <a:tc>
                  <a:txBody>
                    <a:bodyPr/>
                    <a:lstStyle/>
                    <a:p>
                      <a:r>
                        <a:rPr lang="ja-JP" altLang="en-US" sz="1350" dirty="0">
                          <a:latin typeface="+mn-ea"/>
                          <a:ea typeface="+mn-ea"/>
                        </a:rPr>
                        <a:t>クォンティフェロン検査（ＱＦＴ検査）</a:t>
                      </a:r>
                      <a:endParaRPr lang="en-US" altLang="ja-JP" sz="1350" dirty="0">
                        <a:latin typeface="+mn-ea"/>
                        <a:ea typeface="+mn-ea"/>
                      </a:endParaRPr>
                    </a:p>
                  </a:txBody>
                  <a:tcPr>
                    <a:lnB w="9525" cap="flat" cmpd="sng" algn="ctr">
                      <a:solidFill>
                        <a:schemeClr val="tx1"/>
                      </a:solidFill>
                      <a:prstDash val="dot"/>
                      <a:round/>
                      <a:headEnd type="none" w="med" len="med"/>
                      <a:tailEnd type="none" w="med" len="med"/>
                    </a:lnB>
                  </a:tcPr>
                </a:tc>
                <a:tc rowSpan="2">
                  <a:txBody>
                    <a:bodyPr/>
                    <a:lstStyle/>
                    <a:p>
                      <a:r>
                        <a:rPr kumimoji="1" lang="ja-JP" altLang="en-US" dirty="0">
                          <a:latin typeface="+mn-ea"/>
                          <a:ea typeface="+mn-ea"/>
                        </a:rPr>
                        <a:t>検査方法の基準値に従う</a:t>
                      </a:r>
                    </a:p>
                  </a:txBody>
                  <a:tcPr/>
                </a:tc>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latin typeface="+mn-ea"/>
                          <a:ea typeface="+mn-ea"/>
                        </a:rPr>
                        <a:t>手続きにより補助</a:t>
                      </a:r>
                    </a:p>
                  </a:txBody>
                  <a:tcPr/>
                </a:tc>
                <a:extLst>
                  <a:ext uri="{0D108BD9-81ED-4DB2-BD59-A6C34878D82A}">
                    <a16:rowId xmlns:a16="http://schemas.microsoft.com/office/drawing/2014/main" val="2982861741"/>
                  </a:ext>
                </a:extLst>
              </a:tr>
              <a:tr h="509409">
                <a:tc>
                  <a:txBody>
                    <a:bodyPr/>
                    <a:lstStyle/>
                    <a:p>
                      <a:r>
                        <a:rPr kumimoji="1" lang="en-US" altLang="ja-JP" dirty="0">
                          <a:latin typeface="+mn-ea"/>
                          <a:ea typeface="+mn-ea"/>
                        </a:rPr>
                        <a:t>T-SPOT</a:t>
                      </a:r>
                      <a:endParaRPr kumimoji="1" lang="ja-JP" altLang="en-US" dirty="0">
                        <a:latin typeface="+mn-ea"/>
                        <a:ea typeface="+mn-ea"/>
                      </a:endParaRPr>
                    </a:p>
                  </a:txBody>
                  <a:tcPr>
                    <a:lnT w="9525" cap="flat" cmpd="sng" algn="ctr">
                      <a:solidFill>
                        <a:schemeClr val="tx1"/>
                      </a:solidFill>
                      <a:prstDash val="dot"/>
                      <a:round/>
                      <a:headEnd type="none" w="med" len="med"/>
                      <a:tailEnd type="none" w="med" len="med"/>
                    </a:lnT>
                  </a:tcPr>
                </a:tc>
                <a:tc vMerge="1">
                  <a:txBody>
                    <a:bodyPr/>
                    <a:lstStyle/>
                    <a:p>
                      <a:endParaRPr kumimoji="1" lang="ja-JP" altLang="en-US" dirty="0"/>
                    </a:p>
                  </a:txBody>
                  <a:tcPr/>
                </a:tc>
                <a:tc vMerge="1">
                  <a:txBody>
                    <a:bodyPr/>
                    <a:lstStyle/>
                    <a:p>
                      <a:endParaRPr kumimoji="1" lang="ja-JP" altLang="en-US" dirty="0">
                        <a:solidFill>
                          <a:srgbClr val="FF0000"/>
                        </a:solidFill>
                      </a:endParaRPr>
                    </a:p>
                  </a:txBody>
                  <a:tcPr/>
                </a:tc>
                <a:extLst>
                  <a:ext uri="{0D108BD9-81ED-4DB2-BD59-A6C34878D82A}">
                    <a16:rowId xmlns:a16="http://schemas.microsoft.com/office/drawing/2014/main" val="3312958934"/>
                  </a:ext>
                </a:extLst>
              </a:tr>
            </a:tbl>
          </a:graphicData>
        </a:graphic>
      </p:graphicFrame>
      <p:sp>
        <p:nvSpPr>
          <p:cNvPr id="10" name="正方形/長方形 9"/>
          <p:cNvSpPr/>
          <p:nvPr/>
        </p:nvSpPr>
        <p:spPr>
          <a:xfrm>
            <a:off x="381000" y="3902699"/>
            <a:ext cx="6005511" cy="1200329"/>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検査方法として記載された方法で検査を受けてください。記載されていない方法で検査した場合は、費用の補助はなく、再度検査を受検する必要が生じます。</a:t>
            </a:r>
            <a:endParaRPr kumimoji="1" lang="en-US" altLang="ja-JP" sz="1200" dirty="0">
              <a:latin typeface="+mn-ea"/>
            </a:endParaRPr>
          </a:p>
          <a:p>
            <a:pPr marL="444500" indent="-444500">
              <a:tabLst>
                <a:tab pos="444500" algn="l"/>
              </a:tabLst>
            </a:pPr>
            <a:r>
              <a:rPr kumimoji="1" lang="ja-JP" altLang="en-US" sz="1200" b="1" dirty="0">
                <a:solidFill>
                  <a:srgbClr val="FF0000"/>
                </a:solidFill>
                <a:latin typeface="+mn-ea"/>
              </a:rPr>
              <a:t>＊２</a:t>
            </a:r>
            <a:r>
              <a:rPr kumimoji="1" lang="en-US" altLang="ja-JP" sz="1200" b="1" dirty="0">
                <a:solidFill>
                  <a:srgbClr val="FF0000"/>
                </a:solidFill>
                <a:latin typeface="+mn-ea"/>
              </a:rPr>
              <a:t>	</a:t>
            </a:r>
            <a:r>
              <a:rPr lang="en-US" altLang="ja-JP" sz="1200" b="1" dirty="0">
                <a:solidFill>
                  <a:srgbClr val="FF0000"/>
                </a:solidFill>
                <a:latin typeface="+mn-ea"/>
              </a:rPr>
              <a:t>HBs</a:t>
            </a:r>
            <a:r>
              <a:rPr lang="ja-JP" altLang="en-US" sz="1200" b="1" dirty="0">
                <a:solidFill>
                  <a:srgbClr val="FF0000"/>
                </a:solidFill>
                <a:latin typeface="+mn-ea"/>
              </a:rPr>
              <a:t>抗体検査が陰性（過去に陽性になっていない方）の場合は、勤務開始後に群馬大学医学部附属病院で実施するワクチン接種</a:t>
            </a:r>
            <a:r>
              <a:rPr lang="en-US" altLang="ja-JP" sz="1200" b="1" dirty="0">
                <a:solidFill>
                  <a:srgbClr val="FF0000"/>
                </a:solidFill>
                <a:latin typeface="+mn-ea"/>
              </a:rPr>
              <a:t>(</a:t>
            </a:r>
            <a:r>
              <a:rPr lang="ja-JP" altLang="en-US" sz="1200" b="1" dirty="0">
                <a:solidFill>
                  <a:srgbClr val="FF0000"/>
                </a:solidFill>
                <a:latin typeface="+mn-ea"/>
              </a:rPr>
              <a:t>全３回</a:t>
            </a:r>
            <a:r>
              <a:rPr lang="en-US" altLang="ja-JP" sz="1200" b="1" dirty="0">
                <a:solidFill>
                  <a:srgbClr val="FF0000"/>
                </a:solidFill>
                <a:latin typeface="+mn-ea"/>
              </a:rPr>
              <a:t>)</a:t>
            </a:r>
            <a:r>
              <a:rPr lang="ja-JP" altLang="en-US" sz="1200" b="1" dirty="0">
                <a:solidFill>
                  <a:srgbClr val="FF0000"/>
                </a:solidFill>
                <a:latin typeface="+mn-ea"/>
              </a:rPr>
              <a:t>を受けることができます。（接種費用：無料）</a:t>
            </a:r>
            <a:endParaRPr lang="en-US" altLang="ja-JP" sz="1200" b="1" dirty="0">
              <a:solidFill>
                <a:srgbClr val="FF0000"/>
              </a:solidFill>
              <a:latin typeface="+mn-ea"/>
            </a:endParaRPr>
          </a:p>
          <a:p>
            <a:pPr marL="444500" indent="-444500">
              <a:tabLst>
                <a:tab pos="444500" algn="l"/>
              </a:tabLst>
            </a:pPr>
            <a:r>
              <a:rPr lang="ja-JP" altLang="en-US" sz="1200" b="1" dirty="0">
                <a:solidFill>
                  <a:srgbClr val="FF0000"/>
                </a:solidFill>
                <a:latin typeface="+mn-ea"/>
              </a:rPr>
              <a:t>＊３</a:t>
            </a:r>
            <a:r>
              <a:rPr lang="en-US" altLang="ja-JP" sz="1200" b="1" dirty="0">
                <a:solidFill>
                  <a:srgbClr val="FF0000"/>
                </a:solidFill>
                <a:latin typeface="+mn-ea"/>
              </a:rPr>
              <a:t>	</a:t>
            </a:r>
            <a:r>
              <a:rPr kumimoji="1" lang="ja-JP" altLang="en-US" sz="1200" b="1" dirty="0">
                <a:solidFill>
                  <a:srgbClr val="FF0000"/>
                </a:solidFill>
                <a:latin typeface="+mn-ea"/>
              </a:rPr>
              <a:t>Ｂ型肝炎ワクチン接種に関する費用は</a:t>
            </a:r>
            <a:r>
              <a:rPr lang="ja-JP" altLang="en-US" sz="1200" b="1" dirty="0">
                <a:solidFill>
                  <a:srgbClr val="FF0000"/>
                </a:solidFill>
                <a:latin typeface="+mn-ea"/>
              </a:rPr>
              <a:t>、</a:t>
            </a:r>
            <a:r>
              <a:rPr kumimoji="1" lang="ja-JP" altLang="en-US" sz="1200" b="1" dirty="0">
                <a:solidFill>
                  <a:srgbClr val="FF0000"/>
                </a:solidFill>
                <a:latin typeface="+mn-ea"/>
              </a:rPr>
              <a:t>補助対象外です。</a:t>
            </a:r>
            <a:endParaRPr lang="ja-JP" altLang="en-US" sz="1200" b="1" dirty="0">
              <a:solidFill>
                <a:srgbClr val="FF0000"/>
              </a:solidFill>
              <a:latin typeface="+mn-ea"/>
            </a:endParaRPr>
          </a:p>
        </p:txBody>
      </p:sp>
      <p:sp>
        <p:nvSpPr>
          <p:cNvPr id="11" name="正方形/長方形 10"/>
          <p:cNvSpPr/>
          <p:nvPr/>
        </p:nvSpPr>
        <p:spPr>
          <a:xfrm>
            <a:off x="381001" y="8613348"/>
            <a:ext cx="6005511" cy="276999"/>
          </a:xfrm>
          <a:prstGeom prst="rect">
            <a:avLst/>
          </a:prstGeom>
        </p:spPr>
        <p:txBody>
          <a:bodyPr wrap="square">
            <a:spAutoFit/>
          </a:bodyPr>
          <a:lstStyle/>
          <a:p>
            <a:pPr marL="444500" indent="-444500">
              <a:tabLst>
                <a:tab pos="444500" algn="l"/>
              </a:tabLst>
            </a:pPr>
            <a:r>
              <a:rPr kumimoji="1" lang="ja-JP" altLang="en-US" sz="1200" dirty="0">
                <a:latin typeface="+mn-ea"/>
              </a:rPr>
              <a:t>＊１</a:t>
            </a:r>
            <a:r>
              <a:rPr kumimoji="1" lang="en-US" altLang="ja-JP" sz="1200" dirty="0">
                <a:latin typeface="+mn-ea"/>
              </a:rPr>
              <a:t>	</a:t>
            </a:r>
            <a:r>
              <a:rPr kumimoji="1" lang="ja-JP" altLang="en-US" sz="1200" dirty="0">
                <a:latin typeface="+mn-ea"/>
              </a:rPr>
              <a:t>判定結果が陽性の場合は、受診医療機関でご相談ください。（自己負担）</a:t>
            </a: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４ページ</a:t>
            </a:r>
          </a:p>
        </p:txBody>
      </p:sp>
      <p:graphicFrame>
        <p:nvGraphicFramePr>
          <p:cNvPr id="15" name="表 14"/>
          <p:cNvGraphicFramePr>
            <a:graphicFrameLocks noGrp="1"/>
          </p:cNvGraphicFramePr>
          <p:nvPr>
            <p:extLst>
              <p:ext uri="{D42A27DB-BD31-4B8C-83A1-F6EECF244321}">
                <p14:modId xmlns:p14="http://schemas.microsoft.com/office/powerpoint/2010/main" val="1170385854"/>
              </p:ext>
            </p:extLst>
          </p:nvPr>
        </p:nvGraphicFramePr>
        <p:xfrm>
          <a:off x="357147" y="2238906"/>
          <a:ext cx="6178826" cy="1533124"/>
        </p:xfrm>
        <a:graphic>
          <a:graphicData uri="http://schemas.openxmlformats.org/drawingml/2006/table">
            <a:tbl>
              <a:tblPr firstRow="1">
                <a:tableStyleId>{0505E3EF-67EA-436B-97B2-0124C06EBD24}</a:tableStyleId>
              </a:tblPr>
              <a:tblGrid>
                <a:gridCol w="1346503">
                  <a:extLst>
                    <a:ext uri="{9D8B030D-6E8A-4147-A177-3AD203B41FA5}">
                      <a16:colId xmlns:a16="http://schemas.microsoft.com/office/drawing/2014/main" val="1470361694"/>
                    </a:ext>
                  </a:extLst>
                </a:gridCol>
                <a:gridCol w="1317105">
                  <a:extLst>
                    <a:ext uri="{9D8B030D-6E8A-4147-A177-3AD203B41FA5}">
                      <a16:colId xmlns:a16="http://schemas.microsoft.com/office/drawing/2014/main" val="3999442264"/>
                    </a:ext>
                  </a:extLst>
                </a:gridCol>
                <a:gridCol w="1368366">
                  <a:extLst>
                    <a:ext uri="{9D8B030D-6E8A-4147-A177-3AD203B41FA5}">
                      <a16:colId xmlns:a16="http://schemas.microsoft.com/office/drawing/2014/main" val="555399104"/>
                    </a:ext>
                  </a:extLst>
                </a:gridCol>
                <a:gridCol w="1264257">
                  <a:extLst>
                    <a:ext uri="{9D8B030D-6E8A-4147-A177-3AD203B41FA5}">
                      <a16:colId xmlns:a16="http://schemas.microsoft.com/office/drawing/2014/main" val="2567659692"/>
                    </a:ext>
                  </a:extLst>
                </a:gridCol>
                <a:gridCol w="882595">
                  <a:extLst>
                    <a:ext uri="{9D8B030D-6E8A-4147-A177-3AD203B41FA5}">
                      <a16:colId xmlns:a16="http://schemas.microsoft.com/office/drawing/2014/main" val="1753211196"/>
                    </a:ext>
                  </a:extLst>
                </a:gridCol>
              </a:tblGrid>
              <a:tr h="360694">
                <a:tc rowSpan="2">
                  <a:txBody>
                    <a:bodyPr/>
                    <a:lstStyle/>
                    <a:p>
                      <a:pPr algn="ctr"/>
                      <a:r>
                        <a:rPr kumimoji="1" lang="ja-JP" altLang="en-US" dirty="0"/>
                        <a:t>検査項目</a:t>
                      </a:r>
                    </a:p>
                  </a:txBody>
                  <a:tcPr anchor="ctr"/>
                </a:tc>
                <a:tc rowSpan="2">
                  <a:txBody>
                    <a:bodyPr/>
                    <a:lstStyle/>
                    <a:p>
                      <a:pPr algn="ctr"/>
                      <a:r>
                        <a:rPr kumimoji="1" lang="ja-JP" altLang="en-US" dirty="0"/>
                        <a:t>検査方法</a:t>
                      </a:r>
                      <a:r>
                        <a:rPr kumimoji="1" lang="ja-JP" altLang="en-US" baseline="30000" dirty="0"/>
                        <a:t>＊１</a:t>
                      </a:r>
                    </a:p>
                  </a:txBody>
                  <a:tcPr anchor="ctr"/>
                </a:tc>
                <a:tc gridSpan="2">
                  <a:txBody>
                    <a:bodyPr/>
                    <a:lstStyle/>
                    <a:p>
                      <a:pPr algn="ctr"/>
                      <a:r>
                        <a:rPr kumimoji="1" lang="ja-JP" altLang="en-US" dirty="0"/>
                        <a:t>判定基準</a:t>
                      </a:r>
                      <a:endParaRPr kumimoji="1" lang="en-US" altLang="ja-JP" dirty="0"/>
                    </a:p>
                  </a:txBody>
                  <a:tcPr anchor="ctr"/>
                </a:tc>
                <a:tc hMerge="1">
                  <a:txBody>
                    <a:bodyPr/>
                    <a:lstStyle/>
                    <a:p>
                      <a:endParaRPr kumimoji="1" lang="ja-JP" altLang="en-US"/>
                    </a:p>
                  </a:txBody>
                  <a:tcPr/>
                </a:tc>
                <a:tc rowSpan="2">
                  <a:txBody>
                    <a:bodyPr/>
                    <a:lstStyle/>
                    <a:p>
                      <a:pPr algn="ctr"/>
                      <a:r>
                        <a:rPr kumimoji="1" lang="ja-JP" altLang="en-US" dirty="0"/>
                        <a:t>費用</a:t>
                      </a:r>
                    </a:p>
                  </a:txBody>
                  <a:tcPr anchor="ctr"/>
                </a:tc>
                <a:extLst>
                  <a:ext uri="{0D108BD9-81ED-4DB2-BD59-A6C34878D82A}">
                    <a16:rowId xmlns:a16="http://schemas.microsoft.com/office/drawing/2014/main" val="310998687"/>
                  </a:ext>
                </a:extLst>
              </a:tr>
              <a:tr h="360694">
                <a:tc vMerge="1">
                  <a:txBody>
                    <a:bodyPr/>
                    <a:lstStyle/>
                    <a:p>
                      <a:endParaRPr kumimoji="1" lang="ja-JP" altLang="en-US" dirty="0"/>
                    </a:p>
                  </a:txBody>
                  <a:tcPr/>
                </a:tc>
                <a:tc vMerge="1">
                  <a:txBody>
                    <a:bodyPr/>
                    <a:lstStyle/>
                    <a:p>
                      <a:endParaRPr kumimoji="1" lang="ja-JP" altLang="en-US" dirty="0"/>
                    </a:p>
                  </a:txBody>
                  <a:tcPr/>
                </a:tc>
                <a:tc>
                  <a:txBody>
                    <a:bodyPr/>
                    <a:lstStyle/>
                    <a:p>
                      <a:pPr algn="ctr"/>
                      <a:r>
                        <a:rPr kumimoji="1" lang="ja-JP" altLang="en-US" dirty="0"/>
                        <a:t>陰性</a:t>
                      </a:r>
                      <a:r>
                        <a:rPr kumimoji="1" lang="ja-JP" altLang="en-US" baseline="30000" dirty="0"/>
                        <a:t>＊２</a:t>
                      </a:r>
                      <a:endParaRPr kumimoji="1" lang="en-US" altLang="ja-JP" baseline="30000" dirty="0"/>
                    </a:p>
                  </a:txBody>
                  <a:tcPr anchor="ctr"/>
                </a:tc>
                <a:tc>
                  <a:txBody>
                    <a:bodyPr/>
                    <a:lstStyle/>
                    <a:p>
                      <a:pPr algn="ctr"/>
                      <a:r>
                        <a:rPr kumimoji="1" lang="ja-JP" altLang="en-US" dirty="0"/>
                        <a:t>陽性</a:t>
                      </a:r>
                    </a:p>
                  </a:txBody>
                  <a:tcPr anchor="ctr"/>
                </a:tc>
                <a:tc vMerge="1">
                  <a:txBody>
                    <a:bodyPr/>
                    <a:lstStyle/>
                    <a:p>
                      <a:endParaRPr kumimoji="1" lang="ja-JP" altLang="en-US"/>
                    </a:p>
                  </a:txBody>
                  <a:tcPr/>
                </a:tc>
                <a:extLst>
                  <a:ext uri="{0D108BD9-81ED-4DB2-BD59-A6C34878D82A}">
                    <a16:rowId xmlns:a16="http://schemas.microsoft.com/office/drawing/2014/main" val="1625344671"/>
                  </a:ext>
                </a:extLst>
              </a:tr>
              <a:tr h="405868">
                <a:tc row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altLang="ja-JP" sz="1350" dirty="0">
                          <a:latin typeface="+mn-ea"/>
                          <a:ea typeface="+mn-ea"/>
                        </a:rPr>
                        <a:t>HBs</a:t>
                      </a:r>
                      <a:r>
                        <a:rPr lang="ja-JP" altLang="en-US" sz="1350" dirty="0">
                          <a:latin typeface="+mn-ea"/>
                          <a:ea typeface="+mn-ea"/>
                        </a:rPr>
                        <a:t>抗体検査</a:t>
                      </a:r>
                      <a:endParaRPr kumimoji="1" lang="ja-JP" altLang="en-US" sz="1350" dirty="0">
                        <a:latin typeface="+mn-ea"/>
                        <a:ea typeface="+mn-ea"/>
                      </a:endParaRPr>
                    </a:p>
                  </a:txBody>
                  <a:tcPr anchor="ctr"/>
                </a:tc>
                <a:tc>
                  <a:txBody>
                    <a:bodyPr/>
                    <a:lstStyle/>
                    <a:p>
                      <a:r>
                        <a:rPr kumimoji="1" lang="en-US" altLang="ja-JP" sz="1350" dirty="0">
                          <a:latin typeface="+mn-ea"/>
                          <a:ea typeface="+mn-ea"/>
                        </a:rPr>
                        <a:t>CLIA</a:t>
                      </a:r>
                      <a:r>
                        <a:rPr kumimoji="1" lang="ja-JP" altLang="en-US" sz="1350" dirty="0">
                          <a:latin typeface="+mn-ea"/>
                          <a:ea typeface="+mn-ea"/>
                        </a:rPr>
                        <a:t>法</a:t>
                      </a:r>
                      <a:endParaRPr kumimoji="1" lang="en-US" altLang="ja-JP" sz="1350" dirty="0">
                        <a:latin typeface="+mn-ea"/>
                        <a:ea typeface="+mn-ea"/>
                      </a:endParaRPr>
                    </a:p>
                  </a:txBody>
                  <a:tcPr/>
                </a:tc>
                <a:tc>
                  <a:txBody>
                    <a:bodyPr/>
                    <a:lstStyle/>
                    <a:p>
                      <a:r>
                        <a:rPr kumimoji="1" lang="en-US" altLang="ja-JP" sz="1350" dirty="0">
                          <a:latin typeface="+mn-ea"/>
                          <a:ea typeface="+mn-ea"/>
                        </a:rPr>
                        <a:t>10.0</a:t>
                      </a:r>
                      <a:r>
                        <a:rPr kumimoji="1" lang="ja-JP" altLang="en-US" sz="1350" dirty="0">
                          <a:latin typeface="+mn-ea"/>
                          <a:ea typeface="+mn-ea"/>
                        </a:rPr>
                        <a:t>未満</a:t>
                      </a:r>
                    </a:p>
                  </a:txBody>
                  <a:tcPr/>
                </a:tc>
                <a:tc>
                  <a:txBody>
                    <a:bodyPr/>
                    <a:lstStyle/>
                    <a:p>
                      <a:r>
                        <a:rPr kumimoji="1" lang="en-US" altLang="ja-JP" sz="1350" dirty="0">
                          <a:latin typeface="+mn-ea"/>
                          <a:ea typeface="+mn-ea"/>
                        </a:rPr>
                        <a:t>10.0</a:t>
                      </a:r>
                      <a:r>
                        <a:rPr kumimoji="1" lang="ja-JP" altLang="en-US" sz="1350" dirty="0">
                          <a:latin typeface="+mn-ea"/>
                          <a:ea typeface="+mn-ea"/>
                        </a:rPr>
                        <a:t>以上</a:t>
                      </a:r>
                    </a:p>
                  </a:txBody>
                  <a:tcPr/>
                </a:tc>
                <a:tc rowSpan="2">
                  <a:txBody>
                    <a:bodyPr/>
                    <a:lstStyle/>
                    <a:p>
                      <a:r>
                        <a:rPr kumimoji="1" lang="ja-JP" altLang="en-US" sz="1350" dirty="0">
                          <a:latin typeface="+mn-ea"/>
                          <a:ea typeface="+mn-ea"/>
                        </a:rPr>
                        <a:t>手続きにより補助</a:t>
                      </a:r>
                    </a:p>
                  </a:txBody>
                  <a:tcPr/>
                </a:tc>
                <a:extLst>
                  <a:ext uri="{0D108BD9-81ED-4DB2-BD59-A6C34878D82A}">
                    <a16:rowId xmlns:a16="http://schemas.microsoft.com/office/drawing/2014/main" val="2982861741"/>
                  </a:ext>
                </a:extLst>
              </a:tr>
              <a:tr h="405868">
                <a:tc vMerge="1">
                  <a:txBody>
                    <a:bodyPr/>
                    <a:lstStyle/>
                    <a:p>
                      <a:endParaRPr kumimoji="1" lang="ja-JP" altLang="en-US"/>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en-US" altLang="ja-JP" sz="1350" dirty="0">
                          <a:latin typeface="+mn-ea"/>
                          <a:ea typeface="+mn-ea"/>
                        </a:rPr>
                        <a:t>CLEIA</a:t>
                      </a:r>
                      <a:r>
                        <a:rPr kumimoji="1" lang="ja-JP" altLang="en-US" sz="1350" dirty="0">
                          <a:latin typeface="+mn-ea"/>
                          <a:ea typeface="+mn-ea"/>
                        </a:rPr>
                        <a:t>法</a:t>
                      </a:r>
                      <a:endParaRPr kumimoji="1" lang="en-US" altLang="ja-JP" sz="1350" dirty="0">
                        <a:latin typeface="+mn-ea"/>
                        <a:ea typeface="+mn-ea"/>
                      </a:endParaRPr>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陰性</a:t>
                      </a:r>
                      <a:r>
                        <a:rPr kumimoji="1" lang="ja-JP" altLang="en-US" sz="900" dirty="0">
                          <a:latin typeface="+mn-ea"/>
                          <a:ea typeface="+mn-ea"/>
                        </a:rPr>
                        <a:t>（</a:t>
                      </a:r>
                      <a:r>
                        <a:rPr kumimoji="1" lang="en-US" altLang="ja-JP" sz="900" dirty="0">
                          <a:latin typeface="+mn-ea"/>
                          <a:ea typeface="+mn-ea"/>
                        </a:rPr>
                        <a:t>10.0</a:t>
                      </a:r>
                      <a:r>
                        <a:rPr kumimoji="1" lang="ja-JP" altLang="en-US" sz="900" dirty="0">
                          <a:latin typeface="+mn-ea"/>
                          <a:ea typeface="+mn-ea"/>
                        </a:rPr>
                        <a:t>未満）</a:t>
                      </a:r>
                    </a:p>
                  </a:txBody>
                  <a:tcP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350" dirty="0">
                          <a:latin typeface="+mn-ea"/>
                          <a:ea typeface="+mn-ea"/>
                        </a:rPr>
                        <a:t>陽性</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a:t>
                      </a:r>
                      <a:r>
                        <a:rPr kumimoji="1" lang="en-US" altLang="ja-JP"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10.0</a:t>
                      </a:r>
                      <a:r>
                        <a:rPr kumimoji="1" lang="ja-JP" altLang="en-US" sz="900" b="0" i="0" u="none" strike="noStrike" kern="1200" cap="none" spc="0" normalizeH="0" baseline="0" noProof="0" dirty="0">
                          <a:ln>
                            <a:noFill/>
                          </a:ln>
                          <a:solidFill>
                            <a:prstClr val="black"/>
                          </a:solidFill>
                          <a:effectLst/>
                          <a:uLnTx/>
                          <a:uFillTx/>
                          <a:latin typeface="游ゴシック" panose="020B0400000000000000" pitchFamily="50" charset="-128"/>
                          <a:ea typeface="+mn-ea"/>
                          <a:cs typeface="+mn-cs"/>
                        </a:rPr>
                        <a:t>以上）</a:t>
                      </a:r>
                    </a:p>
                  </a:txBody>
                  <a:tcPr>
                    <a:solidFill>
                      <a:schemeClr val="bg1">
                        <a:lumMod val="95000"/>
                      </a:schemeClr>
                    </a:solidFill>
                  </a:tcPr>
                </a:tc>
                <a:tc vMerge="1">
                  <a:txBody>
                    <a:bodyPr/>
                    <a:lstStyle/>
                    <a:p>
                      <a:endParaRPr kumimoji="1" lang="ja-JP" altLang="en-US"/>
                    </a:p>
                  </a:txBody>
                  <a:tcPr/>
                </a:tc>
                <a:extLst>
                  <a:ext uri="{0D108BD9-81ED-4DB2-BD59-A6C34878D82A}">
                    <a16:rowId xmlns:a16="http://schemas.microsoft.com/office/drawing/2014/main" val="2809050832"/>
                  </a:ext>
                </a:extLst>
              </a:tr>
            </a:tbl>
          </a:graphicData>
        </a:graphic>
      </p:graphicFrame>
    </p:spTree>
    <p:extLst>
      <p:ext uri="{BB962C8B-B14F-4D97-AF65-F5344CB8AC3E}">
        <p14:creationId xmlns:p14="http://schemas.microsoft.com/office/powerpoint/2010/main" val="1701646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6142" y="2239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4" name="テキスト ボックス 3"/>
          <p:cNvSpPr txBox="1"/>
          <p:nvPr/>
        </p:nvSpPr>
        <p:spPr>
          <a:xfrm>
            <a:off x="136471" y="262437"/>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４．ワクチン接種・検査費用の補助</a:t>
            </a:r>
          </a:p>
        </p:txBody>
      </p:sp>
      <p:sp>
        <p:nvSpPr>
          <p:cNvPr id="5" name="タイトル 1"/>
          <p:cNvSpPr>
            <a:spLocks noGrp="1"/>
          </p:cNvSpPr>
          <p:nvPr>
            <p:ph type="title" idx="4294967295"/>
          </p:nvPr>
        </p:nvSpPr>
        <p:spPr>
          <a:xfrm>
            <a:off x="471488" y="527405"/>
            <a:ext cx="5915025" cy="1132953"/>
          </a:xfrm>
        </p:spPr>
        <p:txBody>
          <a:bodyPr>
            <a:normAutofit/>
          </a:bodyPr>
          <a:lstStyle/>
          <a:p>
            <a:r>
              <a:rPr lang="ja-JP" altLang="en-US" sz="1300" dirty="0">
                <a:latin typeface="+mn-ea"/>
                <a:ea typeface="+mn-ea"/>
              </a:rPr>
              <a:t>各感染症毎にワクチン接種・ご自身が必要な検査を行った場合は、費用の補助を受けることができます。手続きについては、派遣会社へお問い合わせください。</a:t>
            </a:r>
            <a:endParaRPr kumimoji="1" lang="ja-JP" altLang="en-US" sz="1300" dirty="0">
              <a:latin typeface="+mn-ea"/>
              <a:ea typeface="+mn-ea"/>
            </a:endParaRPr>
          </a:p>
        </p:txBody>
      </p:sp>
      <p:sp>
        <p:nvSpPr>
          <p:cNvPr id="7" name="テキスト ボックス 6"/>
          <p:cNvSpPr txBox="1"/>
          <p:nvPr/>
        </p:nvSpPr>
        <p:spPr>
          <a:xfrm>
            <a:off x="290513" y="1479884"/>
            <a:ext cx="6096000" cy="3293209"/>
          </a:xfrm>
          <a:prstGeom prst="rect">
            <a:avLst/>
          </a:prstGeom>
          <a:noFill/>
        </p:spPr>
        <p:txBody>
          <a:bodyPr wrap="square" rtlCol="0">
            <a:spAutoFit/>
          </a:bodyPr>
          <a:lstStyle/>
          <a:p>
            <a:r>
              <a:rPr kumimoji="1" lang="ja-JP" altLang="en-US" sz="1300" dirty="0">
                <a:latin typeface="+mn-ea"/>
              </a:rPr>
              <a:t>（１）補助の対象となる</a:t>
            </a:r>
            <a:r>
              <a:rPr lang="ja-JP" altLang="en-US" sz="1300" dirty="0">
                <a:latin typeface="+mn-ea"/>
              </a:rPr>
              <a:t>ワクチン接種</a:t>
            </a:r>
            <a:r>
              <a:rPr kumimoji="1" lang="ja-JP" altLang="en-US" sz="1300" dirty="0">
                <a:latin typeface="+mn-ea"/>
              </a:rPr>
              <a:t>・検査</a:t>
            </a:r>
            <a:r>
              <a:rPr lang="ja-JP" altLang="en-US" sz="1300" dirty="0">
                <a:latin typeface="+mn-ea"/>
              </a:rPr>
              <a:t>費用</a:t>
            </a:r>
            <a:endParaRPr kumimoji="1" lang="en-US" altLang="ja-JP" sz="1300" dirty="0">
              <a:latin typeface="+mn-ea"/>
            </a:endParaRPr>
          </a:p>
          <a:p>
            <a:pPr indent="533400"/>
            <a:r>
              <a:rPr kumimoji="1" lang="ja-JP" altLang="en-US" sz="1300" dirty="0">
                <a:latin typeface="+mn-ea"/>
              </a:rPr>
              <a:t>①血中抗体価の検査費用</a:t>
            </a:r>
            <a:endParaRPr kumimoji="1" lang="en-US" altLang="ja-JP" sz="1300" dirty="0">
              <a:latin typeface="+mn-ea"/>
            </a:endParaRPr>
          </a:p>
          <a:p>
            <a:pPr indent="723900"/>
            <a:r>
              <a:rPr kumimoji="1" lang="ja-JP" altLang="en-US" sz="1300" dirty="0">
                <a:latin typeface="+mn-ea"/>
              </a:rPr>
              <a:t>（麻疹・風疹・水痘・流行性耳下腺炎）</a:t>
            </a:r>
            <a:endParaRPr kumimoji="1" lang="en-US" altLang="ja-JP" sz="1300" dirty="0">
              <a:latin typeface="+mn-ea"/>
            </a:endParaRPr>
          </a:p>
          <a:p>
            <a:pPr indent="533400"/>
            <a:r>
              <a:rPr kumimoji="1" lang="ja-JP" altLang="en-US" sz="1300" dirty="0">
                <a:latin typeface="+mn-ea"/>
              </a:rPr>
              <a:t>②ワクチン接種費用</a:t>
            </a:r>
            <a:endParaRPr kumimoji="1" lang="en-US" altLang="ja-JP" sz="1300" dirty="0">
              <a:latin typeface="+mn-ea"/>
            </a:endParaRPr>
          </a:p>
          <a:p>
            <a:pPr indent="533400"/>
            <a:r>
              <a:rPr kumimoji="1" lang="ja-JP" altLang="en-US" sz="1300" dirty="0">
                <a:latin typeface="+mn-ea"/>
              </a:rPr>
              <a:t>　（麻疹・風疹・水痘・流行性耳下腺炎・ＭＲ・ＭＭＲ）</a:t>
            </a:r>
            <a:endParaRPr kumimoji="1" lang="en-US" altLang="ja-JP" sz="1300" dirty="0">
              <a:latin typeface="+mn-ea"/>
            </a:endParaRPr>
          </a:p>
          <a:p>
            <a:pPr indent="533400"/>
            <a:r>
              <a:rPr kumimoji="1" lang="ja-JP" altLang="en-US" sz="1300" dirty="0">
                <a:latin typeface="+mn-ea"/>
              </a:rPr>
              <a:t>③Ｂ型肝炎検査費用</a:t>
            </a:r>
            <a:endParaRPr kumimoji="1" lang="en-US" altLang="ja-JP" sz="1300" dirty="0">
              <a:latin typeface="+mn-ea"/>
            </a:endParaRPr>
          </a:p>
          <a:p>
            <a:pPr indent="723900"/>
            <a:r>
              <a:rPr kumimoji="1" lang="ja-JP" altLang="en-US" sz="1300" dirty="0">
                <a:latin typeface="+mn-ea"/>
              </a:rPr>
              <a:t>（</a:t>
            </a:r>
            <a:r>
              <a:rPr kumimoji="1" lang="en-US" altLang="ja-JP" sz="1300" dirty="0">
                <a:latin typeface="+mn-ea"/>
              </a:rPr>
              <a:t>HBs</a:t>
            </a:r>
            <a:r>
              <a:rPr kumimoji="1" lang="ja-JP" altLang="en-US" sz="1300" dirty="0">
                <a:latin typeface="+mn-ea"/>
              </a:rPr>
              <a:t>抗体検査）</a:t>
            </a:r>
            <a:endParaRPr kumimoji="1" lang="en-US" altLang="ja-JP" sz="1300" dirty="0">
              <a:latin typeface="+mn-ea"/>
            </a:endParaRPr>
          </a:p>
          <a:p>
            <a:pPr indent="533400"/>
            <a:r>
              <a:rPr kumimoji="1" lang="ja-JP" altLang="en-US" sz="1300" dirty="0">
                <a:latin typeface="+mn-ea"/>
              </a:rPr>
              <a:t>④結核検査費用</a:t>
            </a:r>
            <a:endParaRPr kumimoji="1" lang="en-US" altLang="ja-JP" sz="1300" dirty="0">
              <a:latin typeface="+mn-ea"/>
            </a:endParaRPr>
          </a:p>
          <a:p>
            <a:pPr indent="723900"/>
            <a:r>
              <a:rPr kumimoji="1" lang="ja-JP" altLang="en-US" sz="1300" dirty="0">
                <a:latin typeface="+mn-ea"/>
              </a:rPr>
              <a:t>（</a:t>
            </a:r>
            <a:r>
              <a:rPr lang="ja-JP" altLang="en-US" sz="1300" dirty="0">
                <a:latin typeface="+mn-ea"/>
              </a:rPr>
              <a:t>クォンティフェロン検査</a:t>
            </a:r>
            <a:r>
              <a:rPr kumimoji="1" lang="ja-JP" altLang="en-US" sz="1300" dirty="0">
                <a:latin typeface="+mn-ea"/>
              </a:rPr>
              <a:t>・Ｔ－ＳＰＯＴ）</a:t>
            </a:r>
            <a:endParaRPr kumimoji="1" lang="en-US" altLang="ja-JP" sz="1300" dirty="0">
              <a:latin typeface="+mn-ea"/>
            </a:endParaRPr>
          </a:p>
          <a:p>
            <a:pPr marL="723900" indent="-190500"/>
            <a:endParaRPr kumimoji="1" lang="en-US" altLang="ja-JP" sz="1300" dirty="0">
              <a:latin typeface="+mn-ea"/>
            </a:endParaRPr>
          </a:p>
          <a:p>
            <a:pPr marL="723900" indent="-190500"/>
            <a:r>
              <a:rPr kumimoji="1" lang="ja-JP" altLang="en-US" sz="1300" dirty="0">
                <a:latin typeface="+mn-ea"/>
              </a:rPr>
              <a:t>＊検査</a:t>
            </a:r>
            <a:r>
              <a:rPr lang="ja-JP" altLang="en-US" sz="1300" dirty="0">
                <a:latin typeface="+mn-ea"/>
              </a:rPr>
              <a:t>の際は別途指定する検査方法・判定基準に従い受検してください。</a:t>
            </a:r>
            <a:r>
              <a:rPr kumimoji="1" lang="ja-JP" altLang="en-US" sz="1300" dirty="0">
                <a:latin typeface="+mn-ea"/>
              </a:rPr>
              <a:t>記載されていない方法で検査した場合は、費用の補助はなく、再度検査を受検する必要が生じます。</a:t>
            </a:r>
            <a:endParaRPr kumimoji="1" lang="en-US" altLang="ja-JP" sz="1300" dirty="0">
              <a:latin typeface="+mn-ea"/>
            </a:endParaRPr>
          </a:p>
          <a:p>
            <a:pPr marL="723900" indent="-190500"/>
            <a:r>
              <a:rPr kumimoji="1" lang="ja-JP" altLang="en-US" sz="1300" dirty="0">
                <a:latin typeface="+mn-ea"/>
              </a:rPr>
              <a:t>＊</a:t>
            </a:r>
            <a:r>
              <a:rPr lang="ja-JP" altLang="en-US" sz="1300" dirty="0">
                <a:latin typeface="+mn-ea"/>
              </a:rPr>
              <a:t>本院採用決定前までに</a:t>
            </a:r>
            <a:r>
              <a:rPr kumimoji="1" lang="ja-JP" altLang="en-US" sz="1300" dirty="0">
                <a:latin typeface="+mn-ea"/>
              </a:rPr>
              <a:t>受検した検査・ワクチン接種費用については補助の対象外です。</a:t>
            </a:r>
            <a:endParaRPr kumimoji="1" lang="en-US" altLang="ja-JP" sz="1300" dirty="0">
              <a:latin typeface="+mn-ea"/>
            </a:endParaRPr>
          </a:p>
          <a:p>
            <a:pPr marL="723900" indent="-190500"/>
            <a:r>
              <a:rPr kumimoji="1" lang="ja-JP" altLang="en-US" sz="1300" dirty="0">
                <a:solidFill>
                  <a:srgbClr val="FF0000"/>
                </a:solidFill>
                <a:latin typeface="+mn-ea"/>
              </a:rPr>
              <a:t>＊Ｂ型肝炎ワクチンを接種した際の費用は</a:t>
            </a:r>
            <a:r>
              <a:rPr lang="ja-JP" altLang="en-US" sz="1300" dirty="0">
                <a:solidFill>
                  <a:srgbClr val="FF0000"/>
                </a:solidFill>
                <a:latin typeface="+mn-ea"/>
              </a:rPr>
              <a:t>、</a:t>
            </a:r>
            <a:r>
              <a:rPr kumimoji="1" lang="ja-JP" altLang="en-US" sz="1300" dirty="0">
                <a:solidFill>
                  <a:srgbClr val="FF0000"/>
                </a:solidFill>
                <a:latin typeface="+mn-ea"/>
              </a:rPr>
              <a:t>補助対象外です。</a:t>
            </a:r>
            <a:endParaRPr kumimoji="1" lang="en-US" altLang="ja-JP" sz="1300" dirty="0">
              <a:solidFill>
                <a:srgbClr val="FF0000"/>
              </a:solidFill>
              <a:latin typeface="+mn-ea"/>
            </a:endParaRPr>
          </a:p>
        </p:txBody>
      </p:sp>
      <p:sp>
        <p:nvSpPr>
          <p:cNvPr id="6" name="テキスト ボックス 5"/>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５ページ</a:t>
            </a:r>
          </a:p>
        </p:txBody>
      </p:sp>
    </p:spTree>
    <p:extLst>
      <p:ext uri="{BB962C8B-B14F-4D97-AF65-F5344CB8AC3E}">
        <p14:creationId xmlns:p14="http://schemas.microsoft.com/office/powerpoint/2010/main" val="1228497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6142" y="198599"/>
            <a:ext cx="7239000" cy="343086"/>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6" name="テキスト ボックス 5"/>
          <p:cNvSpPr txBox="1"/>
          <p:nvPr/>
        </p:nvSpPr>
        <p:spPr>
          <a:xfrm>
            <a:off x="344488" y="832210"/>
            <a:ext cx="6096000" cy="1508105"/>
          </a:xfrm>
          <a:prstGeom prst="rect">
            <a:avLst/>
          </a:prstGeom>
          <a:noFill/>
        </p:spPr>
        <p:txBody>
          <a:bodyPr wrap="square" rtlCol="0">
            <a:spAutoFit/>
          </a:bodyPr>
          <a:lstStyle/>
          <a:p>
            <a:r>
              <a:rPr kumimoji="1" lang="ja-JP" altLang="en-US" sz="1400" b="1" dirty="0">
                <a:latin typeface="+mn-ea"/>
              </a:rPr>
              <a:t>（１）受診する医療機関について</a:t>
            </a:r>
            <a:endParaRPr kumimoji="1" lang="en-US" altLang="ja-JP" sz="1400" b="1" dirty="0">
              <a:latin typeface="+mn-ea"/>
            </a:endParaRPr>
          </a:p>
          <a:p>
            <a:pPr marL="533400"/>
            <a:r>
              <a:rPr lang="ja-JP" altLang="en-US" sz="1300" dirty="0">
                <a:latin typeface="+mn-ea"/>
              </a:rPr>
              <a:t>　医療機関の指定はありませんが、</a:t>
            </a:r>
            <a:r>
              <a:rPr lang="ja-JP" altLang="en-US" sz="1300" u="sng" dirty="0">
                <a:latin typeface="+mn-ea"/>
              </a:rPr>
              <a:t>ワクチン接種・検査とも群馬大学医学部附属病院では実施しておりません</a:t>
            </a:r>
            <a:r>
              <a:rPr lang="ja-JP" altLang="en-US" sz="1300" dirty="0">
                <a:latin typeface="+mn-ea"/>
              </a:rPr>
              <a:t>。</a:t>
            </a:r>
            <a:endParaRPr lang="en-US" altLang="ja-JP" sz="1300" dirty="0">
              <a:latin typeface="+mn-ea"/>
            </a:endParaRPr>
          </a:p>
          <a:p>
            <a:pPr marL="533400"/>
            <a:r>
              <a:rPr lang="ja-JP" altLang="en-US" sz="1300" dirty="0">
                <a:latin typeface="+mn-ea"/>
              </a:rPr>
              <a:t>　医療機関により実施できる項目が限られる場合があります。その場合は、複数医療機関に受診の上、各医療機関毎に</a:t>
            </a:r>
            <a:r>
              <a:rPr lang="en-US" altLang="ja-JP" sz="1300" dirty="0">
                <a:latin typeface="+mn-ea"/>
              </a:rPr>
              <a:t>【</a:t>
            </a:r>
            <a:r>
              <a:rPr lang="ja-JP" altLang="en-US" sz="1300" dirty="0">
                <a:latin typeface="+mn-ea"/>
              </a:rPr>
              <a:t>様式１</a:t>
            </a:r>
            <a:r>
              <a:rPr lang="en-US" altLang="ja-JP" sz="1300" dirty="0">
                <a:latin typeface="+mn-ea"/>
              </a:rPr>
              <a:t>】</a:t>
            </a:r>
            <a:r>
              <a:rPr lang="ja-JP" altLang="en-US" sz="1300" dirty="0">
                <a:latin typeface="+mn-ea"/>
              </a:rPr>
              <a:t>を作成する必要がありますので、</a:t>
            </a:r>
            <a:r>
              <a:rPr lang="ja-JP" altLang="en-US" sz="1300" u="sng" dirty="0">
                <a:latin typeface="+mn-ea"/>
              </a:rPr>
              <a:t>受診予定の医療機関に事前にお問い合わせされることをお勧めします</a:t>
            </a:r>
            <a:r>
              <a:rPr lang="ja-JP" altLang="en-US" sz="1300" dirty="0">
                <a:latin typeface="+mn-ea"/>
              </a:rPr>
              <a:t>。</a:t>
            </a:r>
            <a:endParaRPr lang="en-US" altLang="ja-JP" sz="1300" dirty="0">
              <a:latin typeface="+mn-ea"/>
            </a:endParaRPr>
          </a:p>
        </p:txBody>
      </p:sp>
      <p:sp>
        <p:nvSpPr>
          <p:cNvPr id="7" name="テキスト ボックス 6"/>
          <p:cNvSpPr txBox="1"/>
          <p:nvPr/>
        </p:nvSpPr>
        <p:spPr>
          <a:xfrm>
            <a:off x="344488" y="2889390"/>
            <a:ext cx="6096000" cy="2323713"/>
          </a:xfrm>
          <a:prstGeom prst="rect">
            <a:avLst/>
          </a:prstGeom>
          <a:noFill/>
        </p:spPr>
        <p:txBody>
          <a:bodyPr wrap="square" rtlCol="0">
            <a:spAutoFit/>
          </a:bodyPr>
          <a:lstStyle/>
          <a:p>
            <a:r>
              <a:rPr kumimoji="1" lang="ja-JP" altLang="en-US" sz="1400" b="1" dirty="0">
                <a:latin typeface="+mn-ea"/>
              </a:rPr>
              <a:t>（２）ワクチン接種・検査費用の目安</a:t>
            </a:r>
            <a:endParaRPr kumimoji="1" lang="en-US" altLang="ja-JP" sz="1400" b="1" dirty="0">
              <a:latin typeface="+mn-ea"/>
            </a:endParaRPr>
          </a:p>
          <a:p>
            <a:pPr marL="533400"/>
            <a:r>
              <a:rPr kumimoji="1" lang="ja-JP" altLang="en-US" sz="1300" dirty="0">
                <a:latin typeface="+mn-ea"/>
              </a:rPr>
              <a:t>　公的医療保険の適用外のため、ワクチン接種・検査費用は</a:t>
            </a:r>
            <a:r>
              <a:rPr kumimoji="1" lang="en-US" altLang="ja-JP" sz="1300" dirty="0">
                <a:latin typeface="+mn-ea"/>
              </a:rPr>
              <a:t>10</a:t>
            </a:r>
            <a:r>
              <a:rPr kumimoji="1" lang="ja-JP" altLang="en-US" sz="1300" dirty="0">
                <a:latin typeface="+mn-ea"/>
              </a:rPr>
              <a:t>割負担になります。また、補助の対象となるワクチン接種・検査</a:t>
            </a:r>
            <a:r>
              <a:rPr lang="ja-JP" altLang="en-US" sz="1300" dirty="0">
                <a:latin typeface="+mn-ea"/>
              </a:rPr>
              <a:t>費用は</a:t>
            </a:r>
            <a:r>
              <a:rPr kumimoji="1" lang="ja-JP" altLang="en-US" sz="1300" dirty="0">
                <a:latin typeface="+mn-ea"/>
              </a:rPr>
              <a:t>、</a:t>
            </a:r>
            <a:r>
              <a:rPr lang="ja-JP" altLang="en-US" sz="1300" dirty="0">
                <a:latin typeface="+mn-ea"/>
              </a:rPr>
              <a:t>ご自身が医療機関にお支払いする必要があります（立替払い）。</a:t>
            </a:r>
            <a:r>
              <a:rPr kumimoji="1" lang="ja-JP" altLang="en-US" sz="1300" dirty="0">
                <a:latin typeface="+mn-ea"/>
              </a:rPr>
              <a:t>受診する医療機関により費用は異なりますが、目安は以下のとおりです。</a:t>
            </a:r>
            <a:endParaRPr kumimoji="1" lang="en-US" altLang="ja-JP" sz="1300" dirty="0">
              <a:latin typeface="+mn-ea"/>
            </a:endParaRPr>
          </a:p>
          <a:p>
            <a:pPr marL="533400"/>
            <a:r>
              <a:rPr kumimoji="1" lang="ja-JP" altLang="en-US" sz="1300" dirty="0">
                <a:latin typeface="+mn-ea"/>
              </a:rPr>
              <a:t>・血中抗体価検査：全体で約</a:t>
            </a:r>
            <a:r>
              <a:rPr kumimoji="1" lang="en-US" altLang="ja-JP" sz="1300" dirty="0">
                <a:latin typeface="+mn-ea"/>
              </a:rPr>
              <a:t>12,000</a:t>
            </a:r>
            <a:r>
              <a:rPr kumimoji="1" lang="ja-JP" altLang="en-US" sz="1300" dirty="0">
                <a:latin typeface="+mn-ea"/>
              </a:rPr>
              <a:t>円</a:t>
            </a:r>
            <a:endParaRPr kumimoji="1" lang="en-US" altLang="ja-JP" sz="1300" dirty="0">
              <a:latin typeface="+mn-ea"/>
            </a:endParaRPr>
          </a:p>
          <a:p>
            <a:pPr marL="533400" indent="88900"/>
            <a:r>
              <a:rPr kumimoji="1" lang="ja-JP" altLang="en-US" sz="1300" dirty="0">
                <a:latin typeface="+mn-ea"/>
              </a:rPr>
              <a:t>（麻疹・風疹・水痘・流行性耳下腺炎・Ｂ型肝炎）</a:t>
            </a:r>
            <a:endParaRPr kumimoji="1" lang="en-US" altLang="ja-JP" sz="1300" dirty="0">
              <a:latin typeface="+mn-ea"/>
            </a:endParaRPr>
          </a:p>
          <a:p>
            <a:pPr marL="533400"/>
            <a:r>
              <a:rPr kumimoji="1" lang="ja-JP" altLang="en-US" sz="1300" dirty="0">
                <a:latin typeface="+mn-ea"/>
              </a:rPr>
              <a:t>・結核検査：約</a:t>
            </a:r>
            <a:r>
              <a:rPr kumimoji="1" lang="en-US" altLang="ja-JP" sz="1300" dirty="0">
                <a:latin typeface="+mn-ea"/>
              </a:rPr>
              <a:t>5,000</a:t>
            </a:r>
            <a:r>
              <a:rPr kumimoji="1" lang="ja-JP" altLang="en-US" sz="1300" dirty="0">
                <a:latin typeface="+mn-ea"/>
              </a:rPr>
              <a:t>～</a:t>
            </a:r>
            <a:r>
              <a:rPr kumimoji="1" lang="en-US" altLang="ja-JP" sz="1300" dirty="0">
                <a:latin typeface="+mn-ea"/>
              </a:rPr>
              <a:t>6,000</a:t>
            </a:r>
            <a:r>
              <a:rPr kumimoji="1" lang="ja-JP" altLang="en-US" sz="1300" dirty="0">
                <a:latin typeface="+mn-ea"/>
              </a:rPr>
              <a:t>円</a:t>
            </a:r>
            <a:endParaRPr kumimoji="1" lang="en-US" altLang="ja-JP" sz="1300" dirty="0">
              <a:latin typeface="+mn-ea"/>
            </a:endParaRPr>
          </a:p>
          <a:p>
            <a:pPr marL="533400"/>
            <a:r>
              <a:rPr kumimoji="1" lang="ja-JP" altLang="en-US" sz="1300" dirty="0">
                <a:latin typeface="+mn-ea"/>
              </a:rPr>
              <a:t>・ワクチン接種：１種類約</a:t>
            </a:r>
            <a:r>
              <a:rPr kumimoji="1" lang="en-US" altLang="ja-JP" sz="1300" dirty="0">
                <a:latin typeface="+mn-ea"/>
              </a:rPr>
              <a:t>3,000</a:t>
            </a:r>
            <a:r>
              <a:rPr kumimoji="1" lang="ja-JP" altLang="en-US" sz="1300" dirty="0">
                <a:latin typeface="+mn-ea"/>
              </a:rPr>
              <a:t>円～</a:t>
            </a:r>
            <a:r>
              <a:rPr kumimoji="1" lang="en-US" altLang="ja-JP" sz="1300" dirty="0">
                <a:latin typeface="+mn-ea"/>
              </a:rPr>
              <a:t>8,000</a:t>
            </a:r>
            <a:r>
              <a:rPr kumimoji="1" lang="ja-JP" altLang="en-US" sz="1300" dirty="0">
                <a:latin typeface="+mn-ea"/>
              </a:rPr>
              <a:t>円</a:t>
            </a:r>
            <a:endParaRPr kumimoji="1" lang="en-US" altLang="ja-JP" sz="1300" dirty="0">
              <a:latin typeface="+mn-ea"/>
            </a:endParaRPr>
          </a:p>
          <a:p>
            <a:pPr marL="723900" indent="-190500">
              <a:tabLst>
                <a:tab pos="723900" algn="l"/>
              </a:tabLst>
            </a:pPr>
            <a:r>
              <a:rPr kumimoji="1" lang="ja-JP" altLang="en-US" sz="1300" dirty="0">
                <a:latin typeface="+mn-ea"/>
              </a:rPr>
              <a:t>＊</a:t>
            </a:r>
            <a:r>
              <a:rPr kumimoji="1" lang="en-US" altLang="ja-JP" sz="1300" dirty="0">
                <a:latin typeface="+mn-ea"/>
              </a:rPr>
              <a:t>	</a:t>
            </a:r>
            <a:r>
              <a:rPr kumimoji="1" lang="ja-JP" altLang="en-US" sz="1300" dirty="0">
                <a:latin typeface="+mn-ea"/>
              </a:rPr>
              <a:t>公的医療保険をご使用の場合は、ワクチン接種・検査費用の補助を受ける事ができない場合がありますので、ご注意ください。</a:t>
            </a:r>
            <a:endParaRPr kumimoji="1" lang="en-US" altLang="ja-JP" sz="1300" dirty="0">
              <a:latin typeface="+mn-ea"/>
            </a:endParaRPr>
          </a:p>
        </p:txBody>
      </p:sp>
      <p:sp>
        <p:nvSpPr>
          <p:cNvPr id="5" name="テキスト ボックス 4"/>
          <p:cNvSpPr txBox="1"/>
          <p:nvPr/>
        </p:nvSpPr>
        <p:spPr>
          <a:xfrm>
            <a:off x="187271" y="259799"/>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５．Ｑ＆Ａ</a:t>
            </a:r>
          </a:p>
        </p:txBody>
      </p:sp>
      <p:sp>
        <p:nvSpPr>
          <p:cNvPr id="8" name="テキスト ボックス 7"/>
          <p:cNvSpPr txBox="1"/>
          <p:nvPr/>
        </p:nvSpPr>
        <p:spPr>
          <a:xfrm>
            <a:off x="344488" y="5669845"/>
            <a:ext cx="6096000" cy="954107"/>
          </a:xfrm>
          <a:prstGeom prst="rect">
            <a:avLst/>
          </a:prstGeom>
          <a:noFill/>
        </p:spPr>
        <p:txBody>
          <a:bodyPr wrap="square" rtlCol="0">
            <a:spAutoFit/>
          </a:bodyPr>
          <a:lstStyle/>
          <a:p>
            <a:r>
              <a:rPr kumimoji="1" lang="ja-JP" altLang="en-US" sz="1400" b="1" dirty="0">
                <a:latin typeface="+mn-ea"/>
              </a:rPr>
              <a:t>（３）</a:t>
            </a:r>
            <a:r>
              <a:rPr lang="ja-JP" altLang="en-US" sz="1400" b="1" dirty="0">
                <a:latin typeface="+mn-ea"/>
              </a:rPr>
              <a:t>過去に受検した</a:t>
            </a:r>
            <a:r>
              <a:rPr kumimoji="1" lang="ja-JP" altLang="en-US" sz="1400" b="1" dirty="0">
                <a:latin typeface="+mn-ea"/>
              </a:rPr>
              <a:t>検査結果の提出について</a:t>
            </a:r>
            <a:endParaRPr kumimoji="1" lang="en-US" altLang="ja-JP" sz="1400" b="1" dirty="0">
              <a:latin typeface="+mn-ea"/>
            </a:endParaRPr>
          </a:p>
          <a:p>
            <a:pPr marL="533400"/>
            <a:r>
              <a:rPr kumimoji="1" lang="ja-JP" altLang="en-US" sz="1400" dirty="0">
                <a:latin typeface="+mn-ea"/>
              </a:rPr>
              <a:t>　</a:t>
            </a:r>
            <a:r>
              <a:rPr kumimoji="1" lang="ja-JP" altLang="en-US" sz="1300" dirty="0">
                <a:latin typeface="+mn-ea"/>
              </a:rPr>
              <a:t>当院の指定する検査方法であれば、検査日は問いません。</a:t>
            </a:r>
            <a:r>
              <a:rPr kumimoji="1" lang="en-US" altLang="ja-JP" sz="1300" dirty="0">
                <a:latin typeface="+mn-ea"/>
              </a:rPr>
              <a:t>【</a:t>
            </a:r>
            <a:r>
              <a:rPr kumimoji="1" lang="ja-JP" altLang="en-US" sz="1300" dirty="0">
                <a:latin typeface="+mn-ea"/>
              </a:rPr>
              <a:t>様式１</a:t>
            </a:r>
            <a:r>
              <a:rPr kumimoji="1" lang="en-US" altLang="ja-JP" sz="1300" dirty="0">
                <a:latin typeface="+mn-ea"/>
              </a:rPr>
              <a:t>】</a:t>
            </a:r>
            <a:r>
              <a:rPr kumimoji="1" lang="ja-JP" altLang="en-US" sz="1300" dirty="0">
                <a:latin typeface="+mn-ea"/>
              </a:rPr>
              <a:t>の記載及び検査結果の写しをご提出ください。</a:t>
            </a:r>
            <a:endParaRPr kumimoji="1" lang="en-US" altLang="ja-JP" sz="1300" dirty="0">
              <a:latin typeface="+mn-ea"/>
            </a:endParaRPr>
          </a:p>
          <a:p>
            <a:pPr marL="533400"/>
            <a:r>
              <a:rPr kumimoji="1" lang="ja-JP" altLang="en-US" sz="1300" dirty="0">
                <a:latin typeface="+mn-ea"/>
              </a:rPr>
              <a:t>なお，この場合の検査費用に対する補助は行いません。</a:t>
            </a:r>
            <a:endParaRPr kumimoji="1" lang="en-US" altLang="ja-JP" sz="1300" dirty="0">
              <a:latin typeface="+mn-ea"/>
            </a:endParaRPr>
          </a:p>
        </p:txBody>
      </p:sp>
      <p:sp>
        <p:nvSpPr>
          <p:cNvPr id="11" name="テキスト ボックス 10"/>
          <p:cNvSpPr txBox="1"/>
          <p:nvPr/>
        </p:nvSpPr>
        <p:spPr>
          <a:xfrm>
            <a:off x="344488" y="7080694"/>
            <a:ext cx="6096000" cy="1308050"/>
          </a:xfrm>
          <a:prstGeom prst="rect">
            <a:avLst/>
          </a:prstGeom>
          <a:noFill/>
        </p:spPr>
        <p:txBody>
          <a:bodyPr wrap="square" rtlCol="0">
            <a:spAutoFit/>
          </a:bodyPr>
          <a:lstStyle/>
          <a:p>
            <a:r>
              <a:rPr kumimoji="1" lang="ja-JP" altLang="en-US" sz="1400" b="1" dirty="0">
                <a:latin typeface="+mn-ea"/>
              </a:rPr>
              <a:t>（４）実施すべきワクチン接種が複数種ある場合の同時接種について</a:t>
            </a:r>
            <a:endParaRPr lang="en-US" altLang="ja-JP" sz="1400" b="1" dirty="0">
              <a:latin typeface="+mn-ea"/>
            </a:endParaRPr>
          </a:p>
          <a:p>
            <a:pPr marL="533400"/>
            <a:r>
              <a:rPr kumimoji="1" lang="ja-JP" altLang="en-US" sz="1300" dirty="0">
                <a:latin typeface="+mn-ea"/>
              </a:rPr>
              <a:t>　ワクチンを同時接種しても、副反応の頻度は上昇しません。また、効果が減弱することもありませんので、</a:t>
            </a:r>
            <a:r>
              <a:rPr kumimoji="1" lang="ja-JP" altLang="en-US" sz="1300" u="sng" dirty="0">
                <a:latin typeface="+mn-ea"/>
              </a:rPr>
              <a:t>同時接種をして構いません</a:t>
            </a:r>
            <a:r>
              <a:rPr kumimoji="1" lang="ja-JP" altLang="en-US" sz="1300" dirty="0">
                <a:latin typeface="+mn-ea"/>
              </a:rPr>
              <a:t>。</a:t>
            </a:r>
            <a:endParaRPr kumimoji="1" lang="en-US" altLang="ja-JP" sz="1300" dirty="0">
              <a:latin typeface="+mn-ea"/>
            </a:endParaRPr>
          </a:p>
          <a:p>
            <a:pPr marL="533400"/>
            <a:r>
              <a:rPr kumimoji="1" lang="ja-JP" altLang="en-US" sz="1300" dirty="0">
                <a:latin typeface="+mn-ea"/>
              </a:rPr>
              <a:t>　ただし、複数のワクチンを混注することは認められていませんので注意して下さい。同側の上腕等に接種する際は局所反応がでた場合に重ならないように、注射部位は</a:t>
            </a:r>
            <a:r>
              <a:rPr kumimoji="1" lang="en-US" altLang="ja-JP" sz="1300" dirty="0">
                <a:latin typeface="+mn-ea"/>
              </a:rPr>
              <a:t>3cm</a:t>
            </a:r>
            <a:r>
              <a:rPr kumimoji="1" lang="ja-JP" altLang="en-US" sz="1300" dirty="0">
                <a:latin typeface="+mn-ea"/>
              </a:rPr>
              <a:t>以上あけて接種します。</a:t>
            </a:r>
            <a:endParaRPr lang="en-US" altLang="ja-JP" sz="13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６ページ</a:t>
            </a:r>
          </a:p>
        </p:txBody>
      </p:sp>
    </p:spTree>
    <p:extLst>
      <p:ext uri="{BB962C8B-B14F-4D97-AF65-F5344CB8AC3E}">
        <p14:creationId xmlns:p14="http://schemas.microsoft.com/office/powerpoint/2010/main" val="1111116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393700" y="2979219"/>
            <a:ext cx="6246812" cy="1338828"/>
          </a:xfrm>
          <a:prstGeom prst="rect">
            <a:avLst/>
          </a:prstGeom>
          <a:noFill/>
        </p:spPr>
        <p:txBody>
          <a:bodyPr wrap="square" rtlCol="0">
            <a:spAutoFit/>
          </a:bodyPr>
          <a:lstStyle/>
          <a:p>
            <a:pPr marL="533400" indent="-533400"/>
            <a:r>
              <a:rPr kumimoji="1" lang="ja-JP" altLang="en-US" sz="1400" b="1" dirty="0">
                <a:latin typeface="+mn-ea"/>
              </a:rPr>
              <a:t>（６）勤務開始日までにワクチン接種・感染症状況報告書の提出が出来ない場合について</a:t>
            </a:r>
            <a:endParaRPr lang="en-US" altLang="ja-JP" sz="1400" b="1" dirty="0">
              <a:latin typeface="+mn-ea"/>
            </a:endParaRPr>
          </a:p>
          <a:p>
            <a:pPr marL="533400" indent="-533400"/>
            <a:r>
              <a:rPr lang="en-US" altLang="ja-JP" sz="1400" dirty="0">
                <a:latin typeface="+mn-ea"/>
              </a:rPr>
              <a:t>	</a:t>
            </a:r>
            <a:r>
              <a:rPr lang="ja-JP" altLang="en-US" sz="1400" dirty="0">
                <a:latin typeface="+mn-ea"/>
              </a:rPr>
              <a:t>　</a:t>
            </a:r>
            <a:r>
              <a:rPr lang="ja-JP" altLang="en-US" sz="1300" dirty="0">
                <a:latin typeface="+mn-ea"/>
              </a:rPr>
              <a:t>原則として、勤務開始日までに</a:t>
            </a:r>
            <a:r>
              <a:rPr kumimoji="1" lang="ja-JP" altLang="en-US" sz="1300" dirty="0">
                <a:latin typeface="+mn-ea"/>
              </a:rPr>
              <a:t>提出が必要です。期日までに</a:t>
            </a:r>
            <a:r>
              <a:rPr lang="ja-JP" altLang="en-US" sz="1300" dirty="0">
                <a:latin typeface="+mn-ea"/>
              </a:rPr>
              <a:t>提出が無い場合は、職務への制限等を設ける場合があります。提出が遅れる場合は、昭和地区事務部医事課医療安全係（</a:t>
            </a:r>
            <a:r>
              <a:rPr lang="en-US" altLang="ja-JP" sz="1300" dirty="0">
                <a:latin typeface="+mn-ea"/>
              </a:rPr>
              <a:t>027-220-7813</a:t>
            </a:r>
            <a:r>
              <a:rPr lang="ja-JP" altLang="en-US" sz="1300" dirty="0">
                <a:latin typeface="+mn-ea"/>
              </a:rPr>
              <a:t>）へお問い合わせください。</a:t>
            </a:r>
            <a:endParaRPr lang="en-US" altLang="ja-JP" sz="1300" dirty="0">
              <a:latin typeface="+mn-ea"/>
            </a:endParaRPr>
          </a:p>
        </p:txBody>
      </p:sp>
      <p:sp>
        <p:nvSpPr>
          <p:cNvPr id="12" name="テキスト ボックス 11"/>
          <p:cNvSpPr txBox="1"/>
          <p:nvPr/>
        </p:nvSpPr>
        <p:spPr>
          <a:xfrm>
            <a:off x="2432050" y="9612699"/>
            <a:ext cx="2019300" cy="253916"/>
          </a:xfrm>
          <a:prstGeom prst="rect">
            <a:avLst/>
          </a:prstGeom>
          <a:noFill/>
        </p:spPr>
        <p:txBody>
          <a:bodyPr wrap="square" rtlCol="0">
            <a:spAutoFit/>
          </a:bodyPr>
          <a:lstStyle/>
          <a:p>
            <a:pPr algn="ctr"/>
            <a:r>
              <a:rPr kumimoji="1" lang="ja-JP" altLang="en-US" sz="1050" dirty="0">
                <a:latin typeface="+mn-ea"/>
              </a:rPr>
              <a:t>７ページ</a:t>
            </a:r>
          </a:p>
        </p:txBody>
      </p:sp>
      <p:sp>
        <p:nvSpPr>
          <p:cNvPr id="4" name="テキスト ボックス 3"/>
          <p:cNvSpPr txBox="1"/>
          <p:nvPr/>
        </p:nvSpPr>
        <p:spPr>
          <a:xfrm>
            <a:off x="393700" y="405431"/>
            <a:ext cx="6246812" cy="1923604"/>
          </a:xfrm>
          <a:prstGeom prst="rect">
            <a:avLst/>
          </a:prstGeom>
          <a:noFill/>
        </p:spPr>
        <p:txBody>
          <a:bodyPr wrap="square" rtlCol="0">
            <a:spAutoFit/>
          </a:bodyPr>
          <a:lstStyle/>
          <a:p>
            <a:pPr marL="533400" indent="-533400"/>
            <a:r>
              <a:rPr kumimoji="1" lang="ja-JP" altLang="en-US" sz="1400" b="1" dirty="0">
                <a:latin typeface="+mn-ea"/>
              </a:rPr>
              <a:t>（５）麻疹・風疹・水痘・流行性耳下腺炎における抗体価が陽性であってもワクチン接種が必要な理由について</a:t>
            </a:r>
            <a:endParaRPr kumimoji="1" lang="en-US" altLang="ja-JP" sz="1400" b="1" dirty="0">
              <a:latin typeface="+mn-ea"/>
            </a:endParaRPr>
          </a:p>
          <a:p>
            <a:pPr marL="533400"/>
            <a:r>
              <a:rPr kumimoji="1" lang="ja-JP" altLang="en-US" sz="1300" dirty="0">
                <a:latin typeface="+mn-ea"/>
              </a:rPr>
              <a:t>　ワクチン接種歴が不明な場合や</a:t>
            </a:r>
            <a:r>
              <a:rPr kumimoji="1" lang="en-US" altLang="ja-JP" sz="1300" dirty="0">
                <a:latin typeface="+mn-ea"/>
              </a:rPr>
              <a:t>1</a:t>
            </a:r>
            <a:r>
              <a:rPr kumimoji="1" lang="ja-JP" altLang="en-US" sz="1300" dirty="0">
                <a:latin typeface="+mn-ea"/>
              </a:rPr>
              <a:t>回のみ接種が行われている場合は、ワクチンによって抗体価が上昇している状態と考えられます。この抗体価は経年的に低下することが知られており、それを防ぐためにワクチンの</a:t>
            </a:r>
            <a:r>
              <a:rPr kumimoji="1" lang="en-US" altLang="ja-JP" sz="1300" dirty="0">
                <a:latin typeface="+mn-ea"/>
              </a:rPr>
              <a:t>2</a:t>
            </a:r>
            <a:r>
              <a:rPr kumimoji="1" lang="ja-JP" altLang="en-US" sz="1300" dirty="0">
                <a:latin typeface="+mn-ea"/>
              </a:rPr>
              <a:t>回接種が推奨されています。中には罹患している方が含まれているかもしれませんが、ワクチン追加接種による副反応が増加するデータはありません。また血清学的に罹患が証明されていない場合は、別の疾患であることもありえます。</a:t>
            </a:r>
          </a:p>
        </p:txBody>
      </p:sp>
    </p:spTree>
    <p:extLst>
      <p:ext uri="{BB962C8B-B14F-4D97-AF65-F5344CB8AC3E}">
        <p14:creationId xmlns:p14="http://schemas.microsoft.com/office/powerpoint/2010/main" val="2758602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192115" y="5546339"/>
            <a:ext cx="7239000" cy="273514"/>
          </a:xfrm>
          <a:prstGeom prst="rect">
            <a:avLst/>
          </a:prstGeom>
          <a:solidFill>
            <a:schemeClr val="bg1">
              <a:lumMod val="8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latin typeface="+mn-ea"/>
            </a:endParaRPr>
          </a:p>
        </p:txBody>
      </p:sp>
      <p:sp>
        <p:nvSpPr>
          <p:cNvPr id="5" name="テキスト ボックス 4"/>
          <p:cNvSpPr txBox="1"/>
          <p:nvPr/>
        </p:nvSpPr>
        <p:spPr>
          <a:xfrm>
            <a:off x="750587" y="322839"/>
            <a:ext cx="5264696" cy="584775"/>
          </a:xfrm>
          <a:prstGeom prst="rect">
            <a:avLst/>
          </a:prstGeom>
          <a:noFill/>
        </p:spPr>
        <p:txBody>
          <a:bodyPr wrap="square" rtlCol="0">
            <a:spAutoFit/>
          </a:bodyPr>
          <a:lstStyle/>
          <a:p>
            <a:pPr algn="ctr">
              <a:tabLst>
                <a:tab pos="4749800" algn="l"/>
              </a:tabLst>
            </a:pPr>
            <a:r>
              <a:rPr kumimoji="1" lang="ja-JP" altLang="en-US" sz="1600" b="1" dirty="0">
                <a:latin typeface="+mn-ea"/>
              </a:rPr>
              <a:t>派遣職員</a:t>
            </a:r>
            <a:endParaRPr kumimoji="1" lang="en-US" altLang="ja-JP" sz="1600" b="1" dirty="0">
              <a:latin typeface="+mn-ea"/>
            </a:endParaRPr>
          </a:p>
          <a:p>
            <a:pPr algn="ctr">
              <a:tabLst>
                <a:tab pos="4749800" algn="l"/>
              </a:tabLst>
            </a:pPr>
            <a:r>
              <a:rPr kumimoji="1" lang="ja-JP" altLang="en-US" sz="1600" b="1" dirty="0">
                <a:latin typeface="+mn-ea"/>
              </a:rPr>
              <a:t>ワクチン接種・感染症</a:t>
            </a:r>
            <a:r>
              <a:rPr lang="ja-JP" altLang="en-US" sz="1600" b="1" dirty="0">
                <a:latin typeface="+mn-ea"/>
              </a:rPr>
              <a:t>状況報告書</a:t>
            </a:r>
            <a:endParaRPr kumimoji="1" lang="ja-JP" altLang="en-US" sz="1600" b="1" dirty="0">
              <a:latin typeface="+mn-ea"/>
            </a:endParaRPr>
          </a:p>
        </p:txBody>
      </p:sp>
      <p:graphicFrame>
        <p:nvGraphicFramePr>
          <p:cNvPr id="6" name="表 5"/>
          <p:cNvGraphicFramePr>
            <a:graphicFrameLocks noGrp="1"/>
          </p:cNvGraphicFramePr>
          <p:nvPr>
            <p:extLst>
              <p:ext uri="{D42A27DB-BD31-4B8C-83A1-F6EECF244321}">
                <p14:modId xmlns:p14="http://schemas.microsoft.com/office/powerpoint/2010/main" val="52565557"/>
              </p:ext>
            </p:extLst>
          </p:nvPr>
        </p:nvGraphicFramePr>
        <p:xfrm>
          <a:off x="377771" y="1709760"/>
          <a:ext cx="6124629" cy="162306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2166244">
                  <a:extLst>
                    <a:ext uri="{9D8B030D-6E8A-4147-A177-3AD203B41FA5}">
                      <a16:colId xmlns:a16="http://schemas.microsoft.com/office/drawing/2014/main" val="385602920"/>
                    </a:ext>
                  </a:extLst>
                </a:gridCol>
                <a:gridCol w="553344">
                  <a:extLst>
                    <a:ext uri="{9D8B030D-6E8A-4147-A177-3AD203B41FA5}">
                      <a16:colId xmlns:a16="http://schemas.microsoft.com/office/drawing/2014/main" val="1952119616"/>
                    </a:ext>
                  </a:extLst>
                </a:gridCol>
                <a:gridCol w="1612900">
                  <a:extLst>
                    <a:ext uri="{9D8B030D-6E8A-4147-A177-3AD203B41FA5}">
                      <a16:colId xmlns:a16="http://schemas.microsoft.com/office/drawing/2014/main" val="508331467"/>
                    </a:ext>
                  </a:extLst>
                </a:gridCol>
              </a:tblGrid>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採用予定日（西暦）</a:t>
                      </a:r>
                    </a:p>
                  </a:txBody>
                  <a:tcPr anchor="ctr"/>
                </a:tc>
                <a:tc gridSpan="3">
                  <a:txBody>
                    <a:bodyPr/>
                    <a:lstStyle/>
                    <a:p>
                      <a:r>
                        <a:rPr kumimoji="1" lang="ja-JP" altLang="en-US" dirty="0"/>
                        <a:t>　　　　年　　　　月　　　　日</a:t>
                      </a:r>
                    </a:p>
                  </a:txBody>
                  <a:tcPr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2769862"/>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所属・係講座</a:t>
                      </a:r>
                    </a:p>
                  </a:txBody>
                  <a:tcPr anchor="ctr"/>
                </a:tc>
                <a:tc>
                  <a:txBody>
                    <a:bodyPr/>
                    <a:lstStyle/>
                    <a:p>
                      <a:endParaRPr kumimoji="1" lang="ja-JP" altLang="en-US" dirty="0"/>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職種</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288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生年月日（西暦）</a:t>
                      </a:r>
                    </a:p>
                  </a:txBody>
                  <a:tcPr anchor="ctr"/>
                </a:tc>
                <a:tc>
                  <a:txBody>
                    <a:bodyPr/>
                    <a:lstStyle/>
                    <a:p>
                      <a:r>
                        <a:rPr kumimoji="1" lang="ja-JP" altLang="en-US" dirty="0"/>
                        <a:t>　　　　年　　月　　日</a:t>
                      </a:r>
                    </a:p>
                  </a:txBody>
                  <a:tcPr anchor="ctr"/>
                </a:tc>
                <a:tc>
                  <a:txBody>
                    <a:bodyPr/>
                    <a:lstStyle/>
                    <a:p>
                      <a:r>
                        <a:rPr kumimoji="1" lang="ja-JP" altLang="en-US" dirty="0"/>
                        <a:t>年齢</a:t>
                      </a:r>
                    </a:p>
                  </a:txBody>
                  <a:tcPr anchor="ctr"/>
                </a:tc>
                <a:tc>
                  <a:txBody>
                    <a:bodyPr/>
                    <a:lstStyle/>
                    <a:p>
                      <a:r>
                        <a:rPr kumimoji="1" lang="ja-JP" altLang="en-US" dirty="0"/>
                        <a:t>　　　　　　　歳</a:t>
                      </a:r>
                    </a:p>
                  </a:txBody>
                  <a:tcPr anchor="ctr"/>
                </a:tc>
                <a:extLst>
                  <a:ext uri="{0D108BD9-81ED-4DB2-BD59-A6C34878D82A}">
                    <a16:rowId xmlns:a16="http://schemas.microsoft.com/office/drawing/2014/main" val="1479580346"/>
                  </a:ext>
                </a:extLst>
              </a:tr>
              <a:tr h="295234">
                <a:tc>
                  <a:txBody>
                    <a:bodyPr/>
                    <a:lstStyle/>
                    <a:p>
                      <a:r>
                        <a:rPr kumimoji="1" lang="ja-JP" altLang="en-US" dirty="0"/>
                        <a:t>フリガナ</a:t>
                      </a:r>
                      <a:endParaRPr kumimoji="1" lang="en-US" altLang="ja-JP" dirty="0"/>
                    </a:p>
                  </a:txBody>
                  <a:tcPr anchor="ctr">
                    <a:lnB w="12700" cap="flat" cmpd="sng" algn="ctr">
                      <a:solidFill>
                        <a:schemeClr val="tx1"/>
                      </a:solidFill>
                      <a:prstDash val="dash"/>
                      <a:round/>
                      <a:headEnd type="none" w="med" len="med"/>
                      <a:tailEnd type="none" w="med" len="med"/>
                    </a:lnB>
                  </a:tcPr>
                </a:tc>
                <a:tc gridSpan="3">
                  <a:txBody>
                    <a:bodyPr/>
                    <a:lstStyle/>
                    <a:p>
                      <a:endParaRPr kumimoji="1" lang="ja-JP" altLang="en-US" dirty="0"/>
                    </a:p>
                  </a:txBody>
                  <a:tcPr anchor="ctr">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06128027"/>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氏　　名</a:t>
                      </a:r>
                    </a:p>
                  </a:txBody>
                  <a:tcPr anchor="ctr">
                    <a:lnT w="12700" cap="flat" cmpd="sng" algn="ctr">
                      <a:solidFill>
                        <a:schemeClr val="tx1"/>
                      </a:solidFill>
                      <a:prstDash val="dash"/>
                      <a:round/>
                      <a:headEnd type="none" w="med" len="med"/>
                      <a:tailEnd type="none" w="med" len="med"/>
                    </a:lnT>
                  </a:tcPr>
                </a:tc>
                <a:tc gridSpan="3">
                  <a:txBody>
                    <a:bodyPr/>
                    <a:lstStyle/>
                    <a:p>
                      <a:pPr algn="r"/>
                      <a:r>
                        <a:rPr kumimoji="1" lang="ja-JP" altLang="en-US" dirty="0"/>
                        <a:t>（旧姓：　　　　　）</a:t>
                      </a:r>
                      <a:endParaRPr kumimoji="1" lang="en-US" altLang="ja-JP" dirty="0"/>
                    </a:p>
                    <a:p>
                      <a:pPr algn="r"/>
                      <a:r>
                        <a:rPr kumimoji="1" lang="ja-JP" altLang="en-US" sz="900" dirty="0"/>
                        <a:t>＊旧姓を使用する場合のみ記載</a:t>
                      </a:r>
                    </a:p>
                  </a:txBody>
                  <a:tcPr anchor="ctr">
                    <a:lnT w="12700" cap="flat" cmpd="sng" algn="ctr">
                      <a:solidFill>
                        <a:schemeClr val="tx1"/>
                      </a:solidFill>
                      <a:prstDash val="dash"/>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15874577"/>
                  </a:ext>
                </a:extLst>
              </a:tr>
            </a:tbl>
          </a:graphicData>
        </a:graphic>
      </p:graphicFrame>
      <p:sp>
        <p:nvSpPr>
          <p:cNvPr id="7" name="テキスト ボックス 6"/>
          <p:cNvSpPr txBox="1"/>
          <p:nvPr/>
        </p:nvSpPr>
        <p:spPr>
          <a:xfrm>
            <a:off x="288871" y="1448150"/>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8" name="テキスト ボックス 7"/>
          <p:cNvSpPr txBox="1"/>
          <p:nvPr/>
        </p:nvSpPr>
        <p:spPr>
          <a:xfrm>
            <a:off x="5120152" y="199997"/>
            <a:ext cx="1044629" cy="253916"/>
          </a:xfrm>
          <a:prstGeom prst="rect">
            <a:avLst/>
          </a:prstGeom>
          <a:noFill/>
        </p:spPr>
        <p:txBody>
          <a:bodyPr wrap="square" rtlCol="0">
            <a:spAutoFit/>
          </a:bodyPr>
          <a:lstStyle/>
          <a:p>
            <a:pPr>
              <a:tabLst>
                <a:tab pos="4749800" algn="l"/>
              </a:tabLst>
            </a:pPr>
            <a:r>
              <a:rPr kumimoji="1" lang="ja-JP" altLang="en-US" sz="1050" dirty="0">
                <a:latin typeface="+mn-ea"/>
              </a:rPr>
              <a:t>担当者記入欄</a:t>
            </a:r>
          </a:p>
        </p:txBody>
      </p:sp>
      <p:graphicFrame>
        <p:nvGraphicFramePr>
          <p:cNvPr id="9" name="表 8"/>
          <p:cNvGraphicFramePr>
            <a:graphicFrameLocks noGrp="1"/>
          </p:cNvGraphicFramePr>
          <p:nvPr>
            <p:extLst>
              <p:ext uri="{D42A27DB-BD31-4B8C-83A1-F6EECF244321}">
                <p14:modId xmlns:p14="http://schemas.microsoft.com/office/powerpoint/2010/main" val="2968385291"/>
              </p:ext>
            </p:extLst>
          </p:nvPr>
        </p:nvGraphicFramePr>
        <p:xfrm>
          <a:off x="5171213" y="408583"/>
          <a:ext cx="1490744" cy="502920"/>
        </p:xfrm>
        <a:graphic>
          <a:graphicData uri="http://schemas.openxmlformats.org/drawingml/2006/table">
            <a:tbl>
              <a:tblPr>
                <a:tableStyleId>{5940675A-B579-460E-94D1-54222C63F5DA}</a:tableStyleId>
              </a:tblPr>
              <a:tblGrid>
                <a:gridCol w="579882">
                  <a:extLst>
                    <a:ext uri="{9D8B030D-6E8A-4147-A177-3AD203B41FA5}">
                      <a16:colId xmlns:a16="http://schemas.microsoft.com/office/drawing/2014/main" val="1529656246"/>
                    </a:ext>
                  </a:extLst>
                </a:gridCol>
                <a:gridCol w="910862">
                  <a:extLst>
                    <a:ext uri="{9D8B030D-6E8A-4147-A177-3AD203B41FA5}">
                      <a16:colId xmlns:a16="http://schemas.microsoft.com/office/drawing/2014/main" val="385602920"/>
                    </a:ext>
                  </a:extLst>
                </a:gridCol>
              </a:tblGrid>
              <a:tr h="376334">
                <a:tc>
                  <a:txBody>
                    <a:bodyPr/>
                    <a:lstStyle/>
                    <a:p>
                      <a:r>
                        <a:rPr kumimoji="1" lang="ja-JP" altLang="en-US" dirty="0"/>
                        <a:t>派遣</a:t>
                      </a:r>
                      <a:r>
                        <a:rPr kumimoji="1" lang="en-US" altLang="ja-JP" dirty="0"/>
                        <a:t>No.</a:t>
                      </a:r>
                      <a:endParaRPr kumimoji="1" lang="ja-JP" altLang="en-US" dirty="0"/>
                    </a:p>
                  </a:txBody>
                  <a:tcPr anchor="ctr"/>
                </a:tc>
                <a:tc>
                  <a:txBody>
                    <a:bodyPr/>
                    <a:lstStyle/>
                    <a:p>
                      <a:endParaRPr kumimoji="1" lang="ja-JP" altLang="en-US" sz="1600" dirty="0"/>
                    </a:p>
                  </a:txBody>
                  <a:tcPr/>
                </a:tc>
                <a:extLst>
                  <a:ext uri="{0D108BD9-81ED-4DB2-BD59-A6C34878D82A}">
                    <a16:rowId xmlns:a16="http://schemas.microsoft.com/office/drawing/2014/main" val="2942769862"/>
                  </a:ext>
                </a:extLst>
              </a:tr>
            </a:tbl>
          </a:graphicData>
        </a:graphic>
      </p:graphicFrame>
      <p:sp>
        <p:nvSpPr>
          <p:cNvPr id="17" name="テキスト ボックス 16"/>
          <p:cNvSpPr txBox="1"/>
          <p:nvPr/>
        </p:nvSpPr>
        <p:spPr>
          <a:xfrm>
            <a:off x="276170" y="169"/>
            <a:ext cx="2888135" cy="253916"/>
          </a:xfrm>
          <a:prstGeom prst="rect">
            <a:avLst/>
          </a:prstGeom>
          <a:noFill/>
        </p:spPr>
        <p:txBody>
          <a:bodyPr wrap="square" rtlCol="0">
            <a:spAutoFit/>
          </a:bodyPr>
          <a:lstStyle/>
          <a:p>
            <a:pPr>
              <a:tabLst>
                <a:tab pos="4749800" algn="l"/>
              </a:tabLst>
            </a:pPr>
            <a:r>
              <a:rPr kumimoji="1" lang="ja-JP" altLang="en-US" sz="1050" dirty="0">
                <a:latin typeface="+mn-ea"/>
              </a:rPr>
              <a:t>＊クリップ止め・片面印刷でご提出ください　　　</a:t>
            </a:r>
            <a:endParaRPr kumimoji="1" lang="en-US" altLang="ja-JP" sz="1050" dirty="0">
              <a:latin typeface="+mn-ea"/>
            </a:endParaRPr>
          </a:p>
        </p:txBody>
      </p:sp>
      <p:sp>
        <p:nvSpPr>
          <p:cNvPr id="18" name="テキスト ボックス 17"/>
          <p:cNvSpPr txBox="1"/>
          <p:nvPr/>
        </p:nvSpPr>
        <p:spPr>
          <a:xfrm>
            <a:off x="148952" y="7000302"/>
            <a:ext cx="5439048" cy="253916"/>
          </a:xfrm>
          <a:prstGeom prst="rect">
            <a:avLst/>
          </a:prstGeom>
          <a:noFill/>
        </p:spPr>
        <p:txBody>
          <a:bodyPr wrap="square" rtlCol="0">
            <a:spAutoFit/>
          </a:bodyPr>
          <a:lstStyle/>
          <a:p>
            <a:pPr>
              <a:tabLst>
                <a:tab pos="4749800" algn="l"/>
              </a:tabLst>
            </a:pPr>
            <a:r>
              <a:rPr kumimoji="1" lang="ja-JP" altLang="en-US" sz="1050" dirty="0">
                <a:latin typeface="+mn-ea"/>
              </a:rPr>
              <a:t>　記入者（　医療機関・　本人　）＊丸の記入をお願いします</a:t>
            </a:r>
          </a:p>
        </p:txBody>
      </p:sp>
      <p:graphicFrame>
        <p:nvGraphicFramePr>
          <p:cNvPr id="19" name="表 18"/>
          <p:cNvGraphicFramePr>
            <a:graphicFrameLocks noGrp="1"/>
          </p:cNvGraphicFramePr>
          <p:nvPr>
            <p:extLst>
              <p:ext uri="{D42A27DB-BD31-4B8C-83A1-F6EECF244321}">
                <p14:modId xmlns:p14="http://schemas.microsoft.com/office/powerpoint/2010/main" val="1021629850"/>
              </p:ext>
            </p:extLst>
          </p:nvPr>
        </p:nvGraphicFramePr>
        <p:xfrm>
          <a:off x="377771" y="6029510"/>
          <a:ext cx="6124629" cy="9144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560588">
                  <a:extLst>
                    <a:ext uri="{9D8B030D-6E8A-4147-A177-3AD203B41FA5}">
                      <a16:colId xmlns:a16="http://schemas.microsoft.com/office/drawing/2014/main" val="385602920"/>
                    </a:ext>
                  </a:extLst>
                </a:gridCol>
                <a:gridCol w="3771900">
                  <a:extLst>
                    <a:ext uri="{9D8B030D-6E8A-4147-A177-3AD203B41FA5}">
                      <a16:colId xmlns:a16="http://schemas.microsoft.com/office/drawing/2014/main" val="36355995"/>
                    </a:ext>
                  </a:extLst>
                </a:gridCol>
              </a:tblGrid>
              <a:tr h="24384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ワクチン接種歴</a:t>
                      </a:r>
                      <a:endParaRPr kumimoji="1" lang="en-US" altLang="ja-JP"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a:t>（母子手帳等ある方のみ）</a:t>
                      </a:r>
                    </a:p>
                  </a:txBody>
                  <a:tcPr anchor="ctr">
                    <a:lnT w="9525" cap="flat" cmpd="sng" algn="ctr">
                      <a:solidFill>
                        <a:schemeClr val="tx1"/>
                      </a:solidFill>
                      <a:prstDash val="solid"/>
                      <a:round/>
                      <a:headEnd type="none" w="med" len="med"/>
                      <a:tailEnd type="none" w="med" len="med"/>
                    </a:lnT>
                  </a:tcPr>
                </a:tc>
                <a:tc gridSpan="2">
                  <a:txBody>
                    <a:bodyPr/>
                    <a:lstStyle/>
                    <a:p>
                      <a:r>
                        <a:rPr kumimoji="1" lang="ja-JP" altLang="en-US" sz="1300" dirty="0"/>
                        <a:t>あり</a:t>
                      </a:r>
                      <a:r>
                        <a:rPr kumimoji="1" lang="en-US" altLang="ja-JP" sz="1300" dirty="0"/>
                        <a:t>(</a:t>
                      </a:r>
                      <a:r>
                        <a:rPr kumimoji="1" lang="ja-JP" altLang="en-US" sz="1300" dirty="0"/>
                        <a:t>ワクチン接種日を記入</a:t>
                      </a:r>
                      <a:r>
                        <a:rPr kumimoji="1" lang="en-US" altLang="ja-JP" sz="1300" dirty="0"/>
                        <a:t>)</a:t>
                      </a:r>
                      <a:r>
                        <a:rPr kumimoji="1" lang="ja-JP" altLang="en-US" sz="1300" dirty="0"/>
                        <a:t>　・　なし</a:t>
                      </a:r>
                      <a:endParaRPr kumimoji="1" lang="en-US" altLang="ja-JP" sz="1300" dirty="0"/>
                    </a:p>
                  </a:txBody>
                  <a:tcPr anchor="ctr">
                    <a:lnT w="9525" cap="flat" cmpd="sng" algn="ctr">
                      <a:solidFill>
                        <a:schemeClr val="tx1"/>
                      </a:solidFill>
                      <a:prstDash val="solid"/>
                      <a:round/>
                      <a:headEnd type="none" w="med" len="med"/>
                      <a:tailEnd type="none" w="med" len="med"/>
                    </a:lnT>
                    <a:lnB w="12700" cap="flat" cmpd="sng" algn="ctr">
                      <a:solidFill>
                        <a:schemeClr val="tx1"/>
                      </a:solidFill>
                      <a:prstDash val="dash"/>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47222813"/>
                  </a:ext>
                </a:extLst>
              </a:tr>
              <a:tr h="612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tcPr>
                </a:tc>
                <a:tc>
                  <a:txBody>
                    <a:bodyPr/>
                    <a:lstStyle/>
                    <a:p>
                      <a:pPr algn="l"/>
                      <a:r>
                        <a:rPr kumimoji="1" lang="en-US" altLang="ja-JP" sz="1300" dirty="0"/>
                        <a:t>【</a:t>
                      </a:r>
                      <a:r>
                        <a:rPr kumimoji="1" lang="ja-JP" altLang="en-US" sz="1300" dirty="0"/>
                        <a:t>１回目</a:t>
                      </a:r>
                      <a:r>
                        <a:rPr kumimoji="1" lang="en-US" altLang="ja-JP" sz="1300" dirty="0"/>
                        <a:t>】</a:t>
                      </a:r>
                      <a:r>
                        <a:rPr kumimoji="1" lang="ja-JP" altLang="en-US" sz="1300" dirty="0"/>
                        <a:t>　　　年　　 　月　　 　日</a:t>
                      </a:r>
                      <a:endParaRPr kumimoji="1" lang="en-US" altLang="ja-JP" sz="1300" dirty="0"/>
                    </a:p>
                    <a:p>
                      <a:pPr algn="l"/>
                      <a:endParaRPr kumimoji="1" lang="en-US" altLang="ja-JP"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a:t>
                      </a:r>
                    </a:p>
                  </a:txBody>
                  <a:tcPr anchor="ctr">
                    <a:lnL w="12700" cap="flat" cmpd="sng" algn="ctr">
                      <a:solidFill>
                        <a:schemeClr val="tx1"/>
                      </a:solidFill>
                      <a:prstDash val="dash"/>
                      <a:round/>
                      <a:headEnd type="none" w="med" len="med"/>
                      <a:tailEnd type="none" w="med" len="med"/>
                    </a:lnL>
                    <a:lnT w="12700" cap="flat" cmpd="sng" algn="ctr">
                      <a:solidFill>
                        <a:schemeClr val="tx1"/>
                      </a:solidFill>
                      <a:prstDash val="dash"/>
                      <a:round/>
                      <a:headEnd type="none" w="med" len="med"/>
                      <a:tailEnd type="none" w="med" len="med"/>
                    </a:lnT>
                  </a:tcPr>
                </a:tc>
                <a:extLst>
                  <a:ext uri="{0D108BD9-81ED-4DB2-BD59-A6C34878D82A}">
                    <a16:rowId xmlns:a16="http://schemas.microsoft.com/office/drawing/2014/main" val="968849402"/>
                  </a:ext>
                </a:extLst>
              </a:tr>
            </a:tbl>
          </a:graphicData>
        </a:graphic>
      </p:graphicFrame>
      <p:sp>
        <p:nvSpPr>
          <p:cNvPr id="20" name="テキスト ボックス 19"/>
          <p:cNvSpPr txBox="1"/>
          <p:nvPr/>
        </p:nvSpPr>
        <p:spPr>
          <a:xfrm>
            <a:off x="288871" y="5795932"/>
            <a:ext cx="1070029" cy="261610"/>
          </a:xfrm>
          <a:prstGeom prst="rect">
            <a:avLst/>
          </a:prstGeom>
          <a:noFill/>
        </p:spPr>
        <p:txBody>
          <a:bodyPr wrap="square" rtlCol="0">
            <a:spAutoFit/>
          </a:bodyPr>
          <a:lstStyle/>
          <a:p>
            <a:pPr>
              <a:tabLst>
                <a:tab pos="4749800" algn="l"/>
              </a:tabLst>
            </a:pPr>
            <a:r>
              <a:rPr kumimoji="1" lang="ja-JP" altLang="en-US" sz="1050" dirty="0">
                <a:latin typeface="+mn-ea"/>
              </a:rPr>
              <a:t>本人記入欄</a:t>
            </a:r>
          </a:p>
        </p:txBody>
      </p:sp>
      <p:sp>
        <p:nvSpPr>
          <p:cNvPr id="21" name="テキスト ボックス 20"/>
          <p:cNvSpPr txBox="1"/>
          <p:nvPr/>
        </p:nvSpPr>
        <p:spPr>
          <a:xfrm>
            <a:off x="212451" y="5529295"/>
            <a:ext cx="5264696" cy="317459"/>
          </a:xfrm>
          <a:prstGeom prst="rect">
            <a:avLst/>
          </a:prstGeom>
          <a:noFill/>
        </p:spPr>
        <p:txBody>
          <a:bodyPr wrap="square" rtlCol="0">
            <a:spAutoFit/>
          </a:bodyPr>
          <a:lstStyle/>
          <a:p>
            <a:pPr>
              <a:tabLst>
                <a:tab pos="4749800" algn="l"/>
              </a:tabLst>
            </a:pPr>
            <a:r>
              <a:rPr kumimoji="1" lang="ja-JP" altLang="en-US" sz="1463" b="1" dirty="0">
                <a:latin typeface="+mn-ea"/>
              </a:rPr>
              <a:t>１．麻疹（はしか）</a:t>
            </a:r>
          </a:p>
        </p:txBody>
      </p:sp>
      <p:graphicFrame>
        <p:nvGraphicFramePr>
          <p:cNvPr id="22" name="表 21"/>
          <p:cNvGraphicFramePr>
            <a:graphicFrameLocks noGrp="1"/>
          </p:cNvGraphicFramePr>
          <p:nvPr>
            <p:extLst>
              <p:ext uri="{D42A27DB-BD31-4B8C-83A1-F6EECF244321}">
                <p14:modId xmlns:p14="http://schemas.microsoft.com/office/powerpoint/2010/main" val="375851034"/>
              </p:ext>
            </p:extLst>
          </p:nvPr>
        </p:nvGraphicFramePr>
        <p:xfrm>
          <a:off x="377771" y="7216118"/>
          <a:ext cx="6124629" cy="242388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88000">
                <a:tc rowSpan="4">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血中抗体価検査</a:t>
                      </a:r>
                    </a:p>
                  </a:txBody>
                  <a:tcPr anchor="ctr"/>
                </a:tc>
                <a:tc>
                  <a:txBody>
                    <a:bodyPr/>
                    <a:lstStyle/>
                    <a:p>
                      <a:r>
                        <a:rPr kumimoji="1" lang="en-US" altLang="ja-JP" sz="1300" dirty="0">
                          <a:latin typeface="+mn-ea"/>
                          <a:ea typeface="+mn-ea"/>
                        </a:rPr>
                        <a:t>【</a:t>
                      </a:r>
                      <a:r>
                        <a:rPr kumimoji="1" lang="ja-JP" altLang="en-US" sz="1300" dirty="0">
                          <a:latin typeface="+mn-ea"/>
                          <a:ea typeface="+mn-ea"/>
                        </a:rPr>
                        <a:t>検査日</a:t>
                      </a:r>
                      <a:r>
                        <a:rPr kumimoji="1" lang="en-US" altLang="ja-JP" sz="1300" dirty="0">
                          <a:latin typeface="+mn-ea"/>
                          <a:ea typeface="+mn-ea"/>
                        </a:rPr>
                        <a:t>】</a:t>
                      </a:r>
                      <a:r>
                        <a:rPr kumimoji="1" lang="ja-JP" altLang="en-US" sz="1300" dirty="0">
                          <a:latin typeface="+mn-ea"/>
                          <a:ea typeface="+mn-ea"/>
                        </a:rPr>
                        <a:t>　　　　年　　　　月　　　　日</a:t>
                      </a:r>
                      <a:endParaRPr kumimoji="1" lang="en-US" altLang="ja-JP" sz="1300" dirty="0">
                        <a:latin typeface="+mn-ea"/>
                        <a:ea typeface="+mn-ea"/>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42769862"/>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検査方法</a:t>
                      </a:r>
                      <a:r>
                        <a:rPr kumimoji="1" lang="en-US" altLang="ja-JP" sz="1300" dirty="0">
                          <a:latin typeface="+mn-ea"/>
                          <a:ea typeface="+mn-ea"/>
                        </a:rPr>
                        <a:t>】</a:t>
                      </a:r>
                      <a:r>
                        <a:rPr kumimoji="1" lang="ja-JP" altLang="en-US" sz="1300" dirty="0">
                          <a:latin typeface="+mn-ea"/>
                          <a:ea typeface="+mn-ea"/>
                        </a:rPr>
                        <a:t>　</a:t>
                      </a:r>
                      <a:r>
                        <a:rPr kumimoji="1" lang="en-US" altLang="ja-JP" sz="1300" dirty="0">
                          <a:latin typeface="+mn-ea"/>
                          <a:ea typeface="+mn-ea"/>
                        </a:rPr>
                        <a:t>IgG-EIA</a:t>
                      </a:r>
                      <a:r>
                        <a:rPr kumimoji="1" lang="ja-JP" altLang="en-US" sz="1300" dirty="0">
                          <a:latin typeface="+mn-ea"/>
                          <a:ea typeface="+mn-ea"/>
                        </a:rPr>
                        <a:t>法・</a:t>
                      </a:r>
                      <a:r>
                        <a:rPr kumimoji="1" lang="en-US" altLang="ja-JP" sz="1300" dirty="0">
                          <a:latin typeface="+mn-ea"/>
                          <a:ea typeface="+mn-ea"/>
                        </a:rPr>
                        <a:t>PA</a:t>
                      </a:r>
                      <a:r>
                        <a:rPr kumimoji="1" lang="ja-JP" altLang="en-US" sz="1300" dirty="0">
                          <a:latin typeface="+mn-ea"/>
                          <a:ea typeface="+mn-ea"/>
                        </a:rPr>
                        <a:t>法・</a:t>
                      </a:r>
                      <a:r>
                        <a:rPr kumimoji="1" lang="en-US" altLang="ja-JP" sz="1300" dirty="0">
                          <a:latin typeface="+mn-ea"/>
                          <a:ea typeface="+mn-ea"/>
                        </a:rPr>
                        <a:t>NT</a:t>
                      </a:r>
                      <a:r>
                        <a:rPr kumimoji="1" lang="ja-JP" altLang="en-US" sz="1300" dirty="0">
                          <a:latin typeface="+mn-ea"/>
                          <a:ea typeface="+mn-ea"/>
                        </a:rPr>
                        <a:t>法・</a:t>
                      </a:r>
                      <a:r>
                        <a:rPr kumimoji="1" lang="en-US" altLang="ja-JP" sz="1300" dirty="0">
                          <a:latin typeface="+mn-ea"/>
                          <a:ea typeface="+mn-ea"/>
                        </a:rPr>
                        <a:t>ELISA</a:t>
                      </a:r>
                      <a:r>
                        <a:rPr kumimoji="1" lang="ja-JP" altLang="en-US" sz="1300" dirty="0">
                          <a:latin typeface="+mn-ea"/>
                          <a:ea typeface="+mn-ea"/>
                        </a:rPr>
                        <a:t>法</a:t>
                      </a: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349775818"/>
                  </a:ext>
                </a:extLst>
              </a:tr>
              <a:tr h="288000">
                <a:tc v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latin typeface="+mn-ea"/>
                          <a:ea typeface="+mn-ea"/>
                        </a:rPr>
                        <a:t>【</a:t>
                      </a:r>
                      <a:r>
                        <a:rPr kumimoji="1" lang="ja-JP" altLang="en-US" sz="1300" dirty="0">
                          <a:latin typeface="+mn-ea"/>
                          <a:ea typeface="+mn-ea"/>
                        </a:rPr>
                        <a:t>抗体価</a:t>
                      </a:r>
                      <a:r>
                        <a:rPr kumimoji="1" lang="en-US" altLang="ja-JP" sz="1300" dirty="0">
                          <a:latin typeface="+mn-ea"/>
                          <a:ea typeface="+mn-ea"/>
                        </a:rPr>
                        <a:t>】</a:t>
                      </a:r>
                      <a:endParaRPr kumimoji="1" lang="ja-JP" altLang="en-US" sz="1300" dirty="0">
                        <a:latin typeface="+mn-ea"/>
                        <a:ea typeface="+mn-ea"/>
                      </a:endParaRPr>
                    </a:p>
                  </a:txBody>
                  <a:tcPr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86558952"/>
                  </a:ext>
                </a:extLst>
              </a:tr>
              <a:tr h="2880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en-US" altLang="ja-JP" sz="1300" dirty="0">
                          <a:latin typeface="+mn-ea"/>
                          <a:ea typeface="+mn-ea"/>
                        </a:rPr>
                        <a:t>【</a:t>
                      </a:r>
                      <a:r>
                        <a:rPr kumimoji="1" lang="ja-JP" altLang="en-US" sz="1300" dirty="0">
                          <a:latin typeface="+mn-ea"/>
                          <a:ea typeface="+mn-ea"/>
                        </a:rPr>
                        <a:t>判定</a:t>
                      </a:r>
                      <a:r>
                        <a:rPr kumimoji="1" lang="en-US" altLang="ja-JP" sz="1300" dirty="0">
                          <a:latin typeface="+mn-ea"/>
                          <a:ea typeface="+mn-ea"/>
                        </a:rPr>
                        <a:t>】</a:t>
                      </a:r>
                      <a:r>
                        <a:rPr kumimoji="1" lang="ja-JP" altLang="en-US" sz="1300" dirty="0">
                          <a:latin typeface="+mn-ea"/>
                          <a:ea typeface="+mn-ea"/>
                        </a:rPr>
                        <a:t>　　陰性　・　基準未満の陽性　・　陽性</a:t>
                      </a: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162094362"/>
                  </a:ext>
                </a:extLst>
              </a:tr>
              <a:tr h="612000">
                <a:tc row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ワクチン接種日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１回目</a:t>
                      </a:r>
                      <a:r>
                        <a:rPr kumimoji="1" lang="en-US" altLang="ja-JP" sz="1300" dirty="0"/>
                        <a:t>】</a:t>
                      </a:r>
                      <a:r>
                        <a:rPr kumimoji="1" lang="ja-JP" altLang="en-US" sz="1300" dirty="0"/>
                        <a:t>　　　年　　　　月　　　　日（済・予定）</a:t>
                      </a:r>
                      <a:endParaRPr kumimoji="1" lang="en-US" altLang="ja-JP" sz="1300" dirty="0"/>
                    </a:p>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9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300" dirty="0"/>
                        <a:t>【</a:t>
                      </a:r>
                      <a:r>
                        <a:rPr kumimoji="1" lang="ja-JP" altLang="en-US" sz="1300" dirty="0"/>
                        <a:t>２回目</a:t>
                      </a:r>
                      <a:r>
                        <a:rPr kumimoji="1" lang="en-US" altLang="ja-JP" sz="1300" dirty="0"/>
                        <a:t>】</a:t>
                      </a:r>
                      <a:r>
                        <a:rPr kumimoji="1" lang="ja-JP" altLang="en-US" sz="1300" dirty="0"/>
                        <a:t>　　　年　　　　月　　　　日（済・予定）</a:t>
                      </a: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804343093"/>
                  </a:ext>
                </a:extLst>
              </a:tr>
              <a:tr h="640800">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r>
                        <a:rPr kumimoji="1" lang="ja-JP" altLang="en-US" sz="1300" dirty="0"/>
                        <a:t>ワクチン接種不適当な場合は理由を記載</a:t>
                      </a:r>
                      <a:endParaRPr kumimoji="1" lang="en-US" altLang="ja-JP" sz="1300" dirty="0"/>
                    </a:p>
                    <a:p>
                      <a:endParaRPr kumimoji="1" lang="en-US" altLang="ja-JP" dirty="0"/>
                    </a:p>
                  </a:txBody>
                  <a:tcP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2986484779"/>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045111199"/>
              </p:ext>
            </p:extLst>
          </p:nvPr>
        </p:nvGraphicFramePr>
        <p:xfrm>
          <a:off x="365071" y="3652860"/>
          <a:ext cx="6124629" cy="1317600"/>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証明日</a:t>
                      </a:r>
                    </a:p>
                  </a:txBody>
                  <a:tcPr anchor="ct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　　　　年　　　　月　　　　日</a:t>
                      </a:r>
                    </a:p>
                  </a:txBody>
                  <a:tcPr anchor="ctr"/>
                </a:tc>
                <a:extLst>
                  <a:ext uri="{0D108BD9-81ED-4DB2-BD59-A6C34878D82A}">
                    <a16:rowId xmlns:a16="http://schemas.microsoft.com/office/drawing/2014/main" val="2942769862"/>
                  </a:ext>
                </a:extLst>
              </a:tr>
              <a:tr h="2988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医療機関名</a:t>
                      </a:r>
                    </a:p>
                  </a:txBody>
                  <a:tcPr anchor="ctr"/>
                </a:tc>
                <a:tc>
                  <a:txBody>
                    <a:bodyPr/>
                    <a:lstStyle/>
                    <a:p>
                      <a:endParaRPr kumimoji="1" lang="ja-JP" altLang="en-US" dirty="0"/>
                    </a:p>
                  </a:txBody>
                  <a:tcPr anchor="ctr"/>
                </a:tc>
                <a:extLst>
                  <a:ext uri="{0D108BD9-81ED-4DB2-BD59-A6C34878D82A}">
                    <a16:rowId xmlns:a16="http://schemas.microsoft.com/office/drawing/2014/main" val="1162094362"/>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代表者氏名</a:t>
                      </a:r>
                    </a:p>
                  </a:txBody>
                  <a:tcPr anchor="ctr"/>
                </a:tc>
                <a:tc>
                  <a:txBody>
                    <a:bodyPr/>
                    <a:lstStyle/>
                    <a:p>
                      <a:endParaRPr kumimoji="1" lang="ja-JP" altLang="en-US" dirty="0"/>
                    </a:p>
                  </a:txBody>
                  <a:tcPr anchor="ctr"/>
                </a:tc>
                <a:extLst>
                  <a:ext uri="{0D108BD9-81ED-4DB2-BD59-A6C34878D82A}">
                    <a16:rowId xmlns:a16="http://schemas.microsoft.com/office/drawing/2014/main" val="1479580346"/>
                  </a:ext>
                </a:extLst>
              </a:tr>
              <a:tr h="36000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医師氏名</a:t>
                      </a:r>
                    </a:p>
                  </a:txBody>
                  <a:tcPr anchor="ctr"/>
                </a:tc>
                <a:tc>
                  <a:txBody>
                    <a:bodyPr/>
                    <a:lstStyle/>
                    <a:p>
                      <a:pPr algn="ctr"/>
                      <a:r>
                        <a:rPr kumimoji="1" lang="ja-JP" altLang="en-US" dirty="0"/>
                        <a:t>　　　　　　　　　　　　　　　　印</a:t>
                      </a:r>
                    </a:p>
                  </a:txBody>
                  <a:tcPr anchor="ctr"/>
                </a:tc>
                <a:extLst>
                  <a:ext uri="{0D108BD9-81ED-4DB2-BD59-A6C34878D82A}">
                    <a16:rowId xmlns:a16="http://schemas.microsoft.com/office/drawing/2014/main" val="2315874577"/>
                  </a:ext>
                </a:extLst>
              </a:tr>
            </a:tbl>
          </a:graphicData>
        </a:graphic>
      </p:graphicFrame>
      <p:sp>
        <p:nvSpPr>
          <p:cNvPr id="24" name="テキスト ボックス 23"/>
          <p:cNvSpPr txBox="1"/>
          <p:nvPr/>
        </p:nvSpPr>
        <p:spPr>
          <a:xfrm>
            <a:off x="276171" y="3391250"/>
            <a:ext cx="6213529" cy="253916"/>
          </a:xfrm>
          <a:prstGeom prst="rect">
            <a:avLst/>
          </a:prstGeom>
          <a:noFill/>
        </p:spPr>
        <p:txBody>
          <a:bodyPr wrap="square" rtlCol="0">
            <a:spAutoFit/>
          </a:bodyPr>
          <a:lstStyle/>
          <a:p>
            <a:pPr>
              <a:tabLst>
                <a:tab pos="4749800" algn="l"/>
              </a:tabLst>
            </a:pPr>
            <a:r>
              <a:rPr kumimoji="1" lang="ja-JP" altLang="en-US" sz="1050" dirty="0">
                <a:latin typeface="+mn-ea"/>
              </a:rPr>
              <a:t>医療機関記入欄　＊医療機関で記入した箇所がある場合のみ記入してください。</a:t>
            </a:r>
          </a:p>
        </p:txBody>
      </p:sp>
      <p:pic>
        <p:nvPicPr>
          <p:cNvPr id="3" name="図 2"/>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t="48333"/>
          <a:stretch/>
        </p:blipFill>
        <p:spPr>
          <a:xfrm rot="5400000">
            <a:off x="-48055" y="59964"/>
            <a:ext cx="521013" cy="269190"/>
          </a:xfrm>
          <a:prstGeom prst="rect">
            <a:avLst/>
          </a:prstGeom>
        </p:spPr>
      </p:pic>
      <p:sp>
        <p:nvSpPr>
          <p:cNvPr id="2" name="テキスト ボックス 1"/>
          <p:cNvSpPr txBox="1"/>
          <p:nvPr/>
        </p:nvSpPr>
        <p:spPr>
          <a:xfrm>
            <a:off x="225480" y="942020"/>
            <a:ext cx="6314910" cy="492443"/>
          </a:xfrm>
          <a:prstGeom prst="rect">
            <a:avLst/>
          </a:prstGeom>
          <a:noFill/>
        </p:spPr>
        <p:txBody>
          <a:bodyPr wrap="square" rtlCol="0">
            <a:spAutoFit/>
          </a:bodyPr>
          <a:lstStyle/>
          <a:p>
            <a:pPr marL="723900" indent="-723900"/>
            <a:r>
              <a:rPr kumimoji="1" lang="ja-JP" altLang="en-US" sz="1300" dirty="0">
                <a:latin typeface="+mn-ea"/>
              </a:rPr>
              <a:t>（注意）</a:t>
            </a:r>
            <a:r>
              <a:rPr kumimoji="1" lang="en-US" altLang="ja-JP" sz="1300" dirty="0">
                <a:latin typeface="+mn-ea"/>
              </a:rPr>
              <a:t>	</a:t>
            </a:r>
            <a:r>
              <a:rPr kumimoji="1" lang="ja-JP" altLang="en-US" sz="1300" u="sng" dirty="0">
                <a:latin typeface="+mn-ea"/>
              </a:rPr>
              <a:t>母子手帳等のワクチン接種記録・検査結果の写し等を提出できる場合に限り、本人が記入して差し支えありません。</a:t>
            </a:r>
          </a:p>
        </p:txBody>
      </p:sp>
      <p:sp>
        <p:nvSpPr>
          <p:cNvPr id="25" name="テキスト ボックス 24"/>
          <p:cNvSpPr txBox="1"/>
          <p:nvPr/>
        </p:nvSpPr>
        <p:spPr>
          <a:xfrm>
            <a:off x="2432050" y="9612699"/>
            <a:ext cx="2019300" cy="253916"/>
          </a:xfrm>
          <a:prstGeom prst="rect">
            <a:avLst/>
          </a:prstGeom>
          <a:noFill/>
        </p:spPr>
        <p:txBody>
          <a:bodyPr wrap="square" rtlCol="0">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a:t>
            </a:r>
            <a:r>
              <a:rPr kumimoji="1" lang="ja-JP" altLang="en-US" sz="1050" dirty="0">
                <a:latin typeface="+mn-ea"/>
              </a:rPr>
              <a:t>　１／５ページ</a:t>
            </a:r>
          </a:p>
        </p:txBody>
      </p:sp>
      <p:sp>
        <p:nvSpPr>
          <p:cNvPr id="4" name="正方形/長方形 3"/>
          <p:cNvSpPr/>
          <p:nvPr/>
        </p:nvSpPr>
        <p:spPr>
          <a:xfrm>
            <a:off x="5858148" y="169"/>
            <a:ext cx="1035861" cy="253916"/>
          </a:xfrm>
          <a:prstGeom prst="rect">
            <a:avLst/>
          </a:prstGeom>
        </p:spPr>
        <p:txBody>
          <a:bodyPr wrap="none">
            <a:spAutoFit/>
          </a:bodyPr>
          <a:lstStyle/>
          <a:p>
            <a:r>
              <a:rPr kumimoji="1" lang="en-US" altLang="ja-JP" sz="1050" dirty="0">
                <a:latin typeface="+mn-ea"/>
              </a:rPr>
              <a:t>【</a:t>
            </a:r>
            <a:r>
              <a:rPr kumimoji="1" lang="ja-JP" altLang="en-US" sz="1050" dirty="0">
                <a:latin typeface="+mn-ea"/>
              </a:rPr>
              <a:t>様式１</a:t>
            </a:r>
            <a:r>
              <a:rPr kumimoji="1" lang="en-US" altLang="ja-JP" sz="1050" dirty="0">
                <a:latin typeface="+mn-ea"/>
              </a:rPr>
              <a:t>】(1)</a:t>
            </a:r>
            <a:endParaRPr lang="ja-JP" altLang="en-US" sz="1050" dirty="0">
              <a:latin typeface="+mn-ea"/>
            </a:endParaRPr>
          </a:p>
        </p:txBody>
      </p:sp>
      <p:grpSp>
        <p:nvGrpSpPr>
          <p:cNvPr id="27" name="グループ化 26"/>
          <p:cNvGrpSpPr/>
          <p:nvPr/>
        </p:nvGrpSpPr>
        <p:grpSpPr>
          <a:xfrm>
            <a:off x="4781773" y="9645624"/>
            <a:ext cx="1830768" cy="246221"/>
            <a:chOff x="4888084" y="114153"/>
            <a:chExt cx="1830768" cy="246221"/>
          </a:xfrm>
        </p:grpSpPr>
        <p:sp>
          <p:nvSpPr>
            <p:cNvPr id="28" name="テキスト ボックス 26"/>
            <p:cNvSpPr txBox="1"/>
            <p:nvPr/>
          </p:nvSpPr>
          <p:spPr>
            <a:xfrm>
              <a:off x="5125453" y="114153"/>
              <a:ext cx="1593399" cy="246221"/>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000" dirty="0"/>
                <a:t>群馬大学医学部附属病院</a:t>
              </a:r>
            </a:p>
          </p:txBody>
        </p:sp>
        <p:pic>
          <p:nvPicPr>
            <p:cNvPr id="29" name="Picture 2" descr="é¢é£ç»å"/>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88084" y="119209"/>
              <a:ext cx="237369" cy="237369"/>
            </a:xfrm>
            <a:prstGeom prst="rect">
              <a:avLst/>
            </a:prstGeom>
            <a:noFill/>
            <a:extLst>
              <a:ext uri="{909E8E84-426E-40DD-AFC4-6F175D3DCCD1}">
                <a14:hiddenFill xmlns:a14="http://schemas.microsoft.com/office/drawing/2010/main">
                  <a:solidFill>
                    <a:srgbClr val="FFFFFF"/>
                  </a:solidFill>
                </a14:hiddenFill>
              </a:ext>
            </a:extLst>
          </p:spPr>
        </p:pic>
      </p:grpSp>
      <p:graphicFrame>
        <p:nvGraphicFramePr>
          <p:cNvPr id="30" name="表 29"/>
          <p:cNvGraphicFramePr>
            <a:graphicFrameLocks noGrp="1"/>
          </p:cNvGraphicFramePr>
          <p:nvPr>
            <p:extLst>
              <p:ext uri="{D42A27DB-BD31-4B8C-83A1-F6EECF244321}">
                <p14:modId xmlns:p14="http://schemas.microsoft.com/office/powerpoint/2010/main" val="3037407805"/>
              </p:ext>
            </p:extLst>
          </p:nvPr>
        </p:nvGraphicFramePr>
        <p:xfrm>
          <a:off x="365071" y="5051927"/>
          <a:ext cx="6124629" cy="420975"/>
        </p:xfrm>
        <a:graphic>
          <a:graphicData uri="http://schemas.openxmlformats.org/drawingml/2006/table">
            <a:tbl>
              <a:tblPr>
                <a:tableStyleId>{5940675A-B579-460E-94D1-54222C63F5DA}</a:tableStyleId>
              </a:tblPr>
              <a:tblGrid>
                <a:gridCol w="1792141">
                  <a:extLst>
                    <a:ext uri="{9D8B030D-6E8A-4147-A177-3AD203B41FA5}">
                      <a16:colId xmlns:a16="http://schemas.microsoft.com/office/drawing/2014/main" val="1529656246"/>
                    </a:ext>
                  </a:extLst>
                </a:gridCol>
                <a:gridCol w="4332488">
                  <a:extLst>
                    <a:ext uri="{9D8B030D-6E8A-4147-A177-3AD203B41FA5}">
                      <a16:colId xmlns:a16="http://schemas.microsoft.com/office/drawing/2014/main" val="385602920"/>
                    </a:ext>
                  </a:extLst>
                </a:gridCol>
              </a:tblGrid>
              <a:tr h="420975">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dirty="0"/>
                        <a:t>母子手帳</a:t>
                      </a:r>
                      <a:endParaRPr kumimoji="1" lang="en-US" altLang="ja-JP" dirty="0"/>
                    </a:p>
                  </a:txBody>
                  <a:tcPr anchor="ctr"/>
                </a:tc>
                <a:tc>
                  <a:txBody>
                    <a:bodyPr/>
                    <a:lstStyle/>
                    <a:p>
                      <a:r>
                        <a:rPr kumimoji="1" lang="ja-JP" altLang="en-US" sz="1300" dirty="0"/>
                        <a:t>　　あり　　　　・　　　なし（見つからない）</a:t>
                      </a:r>
                      <a:endParaRPr kumimoji="1" lang="en-US" altLang="ja-JP" sz="1300" dirty="0"/>
                    </a:p>
                  </a:txBody>
                  <a:tcPr anchor="ctr"/>
                </a:tc>
                <a:extLst>
                  <a:ext uri="{0D108BD9-81ED-4DB2-BD59-A6C34878D82A}">
                    <a16:rowId xmlns:a16="http://schemas.microsoft.com/office/drawing/2014/main" val="1847222813"/>
                  </a:ext>
                </a:extLst>
              </a:tr>
            </a:tbl>
          </a:graphicData>
        </a:graphic>
      </p:graphicFrame>
      <p:sp>
        <p:nvSpPr>
          <p:cNvPr id="31" name="テキスト ボックス 22"/>
          <p:cNvSpPr txBox="1"/>
          <p:nvPr/>
        </p:nvSpPr>
        <p:spPr>
          <a:xfrm>
            <a:off x="3121415" y="13804"/>
            <a:ext cx="1201008" cy="276999"/>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200" dirty="0"/>
              <a:t>2024</a:t>
            </a:r>
            <a:r>
              <a:rPr kumimoji="1" lang="ja-JP" altLang="en-US" sz="1200" dirty="0"/>
              <a:t>年</a:t>
            </a:r>
            <a:r>
              <a:rPr kumimoji="1" lang="en-US" altLang="ja-JP" sz="1200" dirty="0"/>
              <a:t>9</a:t>
            </a:r>
            <a:r>
              <a:rPr kumimoji="1" lang="ja-JP" altLang="en-US" sz="1200" dirty="0"/>
              <a:t>月改訂</a:t>
            </a:r>
          </a:p>
        </p:txBody>
      </p:sp>
    </p:spTree>
    <p:extLst>
      <p:ext uri="{BB962C8B-B14F-4D97-AF65-F5344CB8AC3E}">
        <p14:creationId xmlns:p14="http://schemas.microsoft.com/office/powerpoint/2010/main" val="9334445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2821</TotalTime>
  <Words>1479</Words>
  <Application>Microsoft Office PowerPoint</Application>
  <PresentationFormat>A4 210 x 297 mm</PresentationFormat>
  <Paragraphs>409</Paragraphs>
  <Slides>13</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13</vt:i4>
      </vt:variant>
    </vt:vector>
  </HeadingPairs>
  <TitlesOfParts>
    <vt:vector size="19" baseType="lpstr">
      <vt:lpstr>游ゴシック</vt:lpstr>
      <vt:lpstr>游ゴシック Light</vt:lpstr>
      <vt:lpstr>Arial</vt:lpstr>
      <vt:lpstr>Calibri</vt:lpstr>
      <vt:lpstr>Calibri Light</vt:lpstr>
      <vt:lpstr>Office テーマ</vt:lpstr>
      <vt:lpstr>派遣職員 ワクチン接種・感染症検査について</vt:lpstr>
      <vt:lpstr>PowerPoint プレゼンテーション</vt:lpstr>
      <vt:lpstr>PowerPoint プレゼンテーション</vt:lpstr>
      <vt:lpstr>PowerPoint プレゼンテーション</vt:lpstr>
      <vt:lpstr>　以下に示す検査項目を受検し、【様式１】に記載及び検査結果の写しをご提出ください。 　Ｂ型肝炎ワクチンの接種歴がある場合は、【様式１】に記載の上、以下に示す検査項目を受検してください。  　なお、本院採用決定前までに受検した検査結果であっても、以下に示す検査方法であれば検査日は問いません。</vt:lpstr>
      <vt:lpstr>各感染症毎にワクチン接種・ご自身が必要な検査を行った場合は、費用の補助を受けることができます。手続きについては、派遣会社へお問い合わせください。</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新入職者 予防接種・感染症検査について</dc:title>
  <dc:creator>松本　優美</dc:creator>
  <cp:lastModifiedBy>感染 事務2</cp:lastModifiedBy>
  <cp:revision>238</cp:revision>
  <cp:lastPrinted>2024-03-15T07:36:14Z</cp:lastPrinted>
  <dcterms:created xsi:type="dcterms:W3CDTF">2019-05-30T02:35:03Z</dcterms:created>
  <dcterms:modified xsi:type="dcterms:W3CDTF">2024-09-13T04:59:15Z</dcterms:modified>
</cp:coreProperties>
</file>