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75" r:id="rId4"/>
    <p:sldId id="260" r:id="rId5"/>
    <p:sldId id="261" r:id="rId6"/>
    <p:sldId id="258" r:id="rId7"/>
    <p:sldId id="264" r:id="rId8"/>
    <p:sldId id="265" r:id="rId9"/>
    <p:sldId id="266" r:id="rId10"/>
    <p:sldId id="267" r:id="rId11"/>
  </p:sldIdLst>
  <p:sldSz cx="6858000" cy="9906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varScale="1">
        <p:scale>
          <a:sx n="79" d="100"/>
          <a:sy n="79" d="100"/>
        </p:scale>
        <p:origin x="630" y="114"/>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276255" cy="338034"/>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587733" y="1"/>
            <a:ext cx="4276254" cy="338034"/>
          </a:xfrm>
          <a:prstGeom prst="rect">
            <a:avLst/>
          </a:prstGeom>
        </p:spPr>
        <p:txBody>
          <a:bodyPr vert="horz" lIns="91440" tIns="45720" rIns="91440" bIns="45720" rtlCol="0"/>
          <a:lstStyle>
            <a:lvl1pPr algn="r">
              <a:defRPr sz="1200"/>
            </a:lvl1pPr>
          </a:lstStyle>
          <a:p>
            <a:fld id="{16310D4D-84E9-4188-B929-C928A6A544D9}" type="datetimeFigureOut">
              <a:rPr kumimoji="1" lang="ja-JP" altLang="en-US" smtClean="0"/>
              <a:t>2024/9/13</a:t>
            </a:fld>
            <a:endParaRPr kumimoji="1" lang="ja-JP" altLang="en-US" dirty="0"/>
          </a:p>
        </p:txBody>
      </p:sp>
      <p:sp>
        <p:nvSpPr>
          <p:cNvPr id="4" name="フッター プレースホルダー 3"/>
          <p:cNvSpPr>
            <a:spLocks noGrp="1"/>
          </p:cNvSpPr>
          <p:nvPr>
            <p:ph type="ftr" sz="quarter" idx="2"/>
          </p:nvPr>
        </p:nvSpPr>
        <p:spPr>
          <a:xfrm>
            <a:off x="2" y="6397729"/>
            <a:ext cx="4276255" cy="338034"/>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587733" y="6397729"/>
            <a:ext cx="4276254" cy="338034"/>
          </a:xfrm>
          <a:prstGeom prst="rect">
            <a:avLst/>
          </a:prstGeom>
        </p:spPr>
        <p:txBody>
          <a:bodyPr vert="horz" lIns="91440" tIns="45720" rIns="91440" bIns="45720"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5403" cy="33795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588629" y="0"/>
            <a:ext cx="4275403" cy="337958"/>
          </a:xfrm>
          <a:prstGeom prst="rect">
            <a:avLst/>
          </a:prstGeom>
        </p:spPr>
        <p:txBody>
          <a:bodyPr vert="horz" lIns="91440" tIns="45720" rIns="91440" bIns="45720" rtlCol="0"/>
          <a:lstStyle>
            <a:lvl1pPr algn="r">
              <a:defRPr sz="1200"/>
            </a:lvl1pPr>
          </a:lstStyle>
          <a:p>
            <a:fld id="{E80BBB61-0E44-4288-94C6-02B4A95CF2A7}" type="datetimeFigureOut">
              <a:rPr kumimoji="1" lang="ja-JP" altLang="en-US" smtClean="0"/>
              <a:t>2024/9/13</a:t>
            </a:fld>
            <a:endParaRPr kumimoji="1" lang="ja-JP" altLang="en-US" dirty="0"/>
          </a:p>
        </p:txBody>
      </p:sp>
      <p:sp>
        <p:nvSpPr>
          <p:cNvPr id="4" name="スライド イメージ プレースホルダー 3"/>
          <p:cNvSpPr>
            <a:spLocks noGrp="1" noRot="1" noChangeAspect="1"/>
          </p:cNvSpPr>
          <p:nvPr>
            <p:ph type="sldImg" idx="2"/>
          </p:nvPr>
        </p:nvSpPr>
        <p:spPr>
          <a:xfrm>
            <a:off x="4146550" y="841375"/>
            <a:ext cx="1573213" cy="22733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7"/>
            <a:ext cx="4275403" cy="33795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588629" y="6397807"/>
            <a:ext cx="4275403" cy="337957"/>
          </a:xfrm>
          <a:prstGeom prst="rect">
            <a:avLst/>
          </a:prstGeom>
        </p:spPr>
        <p:txBody>
          <a:bodyPr vert="horz" lIns="91440" tIns="45720" rIns="91440" bIns="45720"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485F64-8FBA-47D5-8B5A-00613CBDA36A}" type="datetime1">
              <a:rPr kumimoji="1" lang="ja-JP" altLang="en-US" smtClean="0"/>
              <a:t>2024/9/13</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E087A-C202-4E84-A7ED-203ECBF27E51}" type="datetime1">
              <a:rPr kumimoji="1" lang="ja-JP" altLang="en-US" smtClean="0"/>
              <a:t>2024/9/13</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4DE7B-0184-4A06-B96D-AE9099C99EBC}" type="datetime1">
              <a:rPr kumimoji="1" lang="ja-JP" altLang="en-US" smtClean="0"/>
              <a:t>2024/9/13</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794FC7-059D-4072-A6D5-B9E7FA7FDB26}" type="datetime1">
              <a:rPr kumimoji="1" lang="ja-JP" altLang="en-US" smtClean="0"/>
              <a:t>2024/9/13</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72698-56B1-48AC-A709-10CD8DB2071D}" type="datetime1">
              <a:rPr kumimoji="1" lang="ja-JP" altLang="en-US" smtClean="0"/>
              <a:t>2024/9/13</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657BAF-9AD3-4F43-8FA4-B9C168F3886E}" type="datetime1">
              <a:rPr kumimoji="1" lang="ja-JP" altLang="en-US" smtClean="0"/>
              <a:t>2024/9/13</a:t>
            </a:fld>
            <a:endParaRPr kumimoji="1" lang="ja-JP" altLang="en-US" dirty="0"/>
          </a:p>
        </p:txBody>
      </p:sp>
      <p:sp>
        <p:nvSpPr>
          <p:cNvPr id="8" name="Footer Placeholder 7"/>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5A624-D273-4610-94D5-CD975D096B9A}" type="datetime1">
              <a:rPr kumimoji="1" lang="ja-JP" altLang="en-US" smtClean="0"/>
              <a:t>2024/9/13</a:t>
            </a:fld>
            <a:endParaRPr kumimoji="1" lang="ja-JP" altLang="en-US" dirty="0"/>
          </a:p>
        </p:txBody>
      </p:sp>
      <p:sp>
        <p:nvSpPr>
          <p:cNvPr id="4" name="Footer Placeholder 3"/>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BA598-9411-4194-8A56-388E94EE0CFC}" type="datetime1">
              <a:rPr kumimoji="1" lang="ja-JP" altLang="en-US" smtClean="0"/>
              <a:t>2024/9/13</a:t>
            </a:fld>
            <a:endParaRPr kumimoji="1" lang="ja-JP" altLang="en-US" dirty="0"/>
          </a:p>
        </p:txBody>
      </p:sp>
      <p:sp>
        <p:nvSpPr>
          <p:cNvPr id="3" name="Footer Placeholder 2"/>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EFF75A-85F2-466F-9FFC-D981A1F11E4B}" type="datetime1">
              <a:rPr kumimoji="1" lang="ja-JP" altLang="en-US" smtClean="0"/>
              <a:t>2024/9/13</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4425B7-67EB-4AB4-B94A-46CE68027DD5}" type="datetime1">
              <a:rPr kumimoji="1" lang="ja-JP" altLang="en-US" smtClean="0"/>
              <a:t>2024/9/13</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D537DEB-29AD-43D1-9ECB-BA5078C8EB02}" type="datetime1">
              <a:rPr kumimoji="1" lang="ja-JP" altLang="en-US" smtClean="0"/>
              <a:t>2024/9/13</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実習生・研修生・担当教員</a:t>
            </a:r>
            <a:r>
              <a:rPr lang="en-US" altLang="ja-JP" sz="2438" b="1" dirty="0">
                <a:latin typeface="+mn-ea"/>
                <a:ea typeface="+mn-ea"/>
              </a:rPr>
              <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770123" y="1331971"/>
            <a:ext cx="5680130" cy="2940937"/>
          </a:xfrm>
        </p:spPr>
        <p:txBody>
          <a:bodyPr>
            <a:normAutofit fontScale="92500" lnSpcReduction="20000"/>
          </a:bodyPr>
          <a:lstStyle/>
          <a:p>
            <a:pPr algn="l">
              <a:lnSpc>
                <a:spcPct val="120000"/>
              </a:lnSpc>
            </a:pPr>
            <a:r>
              <a:rPr lang="ja-JP" altLang="en-US" sz="1300" dirty="0">
                <a:latin typeface="+mn-ea"/>
              </a:rPr>
              <a:t>　</a:t>
            </a:r>
            <a:r>
              <a:rPr lang="ja-JP" altLang="en-US" sz="1500" dirty="0">
                <a:latin typeface="+mn-ea"/>
              </a:rPr>
              <a:t>群馬大学医学部附属病院では、院内で実習・研修する方に対し感染症の流行防止のため、</a:t>
            </a:r>
            <a:r>
              <a:rPr lang="ja-JP" altLang="en-US" sz="1500" u="sng" dirty="0">
                <a:solidFill>
                  <a:srgbClr val="FF0000"/>
                </a:solidFill>
                <a:latin typeface="+mn-ea"/>
              </a:rPr>
              <a:t>「ワクチン接種・感染症状況報告書」の提出を義務付けています。</a:t>
            </a:r>
            <a:endParaRPr lang="en-US" altLang="ja-JP" sz="1500" u="sng" dirty="0">
              <a:solidFill>
                <a:srgbClr val="FF0000"/>
              </a:solidFill>
              <a:latin typeface="+mn-ea"/>
            </a:endParaRPr>
          </a:p>
          <a:p>
            <a:pPr algn="l">
              <a:lnSpc>
                <a:spcPct val="120000"/>
              </a:lnSpc>
            </a:pPr>
            <a:r>
              <a:rPr lang="ja-JP" altLang="en-US" sz="1500" dirty="0">
                <a:latin typeface="+mn-ea"/>
              </a:rPr>
              <a:t>　</a:t>
            </a:r>
            <a:r>
              <a:rPr lang="ja-JP" altLang="en-US" sz="1500" dirty="0" smtClean="0">
                <a:latin typeface="+mn-ea"/>
              </a:rPr>
              <a:t>ついては、感染症</a:t>
            </a:r>
            <a:r>
              <a:rPr lang="ja-JP" altLang="en-US" sz="1500" dirty="0">
                <a:latin typeface="+mn-ea"/>
              </a:rPr>
              <a:t>ごと</a:t>
            </a:r>
            <a:r>
              <a:rPr lang="ja-JP" altLang="en-US" sz="1500" dirty="0" smtClean="0">
                <a:latin typeface="+mn-ea"/>
              </a:rPr>
              <a:t>のフローチャート等</a:t>
            </a:r>
            <a:r>
              <a:rPr lang="ja-JP" altLang="en-US" sz="1500" dirty="0" smtClean="0">
                <a:latin typeface="+mn-ea"/>
              </a:rPr>
              <a:t>に従い、ご自身</a:t>
            </a:r>
            <a:r>
              <a:rPr lang="ja-JP" altLang="en-US" sz="1500" dirty="0">
                <a:latin typeface="+mn-ea"/>
              </a:rPr>
              <a:t>が必要なワクチン</a:t>
            </a:r>
            <a:r>
              <a:rPr lang="ja-JP" altLang="en-US" sz="1500" dirty="0" smtClean="0">
                <a:latin typeface="+mn-ea"/>
              </a:rPr>
              <a:t>接種、抗体価</a:t>
            </a:r>
            <a:r>
              <a:rPr lang="ja-JP" altLang="en-US" sz="1500" dirty="0">
                <a:latin typeface="+mn-ea"/>
              </a:rPr>
              <a:t>検査を受けていただき、 </a:t>
            </a:r>
            <a:r>
              <a:rPr lang="ja-JP" altLang="en-US" sz="1500" u="sng" dirty="0">
                <a:latin typeface="+mn-ea"/>
              </a:rPr>
              <a:t>「ワクチン接種・感染症状況報告書」を実習や研修前までに昭和地区事務部学務課学事・学生支援係または指定された場所へご提出</a:t>
            </a:r>
            <a:r>
              <a:rPr lang="ja-JP" altLang="en-US" sz="1500" dirty="0">
                <a:latin typeface="+mn-ea"/>
              </a:rPr>
              <a:t>ください。</a:t>
            </a:r>
            <a:endParaRPr lang="en-US" altLang="ja-JP" sz="1500" dirty="0">
              <a:latin typeface="+mn-ea"/>
            </a:endParaRPr>
          </a:p>
          <a:p>
            <a:pPr algn="l">
              <a:lnSpc>
                <a:spcPct val="120000"/>
              </a:lnSpc>
            </a:pPr>
            <a:r>
              <a:rPr lang="ja-JP" altLang="en-US" sz="1500" dirty="0">
                <a:latin typeface="+mn-ea"/>
              </a:rPr>
              <a:t>　</a:t>
            </a:r>
            <a:r>
              <a:rPr lang="ja-JP" altLang="en-US" sz="1500" dirty="0" smtClean="0">
                <a:latin typeface="+mn-ea"/>
              </a:rPr>
              <a:t>なお、提出</a:t>
            </a:r>
            <a:r>
              <a:rPr lang="ja-JP" altLang="en-US" sz="1500" dirty="0">
                <a:latin typeface="+mn-ea"/>
              </a:rPr>
              <a:t>書類に含まれる個人情報は感染症の流行防止以外の目的には使用いたしません。</a:t>
            </a:r>
            <a:endParaRPr lang="en-US" altLang="ja-JP" sz="1500" dirty="0">
              <a:latin typeface="+mn-ea"/>
            </a:endParaRPr>
          </a:p>
          <a:p>
            <a:pPr algn="l">
              <a:lnSpc>
                <a:spcPct val="120000"/>
              </a:lnSpc>
            </a:pPr>
            <a:endParaRPr lang="en-US" altLang="ja-JP" sz="1500" dirty="0">
              <a:latin typeface="+mn-ea"/>
            </a:endParaRPr>
          </a:p>
          <a:p>
            <a:pPr>
              <a:lnSpc>
                <a:spcPct val="120000"/>
              </a:lnSpc>
            </a:pPr>
            <a:r>
              <a:rPr lang="ja-JP" altLang="en-US" sz="1700" b="1" dirty="0">
                <a:solidFill>
                  <a:srgbClr val="FF0000"/>
                </a:solidFill>
                <a:latin typeface="+mn-ea"/>
              </a:rPr>
              <a:t>＊必ず最後までお読み下さい。</a:t>
            </a:r>
            <a:endParaRPr lang="en-US" altLang="ja-JP" sz="1700" b="1" dirty="0">
              <a:solidFill>
                <a:srgbClr val="FF0000"/>
              </a:solidFill>
              <a:latin typeface="+mn-ea"/>
            </a:endParaRPr>
          </a:p>
          <a:p>
            <a:pPr algn="l">
              <a:lnSpc>
                <a:spcPct val="120000"/>
              </a:lnSpc>
            </a:pPr>
            <a:endParaRPr lang="ja-JP" altLang="en-US" sz="1500" dirty="0">
              <a:latin typeface="+mn-ea"/>
            </a:endParaRPr>
          </a:p>
        </p:txBody>
      </p:sp>
      <p:grpSp>
        <p:nvGrpSpPr>
          <p:cNvPr id="3" name="グループ化 2"/>
          <p:cNvGrpSpPr/>
          <p:nvPr/>
        </p:nvGrpSpPr>
        <p:grpSpPr>
          <a:xfrm>
            <a:off x="393700" y="7476566"/>
            <a:ext cx="6108700" cy="2035227"/>
            <a:chOff x="393700" y="6160836"/>
            <a:chExt cx="6108700" cy="2535022"/>
          </a:xfrm>
        </p:grpSpPr>
        <p:sp>
          <p:nvSpPr>
            <p:cNvPr id="16" name="テキスト ボックス 15"/>
            <p:cNvSpPr txBox="1"/>
            <p:nvPr/>
          </p:nvSpPr>
          <p:spPr>
            <a:xfrm>
              <a:off x="860371" y="6752298"/>
              <a:ext cx="5371987" cy="920059"/>
            </a:xfrm>
            <a:prstGeom prst="rect">
              <a:avLst/>
            </a:prstGeom>
            <a:noFill/>
          </p:spPr>
          <p:txBody>
            <a:bodyPr wrap="square" rtlCol="0">
              <a:spAutoFit/>
            </a:bodyPr>
            <a:lstStyle/>
            <a:p>
              <a:r>
                <a:rPr kumimoji="1" lang="ja-JP" altLang="en-US" sz="1400" dirty="0">
                  <a:latin typeface="+mn-ea"/>
                </a:rPr>
                <a:t>（１</a:t>
              </a:r>
              <a:r>
                <a:rPr kumimoji="1" lang="ja-JP" altLang="en-US" sz="1400" dirty="0" smtClean="0">
                  <a:latin typeface="+mn-ea"/>
                </a:rPr>
                <a:t>）</a:t>
              </a:r>
              <a:r>
                <a:rPr lang="ja-JP" altLang="en-US" sz="1400" dirty="0" smtClean="0">
                  <a:latin typeface="+mn-ea"/>
                </a:rPr>
                <a:t>感染症</a:t>
              </a:r>
              <a:r>
                <a:rPr lang="ja-JP" altLang="en-US" sz="1400" dirty="0">
                  <a:latin typeface="+mn-ea"/>
                </a:rPr>
                <a:t>ごと</a:t>
              </a:r>
              <a:r>
                <a:rPr lang="ja-JP" altLang="en-US" sz="1400" dirty="0" smtClean="0">
                  <a:latin typeface="+mn-ea"/>
                </a:rPr>
                <a:t>の</a:t>
              </a:r>
              <a:r>
                <a:rPr lang="ja-JP" altLang="en-US" sz="1400" dirty="0">
                  <a:latin typeface="+mn-ea"/>
                </a:rPr>
                <a:t>ワクチン接種、抗体価検査について</a:t>
              </a:r>
              <a:endParaRPr lang="en-US" altLang="ja-JP" sz="1400" dirty="0">
                <a:latin typeface="+mn-ea"/>
              </a:endParaRPr>
            </a:p>
            <a:p>
              <a:pPr indent="533400"/>
              <a:r>
                <a:rPr lang="ja-JP" altLang="en-US" sz="1400" dirty="0">
                  <a:latin typeface="+mn-ea"/>
                </a:rPr>
                <a:t>群馬大学医学部附属病院　感染制御部</a:t>
              </a:r>
              <a:endParaRPr lang="en-US" altLang="ja-JP" sz="1400" dirty="0">
                <a:latin typeface="+mn-ea"/>
              </a:endParaRPr>
            </a:p>
            <a:p>
              <a:pPr indent="533400"/>
              <a:r>
                <a:rPr lang="ja-JP" altLang="en-US" sz="1400" dirty="0">
                  <a:latin typeface="+mn-ea"/>
                </a:rPr>
                <a:t>ＴＥＬ　０２７－２２０－８６０５</a:t>
              </a:r>
              <a:endParaRPr lang="en-US" altLang="ja-JP" sz="1400" dirty="0">
                <a:latin typeface="+mn-ea"/>
              </a:endParaRPr>
            </a:p>
          </p:txBody>
        </p:sp>
        <p:sp>
          <p:nvSpPr>
            <p:cNvPr id="2" name="角丸四角形 1"/>
            <p:cNvSpPr/>
            <p:nvPr/>
          </p:nvSpPr>
          <p:spPr>
            <a:xfrm>
              <a:off x="393700" y="6160836"/>
              <a:ext cx="6108700" cy="2469322"/>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758771" y="6218737"/>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sp>
          <p:nvSpPr>
            <p:cNvPr id="20" name="テキスト ボックス 19"/>
            <p:cNvSpPr txBox="1"/>
            <p:nvPr/>
          </p:nvSpPr>
          <p:spPr>
            <a:xfrm>
              <a:off x="860371" y="7775799"/>
              <a:ext cx="5371987" cy="920059"/>
            </a:xfrm>
            <a:prstGeom prst="rect">
              <a:avLst/>
            </a:prstGeom>
            <a:noFill/>
          </p:spPr>
          <p:txBody>
            <a:bodyPr wrap="square" rtlCol="0">
              <a:spAutoFit/>
            </a:bodyPr>
            <a:lstStyle/>
            <a:p>
              <a:r>
                <a:rPr kumimoji="1" lang="ja-JP" altLang="en-US" sz="1400" dirty="0">
                  <a:latin typeface="+mn-ea"/>
                </a:rPr>
                <a:t>（２）書類の提出について</a:t>
              </a:r>
              <a:endParaRPr lang="en-US" altLang="ja-JP" sz="1400" dirty="0">
                <a:latin typeface="+mn-ea"/>
              </a:endParaRPr>
            </a:p>
            <a:p>
              <a:pPr indent="533400"/>
              <a:r>
                <a:rPr lang="ja-JP" altLang="en-US" sz="1400" dirty="0">
                  <a:latin typeface="+mn-ea"/>
                </a:rPr>
                <a:t>昭和地区事務部学務課　学事・学生支援係</a:t>
              </a:r>
            </a:p>
            <a:p>
              <a:pPr indent="533400"/>
              <a:r>
                <a:rPr lang="ja-JP" altLang="en-US" sz="1400" dirty="0">
                  <a:latin typeface="+mn-ea"/>
                </a:rPr>
                <a:t>ＴＥＬ　０２７－２２０－７７９２</a:t>
              </a:r>
            </a:p>
          </p:txBody>
        </p:sp>
      </p:grpSp>
      <p:grpSp>
        <p:nvGrpSpPr>
          <p:cNvPr id="8" name="グループ化 7"/>
          <p:cNvGrpSpPr/>
          <p:nvPr/>
        </p:nvGrpSpPr>
        <p:grpSpPr>
          <a:xfrm>
            <a:off x="972750" y="4446405"/>
            <a:ext cx="5274876" cy="2698071"/>
            <a:chOff x="967661" y="3611431"/>
            <a:chExt cx="5274876" cy="2698071"/>
          </a:xfrm>
        </p:grpSpPr>
        <p:sp>
          <p:nvSpPr>
            <p:cNvPr id="6" name="テキスト ボックス 5"/>
            <p:cNvSpPr txBox="1"/>
            <p:nvPr/>
          </p:nvSpPr>
          <p:spPr>
            <a:xfrm>
              <a:off x="977840" y="3611431"/>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 </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967661" y="4413327"/>
              <a:ext cx="5264697" cy="317459"/>
            </a:xfrm>
            <a:prstGeom prst="rect">
              <a:avLst/>
            </a:prstGeom>
            <a:noFill/>
          </p:spPr>
          <p:txBody>
            <a:bodyPr wrap="square" rtlCol="0">
              <a:spAutoFit/>
            </a:bodyPr>
            <a:lstStyle/>
            <a:p>
              <a:pPr>
                <a:tabLst>
                  <a:tab pos="4749800" algn="l"/>
                </a:tabLst>
              </a:pPr>
              <a:r>
                <a:rPr kumimoji="1" lang="ja-JP" altLang="en-US" sz="1463" dirty="0">
                  <a:latin typeface="+mn-ea"/>
                </a:rPr>
                <a:t>３．血中抗体価の検査方法と判定基準･･･････････････</a:t>
              </a:r>
              <a:r>
                <a:rPr kumimoji="1" lang="en-US" altLang="ja-JP" sz="1463" dirty="0">
                  <a:latin typeface="+mn-ea"/>
                </a:rPr>
                <a:t>	</a:t>
              </a:r>
              <a:r>
                <a:rPr kumimoji="1" lang="ja-JP" altLang="en-US" sz="1463" dirty="0">
                  <a:latin typeface="+mn-ea"/>
                </a:rPr>
                <a:t>３</a:t>
              </a:r>
            </a:p>
          </p:txBody>
        </p:sp>
        <p:sp>
          <p:nvSpPr>
            <p:cNvPr id="11" name="テキスト ボックス 10"/>
            <p:cNvSpPr txBox="1"/>
            <p:nvPr/>
          </p:nvSpPr>
          <p:spPr>
            <a:xfrm>
              <a:off x="977840" y="5615846"/>
              <a:ext cx="5264697" cy="317459"/>
            </a:xfrm>
            <a:prstGeom prst="rect">
              <a:avLst/>
            </a:prstGeom>
            <a:noFill/>
          </p:spPr>
          <p:txBody>
            <a:bodyPr wrap="square" rtlCol="0">
              <a:spAutoFit/>
            </a:bodyPr>
            <a:lstStyle/>
            <a:p>
              <a:pPr>
                <a:tabLst>
                  <a:tab pos="4749800" algn="l"/>
                </a:tabLst>
              </a:pPr>
              <a:r>
                <a:rPr kumimoji="1" lang="ja-JP" altLang="en-US" sz="1463" dirty="0">
                  <a:latin typeface="+mn-ea"/>
                </a:rPr>
                <a:t>６．Ｑ＆Ａ･･･････････････････････････････････････</a:t>
              </a:r>
              <a:r>
                <a:rPr kumimoji="1" lang="en-US" altLang="ja-JP" sz="1463" dirty="0">
                  <a:latin typeface="+mn-ea"/>
                </a:rPr>
                <a:t>	</a:t>
              </a:r>
              <a:r>
                <a:rPr kumimoji="1" lang="ja-JP" altLang="en-US" sz="1463" dirty="0">
                  <a:latin typeface="+mn-ea"/>
                </a:rPr>
                <a:t>６</a:t>
              </a:r>
            </a:p>
          </p:txBody>
        </p:sp>
        <p:sp>
          <p:nvSpPr>
            <p:cNvPr id="12" name="テキスト ボックス 11"/>
            <p:cNvSpPr txBox="1"/>
            <p:nvPr/>
          </p:nvSpPr>
          <p:spPr>
            <a:xfrm>
              <a:off x="967661" y="5992043"/>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sp>
          <p:nvSpPr>
            <p:cNvPr id="21" name="テキスト ボックス 20"/>
            <p:cNvSpPr txBox="1"/>
            <p:nvPr/>
          </p:nvSpPr>
          <p:spPr>
            <a:xfrm>
              <a:off x="967662" y="4012379"/>
              <a:ext cx="5264696" cy="317459"/>
            </a:xfrm>
            <a:prstGeom prst="rect">
              <a:avLst/>
            </a:prstGeom>
            <a:noFill/>
          </p:spPr>
          <p:txBody>
            <a:bodyPr wrap="square" rtlCol="0">
              <a:spAutoFit/>
            </a:bodyPr>
            <a:lstStyle/>
            <a:p>
              <a:pPr>
                <a:tabLst>
                  <a:tab pos="4749800" algn="l"/>
                </a:tabLst>
              </a:pPr>
              <a:r>
                <a:rPr kumimoji="1" lang="ja-JP" altLang="en-US" sz="1463" dirty="0">
                  <a:latin typeface="+mn-ea"/>
                </a:rPr>
                <a:t>２．水痘・流行性耳下腺炎･････････････････････････ </a:t>
              </a:r>
              <a:r>
                <a:rPr kumimoji="1" lang="en-US" altLang="ja-JP" sz="1463" dirty="0">
                  <a:latin typeface="+mn-ea"/>
                </a:rPr>
                <a:t>	</a:t>
              </a:r>
              <a:r>
                <a:rPr kumimoji="1" lang="ja-JP" altLang="en-US" sz="1463" dirty="0">
                  <a:latin typeface="+mn-ea"/>
                </a:rPr>
                <a:t>２</a:t>
              </a:r>
            </a:p>
          </p:txBody>
        </p:sp>
        <p:sp>
          <p:nvSpPr>
            <p:cNvPr id="14" name="テキスト ボックス 13"/>
            <p:cNvSpPr txBox="1"/>
            <p:nvPr/>
          </p:nvSpPr>
          <p:spPr>
            <a:xfrm>
              <a:off x="977840" y="4814275"/>
              <a:ext cx="5264697" cy="317459"/>
            </a:xfrm>
            <a:prstGeom prst="rect">
              <a:avLst/>
            </a:prstGeom>
            <a:noFill/>
          </p:spPr>
          <p:txBody>
            <a:bodyPr wrap="square" rtlCol="0">
              <a:spAutoFit/>
            </a:bodyPr>
            <a:lstStyle/>
            <a:p>
              <a:pPr>
                <a:tabLst>
                  <a:tab pos="4749800" algn="l"/>
                </a:tabLst>
              </a:pPr>
              <a:r>
                <a:rPr kumimoji="1" lang="ja-JP" altLang="en-US" sz="1463" dirty="0">
                  <a:latin typeface="+mn-ea"/>
                </a:rPr>
                <a:t>４．ワクチン接種･････････････････････････････････</a:t>
              </a:r>
              <a:r>
                <a:rPr kumimoji="1" lang="en-US" altLang="ja-JP" sz="1463" dirty="0">
                  <a:latin typeface="+mn-ea"/>
                </a:rPr>
                <a:t>	</a:t>
              </a:r>
              <a:r>
                <a:rPr kumimoji="1" lang="ja-JP" altLang="en-US" sz="1463" dirty="0">
                  <a:latin typeface="+mn-ea"/>
                </a:rPr>
                <a:t>４</a:t>
              </a:r>
            </a:p>
          </p:txBody>
        </p:sp>
        <p:sp>
          <p:nvSpPr>
            <p:cNvPr id="15" name="テキスト ボックス 14"/>
            <p:cNvSpPr txBox="1"/>
            <p:nvPr/>
          </p:nvSpPr>
          <p:spPr>
            <a:xfrm>
              <a:off x="967661" y="5204995"/>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５．Ｂ型肝炎･････････････････････････････････････</a:t>
              </a:r>
              <a:r>
                <a:rPr kumimoji="1" lang="en-US" altLang="ja-JP" sz="1463" dirty="0">
                  <a:latin typeface="+mn-ea"/>
                </a:rPr>
                <a:t>	</a:t>
              </a:r>
              <a:r>
                <a:rPr kumimoji="1" lang="ja-JP" altLang="en-US" sz="1463" dirty="0">
                  <a:latin typeface="+mn-ea"/>
                </a:rPr>
                <a:t>５</a:t>
              </a:r>
            </a:p>
          </p:txBody>
        </p:sp>
      </p:grpSp>
      <p:grpSp>
        <p:nvGrpSpPr>
          <p:cNvPr id="13" name="グループ化 12"/>
          <p:cNvGrpSpPr/>
          <p:nvPr/>
        </p:nvGrpSpPr>
        <p:grpSpPr>
          <a:xfrm>
            <a:off x="2689714" y="9519575"/>
            <a:ext cx="1830768" cy="246221"/>
            <a:chOff x="4888084" y="114153"/>
            <a:chExt cx="1830768" cy="246221"/>
          </a:xfrm>
        </p:grpSpPr>
        <p:sp>
          <p:nvSpPr>
            <p:cNvPr id="10" name="テキスト ボックス 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1026"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ボックス 21"/>
          <p:cNvSpPr txBox="1"/>
          <p:nvPr/>
        </p:nvSpPr>
        <p:spPr>
          <a:xfrm>
            <a:off x="5618892" y="68723"/>
            <a:ext cx="1201008"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9</a:t>
            </a:r>
            <a:r>
              <a:rPr kumimoji="1" lang="ja-JP" altLang="en-US" sz="1200" dirty="0"/>
              <a:t>月改訂</a:t>
            </a:r>
          </a:p>
        </p:txBody>
      </p:sp>
    </p:spTree>
    <p:extLst>
      <p:ext uri="{BB962C8B-B14F-4D97-AF65-F5344CB8AC3E}">
        <p14:creationId xmlns:p14="http://schemas.microsoft.com/office/powerpoint/2010/main" val="272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06142" y="2112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212452" y="2021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sp>
        <p:nvSpPr>
          <p:cNvPr id="15" name="テキスト ボックス 14"/>
          <p:cNvSpPr txBox="1"/>
          <p:nvPr/>
        </p:nvSpPr>
        <p:spPr>
          <a:xfrm>
            <a:off x="125276" y="485298"/>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16" name="表 15"/>
          <p:cNvGraphicFramePr>
            <a:graphicFrameLocks noGrp="1"/>
          </p:cNvGraphicFramePr>
          <p:nvPr>
            <p:extLst>
              <p:ext uri="{D42A27DB-BD31-4B8C-83A1-F6EECF244321}">
                <p14:modId xmlns:p14="http://schemas.microsoft.com/office/powerpoint/2010/main" val="3236417690"/>
              </p:ext>
            </p:extLst>
          </p:nvPr>
        </p:nvGraphicFramePr>
        <p:xfrm>
          <a:off x="277586" y="730701"/>
          <a:ext cx="6433457" cy="2343425"/>
        </p:xfrm>
        <a:graphic>
          <a:graphicData uri="http://schemas.openxmlformats.org/drawingml/2006/table">
            <a:tbl>
              <a:tblPr>
                <a:tableStyleId>{5940675A-B579-460E-94D1-54222C63F5DA}</a:tableStyleId>
              </a:tblPr>
              <a:tblGrid>
                <a:gridCol w="1944394">
                  <a:extLst>
                    <a:ext uri="{9D8B030D-6E8A-4147-A177-3AD203B41FA5}">
                      <a16:colId xmlns:a16="http://schemas.microsoft.com/office/drawing/2014/main" val="1529656246"/>
                    </a:ext>
                  </a:extLst>
                </a:gridCol>
                <a:gridCol w="4489063">
                  <a:extLst>
                    <a:ext uri="{9D8B030D-6E8A-4147-A177-3AD203B41FA5}">
                      <a16:colId xmlns:a16="http://schemas.microsoft.com/office/drawing/2014/main" val="385602920"/>
                    </a:ext>
                  </a:extLst>
                </a:gridCol>
              </a:tblGrid>
              <a:tr h="262487">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62487">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62487">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62487">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0">
                <a:tc row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ja-JP" altLang="en-US" sz="1050" dirty="0"/>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２回目接種済みの方は記載して下さい。　　　　年　　　月　　　日</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82594654"/>
                  </a:ext>
                </a:extLst>
              </a:tr>
              <a:tr h="644165">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8" name="正方形/長方形 7"/>
          <p:cNvSpPr/>
          <p:nvPr/>
        </p:nvSpPr>
        <p:spPr>
          <a:xfrm>
            <a:off x="-106142" y="314273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9" name="テキスト ボックス 8"/>
          <p:cNvSpPr txBox="1"/>
          <p:nvPr/>
        </p:nvSpPr>
        <p:spPr>
          <a:xfrm>
            <a:off x="212452" y="3132855"/>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graphicFrame>
        <p:nvGraphicFramePr>
          <p:cNvPr id="11" name="表 10"/>
          <p:cNvGraphicFramePr>
            <a:graphicFrameLocks noGrp="1"/>
          </p:cNvGraphicFramePr>
          <p:nvPr>
            <p:extLst>
              <p:ext uri="{D42A27DB-BD31-4B8C-83A1-F6EECF244321}">
                <p14:modId xmlns:p14="http://schemas.microsoft.com/office/powerpoint/2010/main" val="301184762"/>
              </p:ext>
            </p:extLst>
          </p:nvPr>
        </p:nvGraphicFramePr>
        <p:xfrm>
          <a:off x="343498" y="3696173"/>
          <a:ext cx="6367544" cy="2958320"/>
        </p:xfrm>
        <a:graphic>
          <a:graphicData uri="http://schemas.openxmlformats.org/drawingml/2006/table">
            <a:tbl>
              <a:tblPr>
                <a:tableStyleId>{5940675A-B579-460E-94D1-54222C63F5DA}</a:tableStyleId>
              </a:tblPr>
              <a:tblGrid>
                <a:gridCol w="1516125">
                  <a:extLst>
                    <a:ext uri="{9D8B030D-6E8A-4147-A177-3AD203B41FA5}">
                      <a16:colId xmlns:a16="http://schemas.microsoft.com/office/drawing/2014/main" val="1529656246"/>
                    </a:ext>
                  </a:extLst>
                </a:gridCol>
                <a:gridCol w="476966">
                  <a:extLst>
                    <a:ext uri="{9D8B030D-6E8A-4147-A177-3AD203B41FA5}">
                      <a16:colId xmlns:a16="http://schemas.microsoft.com/office/drawing/2014/main" val="385602920"/>
                    </a:ext>
                  </a:extLst>
                </a:gridCol>
                <a:gridCol w="381571">
                  <a:extLst>
                    <a:ext uri="{9D8B030D-6E8A-4147-A177-3AD203B41FA5}">
                      <a16:colId xmlns:a16="http://schemas.microsoft.com/office/drawing/2014/main" val="2777756399"/>
                    </a:ext>
                  </a:extLst>
                </a:gridCol>
                <a:gridCol w="3992882">
                  <a:extLst>
                    <a:ext uri="{9D8B030D-6E8A-4147-A177-3AD203B41FA5}">
                      <a16:colId xmlns:a16="http://schemas.microsoft.com/office/drawing/2014/main" val="3991139692"/>
                    </a:ext>
                  </a:extLst>
                </a:gridCol>
              </a:tblGrid>
              <a:tr h="662278">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t>・あり→ワクチン接種日・接種後の抗体価検査結果を記入</a:t>
                      </a:r>
                      <a:endParaRPr kumimoji="1" lang="en-US" altLang="ja-JP" sz="1400" dirty="0"/>
                    </a:p>
                    <a:p>
                      <a:r>
                        <a:rPr kumimoji="1" lang="ja-JP" altLang="en-US" sz="1400" dirty="0"/>
                        <a:t>・なし</a:t>
                      </a:r>
                      <a:endParaRPr kumimoji="1" lang="en-US" altLang="ja-JP"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01500">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997271">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１ク｜ル</a:t>
                      </a:r>
                      <a:endParaRPr kumimoji="1" lang="en-US" altLang="ja-JP" dirty="0"/>
                    </a:p>
                  </a:txBody>
                  <a:tcPr vert="eaVert"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997271">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２ク｜ル</a:t>
                      </a:r>
                      <a:endParaRPr kumimoji="1" lang="en-US" altLang="ja-JP" dirty="0"/>
                    </a:p>
                  </a:txBody>
                  <a:tcPr vert="eaVert"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17" name="テキスト ボックス 16"/>
          <p:cNvSpPr txBox="1"/>
          <p:nvPr/>
        </p:nvSpPr>
        <p:spPr>
          <a:xfrm>
            <a:off x="343499" y="3435324"/>
            <a:ext cx="6150029" cy="253916"/>
          </a:xfrm>
          <a:prstGeom prst="rect">
            <a:avLst/>
          </a:prstGeom>
          <a:noFill/>
        </p:spPr>
        <p:txBody>
          <a:bodyPr wrap="square" rtlCol="0">
            <a:spAutoFit/>
          </a:bodyPr>
          <a:lstStyle/>
          <a:p>
            <a:pPr>
              <a:tabLst>
                <a:tab pos="4749800" algn="l"/>
              </a:tabLst>
            </a:pPr>
            <a:r>
              <a:rPr kumimoji="1" lang="ja-JP" altLang="en-US" sz="1050" dirty="0">
                <a:latin typeface="+mn-ea"/>
              </a:rPr>
              <a:t>本人記入欄　＊ワクチン接種歴があるかたのみ記載してください</a:t>
            </a:r>
          </a:p>
        </p:txBody>
      </p:sp>
      <p:sp>
        <p:nvSpPr>
          <p:cNvPr id="18" name="テキスト ボックス 17"/>
          <p:cNvSpPr txBox="1"/>
          <p:nvPr/>
        </p:nvSpPr>
        <p:spPr>
          <a:xfrm>
            <a:off x="212452" y="6708957"/>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a:t>
            </a:r>
            <a:r>
              <a:rPr kumimoji="1" lang="en-US" altLang="ja-JP" sz="1050" dirty="0">
                <a:latin typeface="+mn-ea"/>
              </a:rPr>
              <a:t>3</a:t>
            </a:r>
            <a:r>
              <a:rPr kumimoji="1" lang="ja-JP" altLang="en-US" sz="1050" dirty="0">
                <a:latin typeface="+mn-ea"/>
              </a:rPr>
              <a:t>ページ</a:t>
            </a:r>
          </a:p>
        </p:txBody>
      </p:sp>
      <p:grpSp>
        <p:nvGrpSpPr>
          <p:cNvPr id="19" name="グループ化 18"/>
          <p:cNvGrpSpPr/>
          <p:nvPr/>
        </p:nvGrpSpPr>
        <p:grpSpPr>
          <a:xfrm>
            <a:off x="4942764" y="9639998"/>
            <a:ext cx="1830768" cy="246221"/>
            <a:chOff x="4888084" y="114153"/>
            <a:chExt cx="1830768" cy="246221"/>
          </a:xfrm>
        </p:grpSpPr>
        <p:sp>
          <p:nvSpPr>
            <p:cNvPr id="20" name="テキスト ボックス 1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2" name="表 21"/>
          <p:cNvGraphicFramePr>
            <a:graphicFrameLocks noGrp="1"/>
          </p:cNvGraphicFramePr>
          <p:nvPr>
            <p:extLst>
              <p:ext uri="{D42A27DB-BD31-4B8C-83A1-F6EECF244321}">
                <p14:modId xmlns:p14="http://schemas.microsoft.com/office/powerpoint/2010/main" val="1259609747"/>
              </p:ext>
            </p:extLst>
          </p:nvPr>
        </p:nvGraphicFramePr>
        <p:xfrm>
          <a:off x="277586" y="7017337"/>
          <a:ext cx="6433456" cy="1698120"/>
        </p:xfrm>
        <a:graphic>
          <a:graphicData uri="http://schemas.openxmlformats.org/drawingml/2006/table">
            <a:tbl>
              <a:tblPr>
                <a:tableStyleId>{5940675A-B579-460E-94D1-54222C63F5DA}</a:tableStyleId>
              </a:tblPr>
              <a:tblGrid>
                <a:gridCol w="1388375">
                  <a:extLst>
                    <a:ext uri="{9D8B030D-6E8A-4147-A177-3AD203B41FA5}">
                      <a16:colId xmlns:a16="http://schemas.microsoft.com/office/drawing/2014/main" val="385602920"/>
                    </a:ext>
                  </a:extLst>
                </a:gridCol>
                <a:gridCol w="5045081">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Tree>
    <p:extLst>
      <p:ext uri="{BB962C8B-B14F-4D97-AF65-F5344CB8AC3E}">
        <p14:creationId xmlns:p14="http://schemas.microsoft.com/office/powerpoint/2010/main" val="317862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136471" y="2370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１．麻疹・風疹</a:t>
            </a:r>
          </a:p>
        </p:txBody>
      </p:sp>
      <p:sp>
        <p:nvSpPr>
          <p:cNvPr id="88" name="テキスト ボックス 87"/>
          <p:cNvSpPr txBox="1"/>
          <p:nvPr/>
        </p:nvSpPr>
        <p:spPr>
          <a:xfrm>
            <a:off x="0" y="797213"/>
            <a:ext cx="6738353" cy="507831"/>
          </a:xfrm>
          <a:prstGeom prst="rect">
            <a:avLst/>
          </a:prstGeom>
          <a:noFill/>
        </p:spPr>
        <p:txBody>
          <a:bodyPr wrap="square" rtlCol="0">
            <a:spAutoFit/>
          </a:bodyPr>
          <a:lstStyle/>
          <a:p>
            <a:r>
              <a:rPr kumimoji="1" lang="ja-JP" altLang="en-US" sz="1400" b="1" dirty="0">
                <a:latin typeface="+mn-ea"/>
              </a:rPr>
              <a:t>・</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麻疹・風疹の各感染症について、以下のフローチャートに従い対応してください。</a:t>
            </a:r>
          </a:p>
        </p:txBody>
      </p:sp>
      <p:sp>
        <p:nvSpPr>
          <p:cNvPr id="136" name="テキスト ボックス 135"/>
          <p:cNvSpPr txBox="1"/>
          <p:nvPr/>
        </p:nvSpPr>
        <p:spPr>
          <a:xfrm>
            <a:off x="131736" y="7754230"/>
            <a:ext cx="6594528" cy="1384995"/>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母子手帳等がみつからず、</a:t>
            </a:r>
            <a:r>
              <a:rPr kumimoji="1" lang="ja-JP" altLang="en-US" sz="1200" dirty="0">
                <a:solidFill>
                  <a:srgbClr val="FF0000"/>
                </a:solidFill>
                <a:latin typeface="+mn-ea"/>
              </a:rPr>
              <a:t>ワクチン接種記録が確認できない場合、ワクチン接種回数が本来より多く必要になる場合があります。</a:t>
            </a:r>
            <a:endParaRPr kumimoji="1" lang="en-US" altLang="ja-JP" sz="1200" dirty="0">
              <a:solidFill>
                <a:srgbClr val="FF0000"/>
              </a:solidFill>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kumimoji="1" lang="ja-JP" altLang="en-US" sz="1200" dirty="0">
                <a:latin typeface="+mn-ea"/>
              </a:rPr>
              <a:t>ワクチン接種歴から接種年月日が特定できない場合は接種歴とみなしません。</a:t>
            </a:r>
            <a:endParaRPr kumimoji="1" lang="en-US" altLang="ja-JP" sz="1200" dirty="0">
              <a:solidFill>
                <a:srgbClr val="0070C0"/>
              </a:solidFill>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血中抗体価の検査を受検の際は３ページをご確認ください。</a:t>
            </a:r>
            <a:endParaRPr kumimoji="1" lang="en-US" altLang="ja-JP" sz="1200" dirty="0">
              <a:solidFill>
                <a:srgbClr val="0070C0"/>
              </a:solidFill>
              <a:latin typeface="+mn-ea"/>
            </a:endParaRPr>
          </a:p>
          <a:p>
            <a:pPr marL="444500" indent="-444500">
              <a:tabLst>
                <a:tab pos="177800" algn="l"/>
              </a:tabLst>
            </a:pPr>
            <a:r>
              <a:rPr kumimoji="1" lang="ja-JP" altLang="en-US" sz="1200" dirty="0">
                <a:latin typeface="+mn-ea"/>
              </a:rPr>
              <a:t>＊４</a:t>
            </a:r>
            <a:r>
              <a:rPr kumimoji="1" lang="en-US" altLang="ja-JP" sz="1200" dirty="0">
                <a:latin typeface="+mn-ea"/>
              </a:rPr>
              <a:t>		</a:t>
            </a:r>
            <a:r>
              <a:rPr kumimoji="1" lang="ja-JP" altLang="en-US" sz="1200" dirty="0">
                <a:latin typeface="+mn-ea"/>
              </a:rPr>
              <a:t>ワクチン接種を受ける際は４ページをご確認ください。当該ワクチンは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grpSp>
        <p:nvGrpSpPr>
          <p:cNvPr id="2" name="グループ化 1"/>
          <p:cNvGrpSpPr/>
          <p:nvPr/>
        </p:nvGrpSpPr>
        <p:grpSpPr>
          <a:xfrm>
            <a:off x="367903" y="1391598"/>
            <a:ext cx="6302459" cy="6159931"/>
            <a:chOff x="367903" y="1391598"/>
            <a:chExt cx="6302459" cy="6159931"/>
          </a:xfrm>
        </p:grpSpPr>
        <p:sp>
          <p:nvSpPr>
            <p:cNvPr id="55" name="角丸四角形 54"/>
            <p:cNvSpPr/>
            <p:nvPr/>
          </p:nvSpPr>
          <p:spPr>
            <a:xfrm>
              <a:off x="3545762" y="1391598"/>
              <a:ext cx="312460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0" name="角丸四角形 9"/>
            <p:cNvSpPr/>
            <p:nvPr/>
          </p:nvSpPr>
          <p:spPr>
            <a:xfrm>
              <a:off x="367903" y="2513652"/>
              <a:ext cx="3124359"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566164" y="2513651"/>
              <a:ext cx="3104198"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367904" y="1398022"/>
              <a:ext cx="312460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14" name="直線矢印コネクタ 13"/>
            <p:cNvCxnSpPr>
              <a:stCxn id="44" idx="2"/>
              <a:endCxn id="10" idx="0"/>
            </p:cNvCxnSpPr>
            <p:nvPr/>
          </p:nvCxnSpPr>
          <p:spPr>
            <a:xfrm>
              <a:off x="1888226" y="2209615"/>
              <a:ext cx="41857" cy="304037"/>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cxnSp>
          <p:nvCxnSpPr>
            <p:cNvPr id="20" name="直線矢印コネクタ 19"/>
            <p:cNvCxnSpPr>
              <a:stCxn id="45" idx="2"/>
              <a:endCxn id="11" idx="0"/>
            </p:cNvCxnSpPr>
            <p:nvPr/>
          </p:nvCxnSpPr>
          <p:spPr>
            <a:xfrm>
              <a:off x="5080004" y="2221801"/>
              <a:ext cx="38259" cy="29185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478525" y="1828615"/>
              <a:ext cx="2819401"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3619500" y="1840801"/>
              <a:ext cx="2921008"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tx1"/>
                  </a:solidFill>
                  <a:latin typeface="+mn-ea"/>
                </a:rPr>
                <a:t>ない・接種記録がみつからない</a:t>
              </a:r>
              <a:endParaRPr kumimoji="1" lang="en-US" altLang="ja-JP" sz="1400" dirty="0">
                <a:solidFill>
                  <a:schemeClr val="tx1"/>
                </a:solidFill>
                <a:latin typeface="+mn-ea"/>
              </a:endParaRPr>
            </a:p>
          </p:txBody>
        </p:sp>
        <p:cxnSp>
          <p:nvCxnSpPr>
            <p:cNvPr id="56" name="直線矢印コネクタ 55"/>
            <p:cNvCxnSpPr>
              <a:endCxn id="83" idx="0"/>
            </p:cNvCxnSpPr>
            <p:nvPr/>
          </p:nvCxnSpPr>
          <p:spPr>
            <a:xfrm>
              <a:off x="2472350" y="3326193"/>
              <a:ext cx="9018" cy="21164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824766"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39595"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461356" y="3537839"/>
              <a:ext cx="2040023"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3619500" y="4274960"/>
              <a:ext cx="2997199"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98" name="直線矢印コネクタ 97"/>
            <p:cNvCxnSpPr/>
            <p:nvPr/>
          </p:nvCxnSpPr>
          <p:spPr>
            <a:xfrm>
              <a:off x="6113078" y="3581560"/>
              <a:ext cx="0" cy="11404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a:solidFill>
                    <a:schemeClr val="tx1"/>
                  </a:solidFill>
                  <a:latin typeface="+mn-ea"/>
                </a:rPr>
                <a:t>接種歴および抗体価</a:t>
              </a:r>
              <a:r>
                <a:rPr kumimoji="1" lang="ja-JP" altLang="en-US" dirty="0">
                  <a:solidFill>
                    <a:schemeClr val="tx1"/>
                  </a:solidFill>
                  <a:latin typeface="+mn-ea"/>
                </a:rPr>
                <a:t>を記載</a:t>
              </a:r>
              <a:endParaRPr kumimoji="1" lang="en-US" altLang="ja-JP"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＊３</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a:latin typeface="+mn-ea"/>
                </a:rPr>
                <a:t>＊２</a:t>
              </a: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cxnSp>
          <p:nvCxnSpPr>
            <p:cNvPr id="128" name="直線矢印コネクタ 127"/>
            <p:cNvCxnSpPr>
              <a:endCxn id="137" idx="0"/>
            </p:cNvCxnSpPr>
            <p:nvPr/>
          </p:nvCxnSpPr>
          <p:spPr>
            <a:xfrm flipH="1">
              <a:off x="4207847" y="3547872"/>
              <a:ext cx="338755" cy="116377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テキスト ボックス 130"/>
            <p:cNvSpPr txBox="1"/>
            <p:nvPr/>
          </p:nvSpPr>
          <p:spPr>
            <a:xfrm>
              <a:off x="4225756" y="4308367"/>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＊４</a:t>
              </a:r>
              <a:endParaRPr kumimoji="1" lang="en-US" altLang="ja-JP" baseline="30000" dirty="0">
                <a:latin typeface="+mn-ea"/>
              </a:endParaRPr>
            </a:p>
          </p:txBody>
        </p:sp>
        <p:cxnSp>
          <p:nvCxnSpPr>
            <p:cNvPr id="165" name="直線矢印コネクタ 164"/>
            <p:cNvCxnSpPr>
              <a:stCxn id="69" idx="2"/>
            </p:cNvCxnSpPr>
            <p:nvPr/>
          </p:nvCxnSpPr>
          <p:spPr>
            <a:xfrm>
              <a:off x="4057882" y="3581560"/>
              <a:ext cx="6118" cy="11300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角丸四角形 136"/>
            <p:cNvSpPr/>
            <p:nvPr/>
          </p:nvSpPr>
          <p:spPr>
            <a:xfrm>
              <a:off x="3794615" y="4711650"/>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521461" y="47219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69573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a:stCxn id="130" idx="2"/>
            </p:cNvCxnSpPr>
            <p:nvPr/>
          </p:nvCxnSpPr>
          <p:spPr>
            <a:xfrm>
              <a:off x="5118100" y="5134379"/>
              <a:ext cx="55171" cy="19215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367904" y="4592460"/>
              <a:ext cx="2984294"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66" name="直線矢印コネクタ 65"/>
            <p:cNvCxnSpPr/>
            <p:nvPr/>
          </p:nvCxnSpPr>
          <p:spPr>
            <a:xfrm>
              <a:off x="1202495" y="3336226"/>
              <a:ext cx="30785" cy="128964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角丸四角形 66"/>
            <p:cNvSpPr/>
            <p:nvPr/>
          </p:nvSpPr>
          <p:spPr>
            <a:xfrm>
              <a:off x="254654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307110" y="5056741"/>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797715" y="4655690"/>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＊３</a:t>
              </a:r>
              <a:endParaRPr kumimoji="1" lang="en-US" altLang="ja-JP" baseline="30000" dirty="0">
                <a:latin typeface="+mn-ea"/>
              </a:endParaRPr>
            </a:p>
          </p:txBody>
        </p:sp>
        <p:sp>
          <p:nvSpPr>
            <p:cNvPr id="72" name="角丸四角形 71"/>
            <p:cNvSpPr/>
            <p:nvPr/>
          </p:nvSpPr>
          <p:spPr>
            <a:xfrm>
              <a:off x="508985" y="5056741"/>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319717"/>
              <a:ext cx="1364562" cy="4022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188197" y="591346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381651" y="5921666"/>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＊４</a:t>
              </a:r>
              <a:endParaRPr kumimoji="1" lang="en-US" altLang="ja-JP" baseline="30000" dirty="0">
                <a:latin typeface="+mn-ea"/>
              </a:endParaRPr>
            </a:p>
          </p:txBody>
        </p:sp>
        <p:sp>
          <p:nvSpPr>
            <p:cNvPr id="163" name="角丸四角形 162"/>
            <p:cNvSpPr/>
            <p:nvPr/>
          </p:nvSpPr>
          <p:spPr>
            <a:xfrm>
              <a:off x="131887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448061"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cxnSp>
          <p:nvCxnSpPr>
            <p:cNvPr id="179" name="直線矢印コネクタ 178"/>
            <p:cNvCxnSpPr>
              <a:stCxn id="161" idx="2"/>
            </p:cNvCxnSpPr>
            <p:nvPr/>
          </p:nvCxnSpPr>
          <p:spPr>
            <a:xfrm>
              <a:off x="2259590" y="6738246"/>
              <a:ext cx="0" cy="317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直線矢印コネクタ 187"/>
            <p:cNvCxnSpPr/>
            <p:nvPr/>
          </p:nvCxnSpPr>
          <p:spPr>
            <a:xfrm>
              <a:off x="1445151" y="5694101"/>
              <a:ext cx="0" cy="628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直線矢印コネクタ 189"/>
            <p:cNvCxnSpPr/>
            <p:nvPr/>
          </p:nvCxnSpPr>
          <p:spPr>
            <a:xfrm>
              <a:off x="3135905" y="5694101"/>
              <a:ext cx="0" cy="628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5" name="グループ化 244"/>
            <p:cNvGrpSpPr/>
            <p:nvPr/>
          </p:nvGrpSpPr>
          <p:grpSpPr>
            <a:xfrm>
              <a:off x="3286377" y="4350995"/>
              <a:ext cx="258646" cy="2668306"/>
              <a:chOff x="3286377" y="3969996"/>
              <a:chExt cx="258646" cy="2375012"/>
            </a:xfrm>
          </p:grpSpPr>
          <p:cxnSp>
            <p:nvCxnSpPr>
              <p:cNvPr id="84" name="直線矢印コネクタ 83"/>
              <p:cNvCxnSpPr>
                <a:stCxn id="241" idx="2"/>
                <a:endCxn id="103" idx="0"/>
              </p:cNvCxnSpPr>
              <p:nvPr/>
            </p:nvCxnSpPr>
            <p:spPr>
              <a:xfrm>
                <a:off x="3448276" y="4410214"/>
                <a:ext cx="44228" cy="19347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1" name="円弧 240"/>
              <p:cNvSpPr/>
              <p:nvPr/>
            </p:nvSpPr>
            <p:spPr>
              <a:xfrm>
                <a:off x="3289103" y="4134428"/>
                <a:ext cx="255920" cy="280015"/>
              </a:xfrm>
              <a:prstGeom prst="arc">
                <a:avLst>
                  <a:gd name="adj1" fmla="val 16200000"/>
                  <a:gd name="adj2" fmla="val 4706163"/>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44" name="直線コネクタ 243"/>
              <p:cNvCxnSpPr/>
              <p:nvPr/>
            </p:nvCxnSpPr>
            <p:spPr>
              <a:xfrm flipH="1" flipV="1">
                <a:off x="3286377" y="3969996"/>
                <a:ext cx="152937" cy="1668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3" name="直線矢印コネクタ 72"/>
            <p:cNvCxnSpPr>
              <a:stCxn id="72" idx="2"/>
            </p:cNvCxnSpPr>
            <p:nvPr/>
          </p:nvCxnSpPr>
          <p:spPr>
            <a:xfrm>
              <a:off x="871133" y="5694101"/>
              <a:ext cx="9063" cy="13697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4557615" y="1474960"/>
              <a:ext cx="1409462" cy="369332"/>
            </a:xfrm>
            <a:prstGeom prst="rect">
              <a:avLst/>
            </a:prstGeom>
            <a:noFill/>
          </p:spPr>
          <p:txBody>
            <a:bodyPr wrap="square" rtlCol="0">
              <a:spAutoFit/>
            </a:bodyPr>
            <a:lstStyle/>
            <a:p>
              <a:r>
                <a:rPr kumimoji="1" lang="ja-JP" altLang="en-US" dirty="0">
                  <a:latin typeface="+mn-ea"/>
                </a:rPr>
                <a:t>母子手帳</a:t>
              </a:r>
              <a:r>
                <a:rPr kumimoji="1" lang="ja-JP" altLang="en-US" baseline="30000" dirty="0">
                  <a:latin typeface="+mn-ea"/>
                </a:rPr>
                <a:t>＊１</a:t>
              </a:r>
            </a:p>
          </p:txBody>
        </p:sp>
        <p:sp>
          <p:nvSpPr>
            <p:cNvPr id="61" name="テキスト ボックス 60"/>
            <p:cNvSpPr txBox="1"/>
            <p:nvPr/>
          </p:nvSpPr>
          <p:spPr>
            <a:xfrm>
              <a:off x="1361143" y="1478894"/>
              <a:ext cx="1143708" cy="369332"/>
            </a:xfrm>
            <a:prstGeom prst="rect">
              <a:avLst/>
            </a:prstGeom>
            <a:noFill/>
          </p:spPr>
          <p:txBody>
            <a:bodyPr wrap="square" rtlCol="0">
              <a:spAutoFit/>
            </a:bodyPr>
            <a:lstStyle/>
            <a:p>
              <a:r>
                <a:rPr kumimoji="1" lang="ja-JP" altLang="en-US" dirty="0">
                  <a:latin typeface="+mn-ea"/>
                </a:rPr>
                <a:t>母子手帳</a:t>
              </a:r>
              <a:endParaRPr kumimoji="1" lang="ja-JP" altLang="en-US" baseline="30000" dirty="0">
                <a:latin typeface="+mn-ea"/>
              </a:endParaRPr>
            </a:p>
          </p:txBody>
        </p:sp>
      </p:grpSp>
    </p:spTree>
    <p:extLst>
      <p:ext uri="{BB962C8B-B14F-4D97-AF65-F5344CB8AC3E}">
        <p14:creationId xmlns:p14="http://schemas.microsoft.com/office/powerpoint/2010/main" val="314692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136471" y="2370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２．水痘・流行性耳下腺炎</a:t>
            </a:r>
          </a:p>
        </p:txBody>
      </p:sp>
      <p:sp>
        <p:nvSpPr>
          <p:cNvPr id="88" name="テキスト ボックス 87"/>
          <p:cNvSpPr txBox="1"/>
          <p:nvPr/>
        </p:nvSpPr>
        <p:spPr>
          <a:xfrm>
            <a:off x="0" y="797213"/>
            <a:ext cx="6738353" cy="707886"/>
          </a:xfrm>
          <a:prstGeom prst="rect">
            <a:avLst/>
          </a:prstGeom>
          <a:noFill/>
        </p:spPr>
        <p:txBody>
          <a:bodyPr wrap="square" rtlCol="0">
            <a:spAutoFit/>
          </a:bodyPr>
          <a:lstStyle/>
          <a:p>
            <a:r>
              <a:rPr kumimoji="1" lang="ja-JP" altLang="en-US" sz="1400" b="1" dirty="0">
                <a:latin typeface="+mn-ea"/>
              </a:rPr>
              <a:t>・</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　水痘・流行性耳下腺炎の各感染症について、以下のフローチャートに従い対応してください。</a:t>
            </a: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
        <p:nvSpPr>
          <p:cNvPr id="93" name="テキスト ボックス 92"/>
          <p:cNvSpPr txBox="1"/>
          <p:nvPr/>
        </p:nvSpPr>
        <p:spPr>
          <a:xfrm>
            <a:off x="136471" y="8247218"/>
            <a:ext cx="6594528" cy="1200329"/>
          </a:xfrm>
          <a:prstGeom prst="rect">
            <a:avLst/>
          </a:prstGeom>
          <a:noFill/>
        </p:spPr>
        <p:txBody>
          <a:bodyPr wrap="square" rtlCol="0">
            <a:spAutoFit/>
          </a:bodyPr>
          <a:lstStyle/>
          <a:p>
            <a:pPr marL="444500" indent="-444500">
              <a:tabLst>
                <a:tab pos="177800" algn="l"/>
              </a:tabLst>
            </a:pPr>
            <a:r>
              <a:rPr kumimoji="1" lang="ja-JP" altLang="en-US" sz="1200" dirty="0"/>
              <a:t>＊１	母子手帳等がみつからず、ワクチン接種記録が確認できない場合、ワクチン接種回数が本来より多く必要になる場合があります。</a:t>
            </a:r>
            <a:endParaRPr kumimoji="1" lang="en-US" altLang="ja-JP" sz="1200" dirty="0"/>
          </a:p>
          <a:p>
            <a:pPr marL="444500" indent="-444500">
              <a:tabLst>
                <a:tab pos="177800" algn="l"/>
              </a:tabLst>
            </a:pPr>
            <a:r>
              <a:rPr kumimoji="1" lang="ja-JP" altLang="en-US" sz="1200" dirty="0"/>
              <a:t>＊２　血中抗体価の検査を受検の際は３ページをご確認ください。</a:t>
            </a:r>
            <a:endParaRPr kumimoji="1" lang="en-US" altLang="ja-JP" sz="1200" dirty="0"/>
          </a:p>
          <a:p>
            <a:pPr marL="444500" indent="-444500">
              <a:tabLst>
                <a:tab pos="177800" algn="l"/>
              </a:tabLst>
            </a:pPr>
            <a:r>
              <a:rPr kumimoji="1" lang="ja-JP" altLang="en-US" sz="1200" dirty="0"/>
              <a:t>＊３　ワクチン接種を受ける際は４ページをご確認ください。当該ワクチンは</a:t>
            </a:r>
            <a:r>
              <a:rPr lang="ja-JP" altLang="en-US" sz="1200" dirty="0"/>
              <a:t>生ワクチンです。すでに他のワクチン接種をしている場合は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 </a:t>
            </a:r>
            <a:r>
              <a:rPr lang="ja-JP" altLang="en-US" sz="1200" dirty="0"/>
              <a:t>以上の間隔をあけて次のワクチンを接種する必要があります。　　</a:t>
            </a:r>
          </a:p>
        </p:txBody>
      </p:sp>
      <p:grpSp>
        <p:nvGrpSpPr>
          <p:cNvPr id="3" name="グループ化 2"/>
          <p:cNvGrpSpPr/>
          <p:nvPr/>
        </p:nvGrpSpPr>
        <p:grpSpPr>
          <a:xfrm>
            <a:off x="136471" y="1644509"/>
            <a:ext cx="6602493" cy="6355623"/>
            <a:chOff x="136471" y="1644509"/>
            <a:chExt cx="6602493" cy="6355623"/>
          </a:xfrm>
        </p:grpSpPr>
        <p:grpSp>
          <p:nvGrpSpPr>
            <p:cNvPr id="2" name="グループ化 1"/>
            <p:cNvGrpSpPr/>
            <p:nvPr/>
          </p:nvGrpSpPr>
          <p:grpSpPr>
            <a:xfrm>
              <a:off x="136471" y="2855399"/>
              <a:ext cx="6080234" cy="5144733"/>
              <a:chOff x="157689" y="1711383"/>
              <a:chExt cx="6080234" cy="5144733"/>
            </a:xfrm>
          </p:grpSpPr>
          <p:grpSp>
            <p:nvGrpSpPr>
              <p:cNvPr id="55" name="グループ化 54"/>
              <p:cNvGrpSpPr/>
              <p:nvPr/>
            </p:nvGrpSpPr>
            <p:grpSpPr>
              <a:xfrm>
                <a:off x="1631694" y="2921934"/>
                <a:ext cx="4606229" cy="3934182"/>
                <a:chOff x="1584837" y="1093994"/>
                <a:chExt cx="4204935" cy="3606572"/>
              </a:xfrm>
              <a:solidFill>
                <a:schemeClr val="bg1">
                  <a:lumMod val="95000"/>
                </a:schemeClr>
              </a:solidFill>
            </p:grpSpPr>
            <p:sp>
              <p:nvSpPr>
                <p:cNvPr id="61" name="角丸四角形 60"/>
                <p:cNvSpPr/>
                <p:nvPr/>
              </p:nvSpPr>
              <p:spPr>
                <a:xfrm>
                  <a:off x="2859048" y="3765398"/>
                  <a:ext cx="2930721" cy="935168"/>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tx1"/>
                      </a:solidFill>
                      <a:latin typeface="+mn-ea"/>
                    </a:rPr>
                    <a:t>【</a:t>
                  </a:r>
                  <a:r>
                    <a:rPr kumimoji="1" lang="ja-JP" altLang="en-US" dirty="0">
                      <a:solidFill>
                        <a:schemeClr val="tx1"/>
                      </a:solidFill>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endParaRPr kumimoji="1" lang="en-US" altLang="ja-JP" dirty="0">
                    <a:solidFill>
                      <a:schemeClr val="tx1"/>
                    </a:solidFill>
                    <a:latin typeface="+mn-ea"/>
                  </a:endParaRPr>
                </a:p>
                <a:p>
                  <a:pPr algn="ctr"/>
                  <a:r>
                    <a:rPr kumimoji="1" lang="ja-JP" altLang="en-US" b="1" dirty="0">
                      <a:solidFill>
                        <a:schemeClr val="tx1"/>
                      </a:solidFill>
                      <a:latin typeface="+mn-ea"/>
                    </a:rPr>
                    <a:t>抗体価・接種歴</a:t>
                  </a:r>
                  <a:r>
                    <a:rPr kumimoji="1" lang="ja-JP" altLang="en-US" dirty="0">
                      <a:solidFill>
                        <a:schemeClr val="tx1"/>
                      </a:solidFill>
                      <a:latin typeface="+mn-ea"/>
                    </a:rPr>
                    <a:t>を記載</a:t>
                  </a:r>
                  <a:endParaRPr kumimoji="1" lang="en-US" altLang="ja-JP" dirty="0">
                    <a:solidFill>
                      <a:schemeClr val="tx1"/>
                    </a:solidFill>
                    <a:latin typeface="+mn-ea"/>
                  </a:endParaRPr>
                </a:p>
              </p:txBody>
            </p:sp>
            <p:grpSp>
              <p:nvGrpSpPr>
                <p:cNvPr id="63" name="グループ化 62"/>
                <p:cNvGrpSpPr/>
                <p:nvPr/>
              </p:nvGrpSpPr>
              <p:grpSpPr>
                <a:xfrm>
                  <a:off x="2859048" y="2701383"/>
                  <a:ext cx="2930720" cy="747410"/>
                  <a:chOff x="4145179" y="3654024"/>
                  <a:chExt cx="2471520" cy="747410"/>
                </a:xfrm>
                <a:grpFill/>
              </p:grpSpPr>
              <p:sp>
                <p:nvSpPr>
                  <p:cNvPr id="90" name="角丸四角形 89"/>
                  <p:cNvSpPr/>
                  <p:nvPr/>
                </p:nvSpPr>
                <p:spPr>
                  <a:xfrm>
                    <a:off x="4145179" y="3654024"/>
                    <a:ext cx="2471520" cy="747410"/>
                  </a:xfrm>
                  <a:prstGeom prst="roundRect">
                    <a:avLst/>
                  </a:prstGeom>
                  <a:no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solidFill>
                        <a:schemeClr val="tx1"/>
                      </a:solidFill>
                    </a:endParaRPr>
                  </a:p>
                  <a:p>
                    <a:pPr algn="ctr"/>
                    <a:endParaRPr kumimoji="1" lang="en-US" altLang="ja-JP" dirty="0">
                      <a:solidFill>
                        <a:schemeClr val="tx1"/>
                      </a:solidFill>
                    </a:endParaRPr>
                  </a:p>
                </p:txBody>
              </p:sp>
              <p:sp>
                <p:nvSpPr>
                  <p:cNvPr id="91" name="テキスト ボックス 90"/>
                  <p:cNvSpPr txBox="1"/>
                  <p:nvPr/>
                </p:nvSpPr>
                <p:spPr>
                  <a:xfrm>
                    <a:off x="4462811" y="3696633"/>
                    <a:ext cx="1751644" cy="338576"/>
                  </a:xfrm>
                  <a:prstGeom prst="rect">
                    <a:avLst/>
                  </a:prstGeom>
                  <a:noFill/>
                  <a:ln>
                    <a:noFill/>
                  </a:ln>
                </p:spPr>
                <p:txBody>
                  <a:bodyPr wrap="square" rtlCol="0">
                    <a:spAutoFit/>
                  </a:bodyPr>
                  <a:lstStyle/>
                  <a:p>
                    <a:pPr algn="ctr"/>
                    <a:r>
                      <a:rPr kumimoji="1" lang="ja-JP" altLang="en-US" dirty="0"/>
                      <a:t>ワクチン接種</a:t>
                    </a:r>
                    <a:r>
                      <a:rPr kumimoji="1" lang="ja-JP" altLang="en-US" baseline="30000" dirty="0"/>
                      <a:t>＊３</a:t>
                    </a:r>
                  </a:p>
                </p:txBody>
              </p:sp>
              <p:sp>
                <p:nvSpPr>
                  <p:cNvPr id="92" name="角丸四角形 91"/>
                  <p:cNvSpPr/>
                  <p:nvPr/>
                </p:nvSpPr>
                <p:spPr>
                  <a:xfrm>
                    <a:off x="4925401" y="4019907"/>
                    <a:ext cx="826464" cy="326250"/>
                  </a:xfrm>
                  <a:prstGeom prst="roundRect">
                    <a:avLst/>
                  </a:prstGeom>
                  <a:gr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１回</a:t>
                    </a:r>
                    <a:endParaRPr kumimoji="1" lang="en-US" altLang="ja-JP" dirty="0">
                      <a:solidFill>
                        <a:schemeClr val="tx1"/>
                      </a:solidFill>
                    </a:endParaRPr>
                  </a:p>
                </p:txBody>
              </p:sp>
            </p:grpSp>
            <p:grpSp>
              <p:nvGrpSpPr>
                <p:cNvPr id="64" name="グループ化 63"/>
                <p:cNvGrpSpPr/>
                <p:nvPr/>
              </p:nvGrpSpPr>
              <p:grpSpPr>
                <a:xfrm>
                  <a:off x="2859049" y="1093994"/>
                  <a:ext cx="2930723" cy="1283772"/>
                  <a:chOff x="4903897" y="2132651"/>
                  <a:chExt cx="1712802" cy="1283772"/>
                </a:xfrm>
                <a:grpFill/>
              </p:grpSpPr>
              <p:sp>
                <p:nvSpPr>
                  <p:cNvPr id="80" name="角丸四角形 79"/>
                  <p:cNvSpPr/>
                  <p:nvPr/>
                </p:nvSpPr>
                <p:spPr>
                  <a:xfrm>
                    <a:off x="4903897" y="2132651"/>
                    <a:ext cx="1712802" cy="1283772"/>
                  </a:xfrm>
                  <a:prstGeom prst="roundRect">
                    <a:avLst/>
                  </a:prstGeom>
                  <a:no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solidFill>
                        <a:schemeClr val="tx1"/>
                      </a:solidFill>
                    </a:endParaRPr>
                  </a:p>
                  <a:p>
                    <a:pPr algn="ctr"/>
                    <a:endParaRPr kumimoji="1" lang="en-US" altLang="ja-JP" dirty="0">
                      <a:solidFill>
                        <a:schemeClr val="tx1"/>
                      </a:solidFill>
                    </a:endParaRPr>
                  </a:p>
                </p:txBody>
              </p:sp>
              <p:sp>
                <p:nvSpPr>
                  <p:cNvPr id="81" name="角丸四角形 80"/>
                  <p:cNvSpPr/>
                  <p:nvPr/>
                </p:nvSpPr>
                <p:spPr>
                  <a:xfrm>
                    <a:off x="6125563" y="2566298"/>
                    <a:ext cx="414945" cy="626757"/>
                  </a:xfrm>
                  <a:prstGeom prst="roundRect">
                    <a:avLst/>
                  </a:prstGeom>
                  <a:gr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陰性</a:t>
                    </a:r>
                    <a:endParaRPr kumimoji="1" lang="en-US" altLang="ja-JP" dirty="0">
                      <a:solidFill>
                        <a:schemeClr val="tx1"/>
                      </a:solidFill>
                    </a:endParaRPr>
                  </a:p>
                </p:txBody>
              </p:sp>
              <p:sp>
                <p:nvSpPr>
                  <p:cNvPr id="82" name="角丸四角形 81"/>
                  <p:cNvSpPr/>
                  <p:nvPr/>
                </p:nvSpPr>
                <p:spPr>
                  <a:xfrm>
                    <a:off x="5428652" y="2547621"/>
                    <a:ext cx="633219" cy="637360"/>
                  </a:xfrm>
                  <a:prstGeom prst="roundRect">
                    <a:avLst/>
                  </a:prstGeom>
                  <a:gr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基準未満</a:t>
                    </a:r>
                    <a:endParaRPr kumimoji="1" lang="en-US" altLang="ja-JP" dirty="0">
                      <a:solidFill>
                        <a:schemeClr val="tx1"/>
                      </a:solidFill>
                    </a:endParaRPr>
                  </a:p>
                  <a:p>
                    <a:pPr algn="ctr"/>
                    <a:r>
                      <a:rPr kumimoji="1" lang="ja-JP" altLang="en-US" dirty="0">
                        <a:solidFill>
                          <a:schemeClr val="tx1"/>
                        </a:solidFill>
                      </a:rPr>
                      <a:t>の陽性</a:t>
                    </a:r>
                    <a:endParaRPr kumimoji="1" lang="en-US" altLang="ja-JP" dirty="0">
                      <a:solidFill>
                        <a:schemeClr val="tx1"/>
                      </a:solidFill>
                    </a:endParaRPr>
                  </a:p>
                </p:txBody>
              </p:sp>
              <p:sp>
                <p:nvSpPr>
                  <p:cNvPr id="85" name="テキスト ボックス 84"/>
                  <p:cNvSpPr txBox="1"/>
                  <p:nvPr/>
                </p:nvSpPr>
                <p:spPr>
                  <a:xfrm>
                    <a:off x="5014586" y="2185956"/>
                    <a:ext cx="1432784" cy="338577"/>
                  </a:xfrm>
                  <a:prstGeom prst="rect">
                    <a:avLst/>
                  </a:prstGeom>
                  <a:noFill/>
                  <a:ln>
                    <a:noFill/>
                  </a:ln>
                </p:spPr>
                <p:txBody>
                  <a:bodyPr wrap="square" rtlCol="0">
                    <a:spAutoFit/>
                  </a:bodyPr>
                  <a:lstStyle/>
                  <a:p>
                    <a:pPr algn="ctr"/>
                    <a:r>
                      <a:rPr kumimoji="1" lang="ja-JP" altLang="en-US" dirty="0"/>
                      <a:t>血中抗体価の検査</a:t>
                    </a:r>
                    <a:r>
                      <a:rPr kumimoji="1" lang="ja-JP" altLang="en-US" baseline="30000" dirty="0"/>
                      <a:t>＊２</a:t>
                    </a:r>
                  </a:p>
                </p:txBody>
              </p:sp>
              <p:sp>
                <p:nvSpPr>
                  <p:cNvPr id="89" name="角丸四角形 88"/>
                  <p:cNvSpPr/>
                  <p:nvPr/>
                </p:nvSpPr>
                <p:spPr>
                  <a:xfrm>
                    <a:off x="4980803" y="2547621"/>
                    <a:ext cx="384157" cy="626757"/>
                  </a:xfrm>
                  <a:prstGeom prst="roundRect">
                    <a:avLst/>
                  </a:prstGeom>
                  <a:gr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陽性</a:t>
                    </a:r>
                    <a:endParaRPr kumimoji="1" lang="en-US" altLang="ja-JP" dirty="0">
                      <a:solidFill>
                        <a:schemeClr val="tx1"/>
                      </a:solidFill>
                    </a:endParaRPr>
                  </a:p>
                </p:txBody>
              </p:sp>
            </p:grpSp>
            <p:cxnSp>
              <p:nvCxnSpPr>
                <p:cNvPr id="74" name="直線矢印コネクタ 73"/>
                <p:cNvCxnSpPr>
                  <a:stCxn id="90" idx="2"/>
                  <a:endCxn id="61" idx="0"/>
                </p:cNvCxnSpPr>
                <p:nvPr/>
              </p:nvCxnSpPr>
              <p:spPr>
                <a:xfrm>
                  <a:off x="4324408" y="3448792"/>
                  <a:ext cx="1" cy="316606"/>
                </a:xfrm>
                <a:prstGeom prst="straightConnector1">
                  <a:avLst/>
                </a:prstGeom>
                <a:grp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89" idx="2"/>
                  <a:endCxn id="26" idx="0"/>
                </p:cNvCxnSpPr>
                <p:nvPr/>
              </p:nvCxnSpPr>
              <p:spPr>
                <a:xfrm flipH="1">
                  <a:off x="1584837" y="2135722"/>
                  <a:ext cx="1734463" cy="1629676"/>
                </a:xfrm>
                <a:prstGeom prst="straightConnector1">
                  <a:avLst/>
                </a:prstGeom>
                <a:grp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a:stCxn id="81" idx="2"/>
                </p:cNvCxnSpPr>
                <p:nvPr/>
              </p:nvCxnSpPr>
              <p:spPr>
                <a:xfrm>
                  <a:off x="5304405" y="2154398"/>
                  <a:ext cx="8383" cy="546985"/>
                </a:xfrm>
                <a:prstGeom prst="straightConnector1">
                  <a:avLst/>
                </a:prstGeom>
                <a:grp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6" name="角丸四角形 25"/>
              <p:cNvSpPr/>
              <p:nvPr/>
            </p:nvSpPr>
            <p:spPr>
              <a:xfrm>
                <a:off x="397243" y="5836000"/>
                <a:ext cx="2468902" cy="1004247"/>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tx1"/>
                    </a:solidFill>
                    <a:latin typeface="+mn-ea"/>
                  </a:rPr>
                  <a:t>【</a:t>
                </a:r>
                <a:r>
                  <a:rPr kumimoji="1" lang="ja-JP" altLang="en-US" dirty="0">
                    <a:solidFill>
                      <a:schemeClr val="tx1"/>
                    </a:solidFill>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endParaRPr kumimoji="1" lang="en-US" altLang="ja-JP" dirty="0">
                  <a:solidFill>
                    <a:schemeClr val="tx1"/>
                  </a:solidFill>
                  <a:latin typeface="+mn-ea"/>
                </a:endParaRPr>
              </a:p>
              <a:p>
                <a:pPr algn="ctr"/>
                <a:r>
                  <a:rPr kumimoji="1" lang="ja-JP" altLang="en-US" b="1" dirty="0">
                    <a:solidFill>
                      <a:schemeClr val="tx1"/>
                    </a:solidFill>
                    <a:latin typeface="+mn-ea"/>
                  </a:rPr>
                  <a:t>抗体価</a:t>
                </a:r>
                <a:r>
                  <a:rPr kumimoji="1" lang="ja-JP" altLang="en-US" dirty="0">
                    <a:solidFill>
                      <a:schemeClr val="tx1"/>
                    </a:solidFill>
                    <a:latin typeface="+mn-ea"/>
                  </a:rPr>
                  <a:t>を記載</a:t>
                </a:r>
                <a:endParaRPr kumimoji="1" lang="en-US" altLang="ja-JP" dirty="0">
                  <a:solidFill>
                    <a:schemeClr val="tx1"/>
                  </a:solidFill>
                  <a:latin typeface="+mn-ea"/>
                </a:endParaRPr>
              </a:p>
            </p:txBody>
          </p:sp>
          <p:cxnSp>
            <p:nvCxnSpPr>
              <p:cNvPr id="27" name="直線矢印コネクタ 26"/>
              <p:cNvCxnSpPr>
                <a:stCxn id="82" idx="2"/>
                <a:endCxn id="90" idx="0"/>
              </p:cNvCxnSpPr>
              <p:nvPr/>
            </p:nvCxnSpPr>
            <p:spPr>
              <a:xfrm>
                <a:off x="4604533" y="4069855"/>
                <a:ext cx="28180" cy="605478"/>
              </a:xfrm>
              <a:prstGeom prst="straightConnector1">
                <a:avLst/>
              </a:prstGeom>
              <a:solidFill>
                <a:schemeClr val="bg1">
                  <a:lumMod val="95000"/>
                </a:schemeClr>
              </a:solid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1" name="グループ化 10"/>
              <p:cNvGrpSpPr/>
              <p:nvPr/>
            </p:nvGrpSpPr>
            <p:grpSpPr>
              <a:xfrm>
                <a:off x="157689" y="1711383"/>
                <a:ext cx="5256732" cy="1608913"/>
                <a:chOff x="157690" y="1643597"/>
                <a:chExt cx="5256732" cy="1608913"/>
              </a:xfrm>
            </p:grpSpPr>
            <p:sp>
              <p:nvSpPr>
                <p:cNvPr id="29" name="角丸四角形 28"/>
                <p:cNvSpPr/>
                <p:nvPr/>
              </p:nvSpPr>
              <p:spPr>
                <a:xfrm>
                  <a:off x="157690" y="1643597"/>
                  <a:ext cx="5256732"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solidFill>
                      <a:schemeClr val="tx1"/>
                    </a:solidFill>
                    <a:latin typeface="+mn-ea"/>
                  </a:endParaRPr>
                </a:p>
                <a:p>
                  <a:pPr algn="ctr"/>
                  <a:endParaRPr kumimoji="1" lang="en-US" altLang="ja-JP" dirty="0">
                    <a:solidFill>
                      <a:schemeClr val="tx1"/>
                    </a:solidFill>
                    <a:latin typeface="+mn-ea"/>
                  </a:endParaRPr>
                </a:p>
              </p:txBody>
            </p:sp>
            <p:cxnSp>
              <p:nvCxnSpPr>
                <p:cNvPr id="30" name="直線矢印コネクタ 29"/>
                <p:cNvCxnSpPr>
                  <a:stCxn id="32" idx="2"/>
                </p:cNvCxnSpPr>
                <p:nvPr/>
              </p:nvCxnSpPr>
              <p:spPr>
                <a:xfrm>
                  <a:off x="1542596" y="2437152"/>
                  <a:ext cx="14795" cy="815358"/>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cxnSp>
              <p:nvCxnSpPr>
                <p:cNvPr id="31" name="直線矢印コネクタ 30"/>
                <p:cNvCxnSpPr/>
                <p:nvPr/>
              </p:nvCxnSpPr>
              <p:spPr>
                <a:xfrm flipH="1">
                  <a:off x="3587141" y="2348478"/>
                  <a:ext cx="956" cy="50354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716984" y="2050622"/>
                  <a:ext cx="1651223" cy="386530"/>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tx1"/>
                      </a:solidFill>
                      <a:latin typeface="+mn-ea"/>
                    </a:rPr>
                    <a:t>ある（</a:t>
                  </a:r>
                  <a:r>
                    <a:rPr lang="ja-JP" altLang="en-US" sz="1400" dirty="0">
                      <a:solidFill>
                        <a:schemeClr val="tx1"/>
                      </a:solidFill>
                    </a:rPr>
                    <a:t>２回実施）</a:t>
                  </a:r>
                  <a:endParaRPr kumimoji="1" lang="en-US" altLang="ja-JP" sz="1400" dirty="0">
                    <a:solidFill>
                      <a:schemeClr val="tx1"/>
                    </a:solidFill>
                    <a:latin typeface="+mn-ea"/>
                  </a:endParaRPr>
                </a:p>
              </p:txBody>
            </p:sp>
            <p:sp>
              <p:nvSpPr>
                <p:cNvPr id="33" name="角丸四角形 32"/>
                <p:cNvSpPr/>
                <p:nvPr/>
              </p:nvSpPr>
              <p:spPr>
                <a:xfrm>
                  <a:off x="2611213" y="2050622"/>
                  <a:ext cx="2107620" cy="381000"/>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solidFill>
                        <a:schemeClr val="tx1"/>
                      </a:solidFill>
                      <a:latin typeface="+mn-ea"/>
                    </a:rPr>
                    <a:t>1</a:t>
                  </a:r>
                  <a:r>
                    <a:rPr kumimoji="1" lang="ja-JP" altLang="en-US" sz="1400" dirty="0">
                      <a:solidFill>
                        <a:schemeClr val="tx1"/>
                      </a:solidFill>
                      <a:latin typeface="+mn-ea"/>
                    </a:rPr>
                    <a:t>回実施・記録がない</a:t>
                  </a:r>
                  <a:endParaRPr kumimoji="1" lang="en-US" altLang="ja-JP" sz="1400" dirty="0">
                    <a:solidFill>
                      <a:schemeClr val="tx1"/>
                    </a:solidFill>
                    <a:latin typeface="+mn-ea"/>
                  </a:endParaRPr>
                </a:p>
              </p:txBody>
            </p:sp>
            <p:sp>
              <p:nvSpPr>
                <p:cNvPr id="34" name="テキスト ボックス 33"/>
                <p:cNvSpPr txBox="1"/>
                <p:nvPr/>
              </p:nvSpPr>
              <p:spPr>
                <a:xfrm>
                  <a:off x="623594" y="1662514"/>
                  <a:ext cx="4324923" cy="369332"/>
                </a:xfrm>
                <a:prstGeom prst="rect">
                  <a:avLst/>
                </a:prstGeom>
                <a:noFill/>
              </p:spPr>
              <p:txBody>
                <a:bodyPr wrap="square" rtlCol="0">
                  <a:spAutoFit/>
                </a:bodyPr>
                <a:lstStyle/>
                <a:p>
                  <a:r>
                    <a:rPr kumimoji="1" lang="ja-JP" altLang="en-US" dirty="0">
                      <a:latin typeface="+mn-ea"/>
                    </a:rPr>
                    <a:t>母子手帳等に当該ワクチン接種記録</a:t>
                  </a:r>
                  <a:endParaRPr kumimoji="1" lang="ja-JP" altLang="en-US" baseline="30000" dirty="0">
                    <a:latin typeface="+mn-ea"/>
                  </a:endParaRPr>
                </a:p>
              </p:txBody>
            </p:sp>
          </p:grpSp>
          <p:sp>
            <p:nvSpPr>
              <p:cNvPr id="59" name="角丸四角形 58"/>
              <p:cNvSpPr/>
              <p:nvPr/>
            </p:nvSpPr>
            <p:spPr>
              <a:xfrm>
                <a:off x="414937" y="3320296"/>
                <a:ext cx="2451207" cy="1004247"/>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tx1"/>
                    </a:solidFill>
                    <a:latin typeface="+mn-ea"/>
                  </a:rPr>
                  <a:t>【</a:t>
                </a:r>
                <a:r>
                  <a:rPr kumimoji="1" lang="ja-JP" altLang="en-US" dirty="0">
                    <a:solidFill>
                      <a:schemeClr val="tx1"/>
                    </a:solidFill>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endParaRPr kumimoji="1" lang="en-US" altLang="ja-JP" dirty="0">
                  <a:solidFill>
                    <a:schemeClr val="tx1"/>
                  </a:solidFill>
                  <a:latin typeface="+mn-ea"/>
                </a:endParaRPr>
              </a:p>
              <a:p>
                <a:pPr algn="ctr"/>
                <a:r>
                  <a:rPr kumimoji="1" lang="ja-JP" altLang="en-US" b="1" dirty="0">
                    <a:solidFill>
                      <a:schemeClr val="tx1"/>
                    </a:solidFill>
                    <a:latin typeface="+mn-ea"/>
                  </a:rPr>
                  <a:t>接種歴</a:t>
                </a:r>
                <a:r>
                  <a:rPr kumimoji="1" lang="ja-JP" altLang="en-US" dirty="0">
                    <a:solidFill>
                      <a:schemeClr val="tx1"/>
                    </a:solidFill>
                    <a:latin typeface="+mn-ea"/>
                  </a:rPr>
                  <a:t>を記載</a:t>
                </a:r>
                <a:endParaRPr kumimoji="1" lang="en-US" altLang="ja-JP" dirty="0">
                  <a:solidFill>
                    <a:schemeClr val="tx1"/>
                  </a:solidFill>
                  <a:latin typeface="+mn-ea"/>
                </a:endParaRPr>
              </a:p>
            </p:txBody>
          </p:sp>
        </p:grpSp>
        <p:grpSp>
          <p:nvGrpSpPr>
            <p:cNvPr id="35" name="グループ化 34"/>
            <p:cNvGrpSpPr/>
            <p:nvPr/>
          </p:nvGrpSpPr>
          <p:grpSpPr>
            <a:xfrm>
              <a:off x="144435" y="1644509"/>
              <a:ext cx="6594529" cy="961513"/>
              <a:chOff x="131736" y="1398022"/>
              <a:chExt cx="6594529" cy="961513"/>
            </a:xfrm>
          </p:grpSpPr>
          <p:sp>
            <p:nvSpPr>
              <p:cNvPr id="36" name="角丸四角形 35"/>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37" name="角丸四角形 36"/>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38" name="角丸四角形 37"/>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0" name="テキスト ボックス 39"/>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41" name="テキスト ボックス 4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母子手帳</a:t>
                </a:r>
                <a:r>
                  <a:rPr kumimoji="1" lang="ja-JP" altLang="en-US" baseline="30000" dirty="0">
                    <a:latin typeface="+mn-ea"/>
                  </a:rPr>
                  <a:t>＊１</a:t>
                </a:r>
              </a:p>
            </p:txBody>
          </p:sp>
          <p:sp>
            <p:nvSpPr>
              <p:cNvPr id="39" name="角丸四角形 38"/>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grpSp>
        <p:cxnSp>
          <p:nvCxnSpPr>
            <p:cNvPr id="42" name="直線矢印コネクタ 41"/>
            <p:cNvCxnSpPr/>
            <p:nvPr/>
          </p:nvCxnSpPr>
          <p:spPr>
            <a:xfrm flipH="1">
              <a:off x="5522103" y="2545113"/>
              <a:ext cx="2134" cy="1525274"/>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cxnSp>
          <p:nvCxnSpPr>
            <p:cNvPr id="45" name="直線矢印コネクタ 44"/>
            <p:cNvCxnSpPr>
              <a:stCxn id="38" idx="2"/>
            </p:cNvCxnSpPr>
            <p:nvPr/>
          </p:nvCxnSpPr>
          <p:spPr>
            <a:xfrm>
              <a:off x="1829556" y="2542631"/>
              <a:ext cx="14794" cy="320803"/>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grpSp>
    </p:spTree>
    <p:extLst>
      <p:ext uri="{BB962C8B-B14F-4D97-AF65-F5344CB8AC3E}">
        <p14:creationId xmlns:p14="http://schemas.microsoft.com/office/powerpoint/2010/main" val="62856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706" y="308327"/>
            <a:ext cx="702444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185167277"/>
              </p:ext>
            </p:extLst>
          </p:nvPr>
        </p:nvGraphicFramePr>
        <p:xfrm>
          <a:off x="478632" y="1936750"/>
          <a:ext cx="6058645" cy="6451189"/>
        </p:xfrm>
        <a:graphic>
          <a:graphicData uri="http://schemas.openxmlformats.org/drawingml/2006/table">
            <a:tbl>
              <a:tblPr firstRow="1">
                <a:tableStyleId>{D7AC3CCA-C797-4891-BE02-D94E43425B78}</a:tableStyleId>
              </a:tblPr>
              <a:tblGrid>
                <a:gridCol w="1166537">
                  <a:extLst>
                    <a:ext uri="{9D8B030D-6E8A-4147-A177-3AD203B41FA5}">
                      <a16:colId xmlns:a16="http://schemas.microsoft.com/office/drawing/2014/main" val="676935694"/>
                    </a:ext>
                  </a:extLst>
                </a:gridCol>
                <a:gridCol w="1477675">
                  <a:extLst>
                    <a:ext uri="{9D8B030D-6E8A-4147-A177-3AD203B41FA5}">
                      <a16:colId xmlns:a16="http://schemas.microsoft.com/office/drawing/2014/main" val="1055925232"/>
                    </a:ext>
                  </a:extLst>
                </a:gridCol>
                <a:gridCol w="975552">
                  <a:extLst>
                    <a:ext uri="{9D8B030D-6E8A-4147-A177-3AD203B41FA5}">
                      <a16:colId xmlns:a16="http://schemas.microsoft.com/office/drawing/2014/main" val="4041894695"/>
                    </a:ext>
                  </a:extLst>
                </a:gridCol>
                <a:gridCol w="1291172">
                  <a:extLst>
                    <a:ext uri="{9D8B030D-6E8A-4147-A177-3AD203B41FA5}">
                      <a16:colId xmlns:a16="http://schemas.microsoft.com/office/drawing/2014/main" val="284372505"/>
                    </a:ext>
                  </a:extLst>
                </a:gridCol>
                <a:gridCol w="1147709">
                  <a:extLst>
                    <a:ext uri="{9D8B030D-6E8A-4147-A177-3AD203B41FA5}">
                      <a16:colId xmlns:a16="http://schemas.microsoft.com/office/drawing/2014/main" val="87637605"/>
                    </a:ext>
                  </a:extLst>
                </a:gridCol>
              </a:tblGrid>
              <a:tr h="448619">
                <a:tc rowSpan="2">
                  <a:txBody>
                    <a:bodyPr/>
                    <a:lstStyle/>
                    <a:p>
                      <a:pPr algn="ctr"/>
                      <a:r>
                        <a:rPr kumimoji="1" lang="ja-JP" altLang="en-US" dirty="0">
                          <a:solidFill>
                            <a:schemeClr val="tx1"/>
                          </a:solidFill>
                        </a:rPr>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76135697"/>
                  </a:ext>
                </a:extLst>
              </a:tr>
              <a:tr h="501376">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solidFill>
                            <a:schemeClr val="tx1"/>
                          </a:solidFill>
                        </a:rPr>
                        <a:t>基準未満</a:t>
                      </a:r>
                      <a:endParaRPr kumimoji="1" lang="en-US" altLang="ja-JP" strike="noStrike" baseline="0" dirty="0">
                        <a:solidFill>
                          <a:schemeClr val="tx1"/>
                        </a:solidFill>
                      </a:endParaRPr>
                    </a:p>
                    <a:p>
                      <a:pPr algn="ctr"/>
                      <a:r>
                        <a:rPr kumimoji="1" lang="ja-JP" altLang="en-US" strike="noStrike" baseline="0" dirty="0">
                          <a:solidFill>
                            <a:schemeClr val="tx1"/>
                          </a:solidFill>
                        </a:rPr>
                        <a:t>の陽性</a:t>
                      </a:r>
                      <a:r>
                        <a:rPr kumimoji="1" lang="ja-JP" altLang="en-US" strike="noStrike" baseline="30000" dirty="0">
                          <a:solidFill>
                            <a:schemeClr val="tx1"/>
                          </a:solidFill>
                        </a:rPr>
                        <a:t>＊３</a:t>
                      </a: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522432691"/>
                  </a:ext>
                </a:extLst>
              </a:tr>
              <a:tr h="448619">
                <a:tc rowSpan="4">
                  <a:txBody>
                    <a:bodyPr/>
                    <a:lstStyle/>
                    <a:p>
                      <a:r>
                        <a:rPr kumimoji="1" lang="ja-JP" altLang="en-US" dirty="0">
                          <a:solidFill>
                            <a:schemeClr val="tx1"/>
                          </a:solidFill>
                        </a:rPr>
                        <a:t>麻疹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はしか</a:t>
                      </a:r>
                      <a:r>
                        <a:rPr kumimoji="1" lang="en-US" altLang="ja-JP" sz="1000" dirty="0">
                          <a:solidFill>
                            <a:schemeClr val="tx1"/>
                          </a:solidFill>
                        </a:rPr>
                        <a:t>)</a:t>
                      </a:r>
                    </a:p>
                    <a:p>
                      <a:endParaRPr kumimoji="1" lang="en-US" altLang="ja-JP" sz="1000" dirty="0">
                        <a:solidFill>
                          <a:schemeClr val="tx1"/>
                        </a:solidFill>
                      </a:endParaRPr>
                    </a:p>
                  </a:txBody>
                  <a:tcPr/>
                </a:tc>
                <a:tc>
                  <a:txBody>
                    <a:bodyPr/>
                    <a:lstStyle/>
                    <a:p>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15.9</a:t>
                      </a:r>
                      <a:endParaRPr kumimoji="1" lang="ja-JP" altLang="en-US" dirty="0">
                        <a:solidFill>
                          <a:schemeClr val="tx1"/>
                        </a:solidFill>
                      </a:endParaRPr>
                    </a:p>
                  </a:txBody>
                  <a:tcPr anchor="ctr"/>
                </a:tc>
                <a:tc>
                  <a:txBody>
                    <a:bodyPr/>
                    <a:lstStyle/>
                    <a:p>
                      <a:r>
                        <a:rPr kumimoji="1" lang="en-US" altLang="ja-JP" dirty="0">
                          <a:solidFill>
                            <a:schemeClr val="tx1"/>
                          </a:solidFill>
                        </a:rPr>
                        <a:t>16.0</a:t>
                      </a:r>
                      <a:r>
                        <a:rPr kumimoji="1" lang="ja-JP" altLang="en-US" dirty="0">
                          <a:solidFill>
                            <a:schemeClr val="tx1"/>
                          </a:solidFill>
                        </a:rPr>
                        <a:t>以上</a:t>
                      </a:r>
                    </a:p>
                  </a:txBody>
                  <a:tcPr anchor="ctr"/>
                </a:tc>
                <a:extLst>
                  <a:ext uri="{0D108BD9-81ED-4DB2-BD59-A6C34878D82A}">
                    <a16:rowId xmlns:a16="http://schemas.microsoft.com/office/drawing/2014/main" val="3425579505"/>
                  </a:ext>
                </a:extLst>
              </a:tr>
              <a:tr h="448619">
                <a:tc vMerge="1">
                  <a:txBody>
                    <a:bodyPr/>
                    <a:lstStyle/>
                    <a:p>
                      <a:endParaRPr kumimoji="1" lang="ja-JP" altLang="en-US"/>
                    </a:p>
                  </a:txBody>
                  <a:tcPr/>
                </a:tc>
                <a:tc>
                  <a:txBody>
                    <a:bodyPr/>
                    <a:lstStyle/>
                    <a:p>
                      <a:r>
                        <a:rPr kumimoji="1" lang="en-US" altLang="ja-JP" dirty="0">
                          <a:solidFill>
                            <a:schemeClr val="tx1"/>
                          </a:solidFill>
                        </a:rPr>
                        <a:t>PA</a:t>
                      </a:r>
                      <a:r>
                        <a:rPr kumimoji="1" lang="ja-JP" altLang="en-US" dirty="0">
                          <a:solidFill>
                            <a:schemeClr val="tx1"/>
                          </a:solidFill>
                        </a:rPr>
                        <a:t>法</a:t>
                      </a:r>
                    </a:p>
                  </a:txBody>
                  <a:tcPr anchor="ctr"/>
                </a:tc>
                <a:tc>
                  <a:txBody>
                    <a:bodyPr/>
                    <a:lstStyle/>
                    <a:p>
                      <a:r>
                        <a:rPr kumimoji="1" lang="en-US" altLang="ja-JP" dirty="0">
                          <a:solidFill>
                            <a:schemeClr val="tx1"/>
                          </a:solidFill>
                        </a:rPr>
                        <a:t>1:8</a:t>
                      </a:r>
                      <a:r>
                        <a:rPr kumimoji="1" lang="ja-JP" altLang="en-US" dirty="0">
                          <a:solidFill>
                            <a:schemeClr val="tx1"/>
                          </a:solidFill>
                        </a:rPr>
                        <a:t>以下</a:t>
                      </a:r>
                    </a:p>
                  </a:txBody>
                  <a:tcPr anchor="ctr"/>
                </a:tc>
                <a:tc>
                  <a:txBody>
                    <a:bodyPr/>
                    <a:lstStyle/>
                    <a:p>
                      <a:r>
                        <a:rPr kumimoji="1" lang="en-US" altLang="ja-JP" dirty="0">
                          <a:solidFill>
                            <a:schemeClr val="tx1"/>
                          </a:solidFill>
                        </a:rPr>
                        <a:t>1:16</a:t>
                      </a:r>
                      <a:r>
                        <a:rPr kumimoji="1" lang="ja-JP" altLang="en-US" dirty="0">
                          <a:solidFill>
                            <a:schemeClr val="tx1"/>
                          </a:solidFill>
                        </a:rPr>
                        <a:t>～</a:t>
                      </a:r>
                      <a:r>
                        <a:rPr kumimoji="1" lang="en-US" altLang="ja-JP" dirty="0">
                          <a:solidFill>
                            <a:schemeClr val="tx1"/>
                          </a:solidFill>
                        </a:rPr>
                        <a:t>1:128</a:t>
                      </a:r>
                      <a:endParaRPr kumimoji="1" lang="ja-JP" altLang="en-US" dirty="0">
                        <a:solidFill>
                          <a:schemeClr val="tx1"/>
                        </a:solidFill>
                      </a:endParaRPr>
                    </a:p>
                  </a:txBody>
                  <a:tcPr anchor="ctr"/>
                </a:tc>
                <a:tc>
                  <a:txBody>
                    <a:bodyPr/>
                    <a:lstStyle/>
                    <a:p>
                      <a:r>
                        <a:rPr kumimoji="1" lang="en-US" altLang="ja-JP" dirty="0">
                          <a:solidFill>
                            <a:schemeClr val="tx1"/>
                          </a:solidFill>
                        </a:rPr>
                        <a:t>1:256</a:t>
                      </a:r>
                      <a:r>
                        <a:rPr kumimoji="1" lang="ja-JP" altLang="en-US" dirty="0">
                          <a:solidFill>
                            <a:schemeClr val="tx1"/>
                          </a:solidFill>
                        </a:rPr>
                        <a:t>以上</a:t>
                      </a:r>
                    </a:p>
                  </a:txBody>
                  <a:tcPr anchor="ctr"/>
                </a:tc>
                <a:extLst>
                  <a:ext uri="{0D108BD9-81ED-4DB2-BD59-A6C34878D82A}">
                    <a16:rowId xmlns:a16="http://schemas.microsoft.com/office/drawing/2014/main" val="1717861482"/>
                  </a:ext>
                </a:extLst>
              </a:tr>
              <a:tr h="448619">
                <a:tc vMerge="1">
                  <a:txBody>
                    <a:bodyPr/>
                    <a:lstStyle/>
                    <a:p>
                      <a:endParaRPr kumimoji="1" lang="ja-JP" altLang="en-US"/>
                    </a:p>
                  </a:txBody>
                  <a:tcPr/>
                </a:tc>
                <a:tc>
                  <a:txBody>
                    <a:bodyPr/>
                    <a:lstStyle/>
                    <a:p>
                      <a:r>
                        <a:rPr kumimoji="1" lang="en-US" altLang="ja-JP" dirty="0">
                          <a:solidFill>
                            <a:schemeClr val="tx1"/>
                          </a:solidFill>
                        </a:rPr>
                        <a:t>NT</a:t>
                      </a:r>
                      <a:r>
                        <a:rPr kumimoji="1" lang="ja-JP" altLang="en-US" dirty="0">
                          <a:solidFill>
                            <a:schemeClr val="tx1"/>
                          </a:solidFill>
                        </a:rPr>
                        <a:t>法</a:t>
                      </a:r>
                    </a:p>
                  </a:txBody>
                  <a:tcPr anchor="ctr"/>
                </a:tc>
                <a:tc>
                  <a:txBody>
                    <a:bodyPr/>
                    <a:lstStyle/>
                    <a:p>
                      <a:r>
                        <a:rPr kumimoji="1" lang="en-US" altLang="ja-JP" dirty="0">
                          <a:solidFill>
                            <a:schemeClr val="tx1"/>
                          </a:solidFill>
                        </a:rPr>
                        <a:t>1:2</a:t>
                      </a:r>
                      <a:r>
                        <a:rPr kumimoji="1" lang="ja-JP" altLang="en-US" dirty="0">
                          <a:solidFill>
                            <a:schemeClr val="tx1"/>
                          </a:solidFill>
                        </a:rPr>
                        <a:t>以下</a:t>
                      </a:r>
                    </a:p>
                  </a:txBody>
                  <a:tcPr anchor="ctr"/>
                </a:tc>
                <a:tc>
                  <a:txBody>
                    <a:bodyPr/>
                    <a:lstStyle/>
                    <a:p>
                      <a:r>
                        <a:rPr kumimoji="1" lang="en-US" altLang="ja-JP" dirty="0">
                          <a:solidFill>
                            <a:schemeClr val="tx1"/>
                          </a:solidFill>
                        </a:rPr>
                        <a:t>1:4</a:t>
                      </a:r>
                      <a:endParaRPr kumimoji="1" lang="ja-JP" altLang="en-US" dirty="0">
                        <a:solidFill>
                          <a:schemeClr val="tx1"/>
                        </a:solidFill>
                      </a:endParaRPr>
                    </a:p>
                  </a:txBody>
                  <a:tcPr anchor="ctr"/>
                </a:tc>
                <a:tc>
                  <a:txBody>
                    <a:bodyPr/>
                    <a:lstStyle/>
                    <a:p>
                      <a:r>
                        <a:rPr kumimoji="1" lang="en-US" altLang="ja-JP" dirty="0">
                          <a:solidFill>
                            <a:schemeClr val="tx1"/>
                          </a:solidFill>
                        </a:rPr>
                        <a:t>1:8</a:t>
                      </a:r>
                      <a:r>
                        <a:rPr kumimoji="1" lang="ja-JP" altLang="en-US" dirty="0">
                          <a:solidFill>
                            <a:schemeClr val="tx1"/>
                          </a:solidFill>
                        </a:rPr>
                        <a:t>以上</a:t>
                      </a:r>
                    </a:p>
                  </a:txBody>
                  <a:tcPr anchor="ctr"/>
                </a:tc>
                <a:extLst>
                  <a:ext uri="{0D108BD9-81ED-4DB2-BD59-A6C34878D82A}">
                    <a16:rowId xmlns:a16="http://schemas.microsoft.com/office/drawing/2014/main" val="916841500"/>
                  </a:ext>
                </a:extLst>
              </a:tr>
              <a:tr h="448619">
                <a:tc vMerge="1">
                  <a:txBody>
                    <a:bodyPr/>
                    <a:lstStyle/>
                    <a:p>
                      <a:endParaRPr kumimoji="1" lang="ja-JP" altLang="en-US"/>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150</a:t>
                      </a:r>
                      <a:r>
                        <a:rPr kumimoji="1" lang="ja-JP" altLang="en-US" dirty="0">
                          <a:solidFill>
                            <a:schemeClr val="tx1"/>
                          </a:solidFill>
                        </a:rPr>
                        <a:t>未満</a:t>
                      </a:r>
                    </a:p>
                  </a:txBody>
                  <a:tcPr anchor="ctr"/>
                </a:tc>
                <a:tc>
                  <a:txBody>
                    <a:bodyPr/>
                    <a:lstStyle/>
                    <a:p>
                      <a:r>
                        <a:rPr kumimoji="1" lang="en-US" altLang="ja-JP" dirty="0">
                          <a:solidFill>
                            <a:schemeClr val="tx1"/>
                          </a:solidFill>
                        </a:rPr>
                        <a:t>150</a:t>
                      </a:r>
                      <a:r>
                        <a:rPr kumimoji="1" lang="ja-JP" altLang="en-US" dirty="0">
                          <a:solidFill>
                            <a:schemeClr val="tx1"/>
                          </a:solidFill>
                        </a:rPr>
                        <a:t>～</a:t>
                      </a:r>
                      <a:r>
                        <a:rPr kumimoji="1" lang="en-US" altLang="ja-JP" dirty="0">
                          <a:solidFill>
                            <a:schemeClr val="tx1"/>
                          </a:solidFill>
                        </a:rPr>
                        <a:t>300</a:t>
                      </a:r>
                      <a:endParaRPr kumimoji="1" lang="ja-JP" altLang="en-US" dirty="0">
                        <a:solidFill>
                          <a:schemeClr val="tx1"/>
                        </a:solidFill>
                      </a:endParaRPr>
                    </a:p>
                  </a:txBody>
                  <a:tcPr anchor="ctr"/>
                </a:tc>
                <a:tc>
                  <a:txBody>
                    <a:bodyPr/>
                    <a:lstStyle/>
                    <a:p>
                      <a:r>
                        <a:rPr kumimoji="1" lang="en-US" altLang="ja-JP" dirty="0">
                          <a:solidFill>
                            <a:schemeClr val="tx1"/>
                          </a:solidFill>
                        </a:rPr>
                        <a:t>301</a:t>
                      </a:r>
                      <a:r>
                        <a:rPr kumimoji="1" lang="ja-JP" altLang="en-US" dirty="0">
                          <a:solidFill>
                            <a:schemeClr val="tx1"/>
                          </a:solidFill>
                        </a:rPr>
                        <a:t>以上</a:t>
                      </a:r>
                    </a:p>
                  </a:txBody>
                  <a:tcPr anchor="ctr"/>
                </a:tc>
                <a:extLst>
                  <a:ext uri="{0D108BD9-81ED-4DB2-BD59-A6C34878D82A}">
                    <a16:rowId xmlns:a16="http://schemas.microsoft.com/office/drawing/2014/main" val="2776788575"/>
                  </a:ext>
                </a:extLst>
              </a:tr>
              <a:tr h="448619">
                <a:tc rowSpan="3">
                  <a:txBody>
                    <a:bodyPr/>
                    <a:lstStyle/>
                    <a:p>
                      <a:r>
                        <a:rPr kumimoji="1" lang="ja-JP" altLang="en-US" dirty="0">
                          <a:solidFill>
                            <a:schemeClr val="tx1"/>
                          </a:solidFill>
                        </a:rPr>
                        <a:t>風疹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３日ばしか</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7.9</a:t>
                      </a:r>
                      <a:endParaRPr kumimoji="1" lang="ja-JP" altLang="en-US" dirty="0">
                        <a:solidFill>
                          <a:schemeClr val="tx1"/>
                        </a:solidFill>
                      </a:endParaRPr>
                    </a:p>
                  </a:txBody>
                  <a:tcPr anchor="ctr"/>
                </a:tc>
                <a:tc>
                  <a:txBody>
                    <a:bodyPr/>
                    <a:lstStyle/>
                    <a:p>
                      <a:r>
                        <a:rPr kumimoji="1" lang="en-US" altLang="ja-JP" dirty="0">
                          <a:solidFill>
                            <a:schemeClr val="tx1"/>
                          </a:solidFill>
                        </a:rPr>
                        <a:t>8.0</a:t>
                      </a:r>
                      <a:r>
                        <a:rPr kumimoji="1" lang="ja-JP" altLang="en-US" dirty="0">
                          <a:solidFill>
                            <a:schemeClr val="tx1"/>
                          </a:solidFill>
                        </a:rPr>
                        <a:t>以上</a:t>
                      </a:r>
                    </a:p>
                  </a:txBody>
                  <a:tcPr anchor="ctr"/>
                </a:tc>
                <a:extLst>
                  <a:ext uri="{0D108BD9-81ED-4DB2-BD59-A6C34878D82A}">
                    <a16:rowId xmlns:a16="http://schemas.microsoft.com/office/drawing/2014/main" val="616196791"/>
                  </a:ext>
                </a:extLst>
              </a:tr>
              <a:tr h="448619">
                <a:tc vMerge="1">
                  <a:txBody>
                    <a:bodyPr/>
                    <a:lstStyle/>
                    <a:p>
                      <a:endParaRPr kumimoji="1" lang="ja-JP" altLang="en-US" dirty="0"/>
                    </a:p>
                  </a:txBody>
                  <a:tcPr/>
                </a:tc>
                <a:tc>
                  <a:txBody>
                    <a:bodyPr/>
                    <a:lstStyle/>
                    <a:p>
                      <a:r>
                        <a:rPr kumimoji="1" lang="en-US" altLang="ja-JP" dirty="0">
                          <a:solidFill>
                            <a:schemeClr val="tx1"/>
                          </a:solidFill>
                        </a:rPr>
                        <a:t>HI</a:t>
                      </a:r>
                      <a:r>
                        <a:rPr kumimoji="1" lang="ja-JP" altLang="en-US" dirty="0">
                          <a:solidFill>
                            <a:schemeClr val="tx1"/>
                          </a:solidFill>
                        </a:rPr>
                        <a:t>法</a:t>
                      </a:r>
                    </a:p>
                  </a:txBody>
                  <a:tcPr anchor="ctr"/>
                </a:tc>
                <a:tc>
                  <a:txBody>
                    <a:bodyPr/>
                    <a:lstStyle/>
                    <a:p>
                      <a:r>
                        <a:rPr kumimoji="1" lang="en-US" altLang="ja-JP" dirty="0">
                          <a:solidFill>
                            <a:schemeClr val="tx1"/>
                          </a:solidFill>
                        </a:rPr>
                        <a:t>1:4</a:t>
                      </a:r>
                      <a:r>
                        <a:rPr kumimoji="1" lang="ja-JP" altLang="en-US" dirty="0">
                          <a:solidFill>
                            <a:schemeClr val="tx1"/>
                          </a:solidFill>
                        </a:rPr>
                        <a:t>以下</a:t>
                      </a:r>
                    </a:p>
                  </a:txBody>
                  <a:tcPr anchor="ctr"/>
                </a:tc>
                <a:tc>
                  <a:txBody>
                    <a:bodyPr/>
                    <a:lstStyle/>
                    <a:p>
                      <a:r>
                        <a:rPr kumimoji="1" lang="en-US" altLang="ja-JP" dirty="0">
                          <a:solidFill>
                            <a:schemeClr val="tx1"/>
                          </a:solidFill>
                        </a:rPr>
                        <a:t>1:8</a:t>
                      </a:r>
                      <a:r>
                        <a:rPr kumimoji="1" lang="ja-JP" altLang="en-US" dirty="0">
                          <a:solidFill>
                            <a:schemeClr val="tx1"/>
                          </a:solidFill>
                        </a:rPr>
                        <a:t>～</a:t>
                      </a:r>
                      <a:r>
                        <a:rPr kumimoji="1" lang="en-US" altLang="ja-JP" dirty="0">
                          <a:solidFill>
                            <a:schemeClr val="tx1"/>
                          </a:solidFill>
                        </a:rPr>
                        <a:t>1:16</a:t>
                      </a:r>
                      <a:endParaRPr kumimoji="1" lang="ja-JP" altLang="en-US" dirty="0">
                        <a:solidFill>
                          <a:schemeClr val="tx1"/>
                        </a:solidFill>
                      </a:endParaRPr>
                    </a:p>
                  </a:txBody>
                  <a:tcPr anchor="ctr"/>
                </a:tc>
                <a:tc>
                  <a:txBody>
                    <a:bodyPr/>
                    <a:lstStyle/>
                    <a:p>
                      <a:r>
                        <a:rPr kumimoji="1" lang="en-US" altLang="ja-JP" dirty="0">
                          <a:solidFill>
                            <a:schemeClr val="tx1"/>
                          </a:solidFill>
                        </a:rPr>
                        <a:t>1:32</a:t>
                      </a:r>
                      <a:r>
                        <a:rPr kumimoji="1" lang="ja-JP" altLang="en-US" dirty="0">
                          <a:solidFill>
                            <a:schemeClr val="tx1"/>
                          </a:solidFill>
                        </a:rPr>
                        <a:t>以上</a:t>
                      </a:r>
                    </a:p>
                  </a:txBody>
                  <a:tcPr anchor="ctr"/>
                </a:tc>
                <a:extLst>
                  <a:ext uri="{0D108BD9-81ED-4DB2-BD59-A6C34878D82A}">
                    <a16:rowId xmlns:a16="http://schemas.microsoft.com/office/drawing/2014/main" val="3426584523"/>
                  </a:ext>
                </a:extLst>
              </a:tr>
              <a:tr h="448619">
                <a:tc vMerge="1">
                  <a:txBody>
                    <a:bodyPr/>
                    <a:lstStyle/>
                    <a:p>
                      <a:endParaRPr kumimoji="1" lang="ja-JP" altLang="en-US" dirty="0"/>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4.0</a:t>
                      </a:r>
                      <a:r>
                        <a:rPr kumimoji="1" lang="ja-JP" altLang="en-US" dirty="0">
                          <a:solidFill>
                            <a:schemeClr val="tx1"/>
                          </a:solidFill>
                        </a:rPr>
                        <a:t>未満</a:t>
                      </a:r>
                    </a:p>
                  </a:txBody>
                  <a:tcPr anchor="ctr"/>
                </a:tc>
                <a:tc>
                  <a:txBody>
                    <a:bodyPr/>
                    <a:lstStyle/>
                    <a:p>
                      <a:r>
                        <a:rPr kumimoji="1" lang="en-US" altLang="ja-JP" dirty="0">
                          <a:solidFill>
                            <a:schemeClr val="tx1"/>
                          </a:solidFill>
                        </a:rPr>
                        <a:t>4.0</a:t>
                      </a:r>
                      <a:r>
                        <a:rPr kumimoji="1" lang="ja-JP" altLang="en-US" dirty="0">
                          <a:solidFill>
                            <a:schemeClr val="tx1"/>
                          </a:solidFill>
                        </a:rPr>
                        <a:t>～</a:t>
                      </a:r>
                      <a:r>
                        <a:rPr kumimoji="1" lang="en-US" altLang="ja-JP" dirty="0">
                          <a:solidFill>
                            <a:schemeClr val="tx1"/>
                          </a:solidFill>
                        </a:rPr>
                        <a:t>8.0</a:t>
                      </a:r>
                      <a:endParaRPr kumimoji="1" lang="ja-JP" altLang="en-US" dirty="0">
                        <a:solidFill>
                          <a:schemeClr val="tx1"/>
                        </a:solidFill>
                      </a:endParaRPr>
                    </a:p>
                  </a:txBody>
                  <a:tcPr anchor="ctr"/>
                </a:tc>
                <a:tc>
                  <a:txBody>
                    <a:bodyPr/>
                    <a:lstStyle/>
                    <a:p>
                      <a:r>
                        <a:rPr kumimoji="1" lang="en-US" altLang="ja-JP" dirty="0">
                          <a:solidFill>
                            <a:schemeClr val="tx1"/>
                          </a:solidFill>
                        </a:rPr>
                        <a:t>8.1</a:t>
                      </a:r>
                      <a:r>
                        <a:rPr kumimoji="1" lang="ja-JP" altLang="en-US" dirty="0">
                          <a:solidFill>
                            <a:schemeClr val="tx1"/>
                          </a:solidFill>
                        </a:rPr>
                        <a:t>以上</a:t>
                      </a:r>
                    </a:p>
                  </a:txBody>
                  <a:tcPr anchor="ctr"/>
                </a:tc>
                <a:extLst>
                  <a:ext uri="{0D108BD9-81ED-4DB2-BD59-A6C34878D82A}">
                    <a16:rowId xmlns:a16="http://schemas.microsoft.com/office/drawing/2014/main" val="3367134097"/>
                  </a:ext>
                </a:extLst>
              </a:tr>
              <a:tr h="448619">
                <a:tc rowSpan="3">
                  <a:txBody>
                    <a:bodyPr/>
                    <a:lstStyle/>
                    <a:p>
                      <a:r>
                        <a:rPr kumimoji="1" lang="ja-JP" altLang="en-US" dirty="0">
                          <a:solidFill>
                            <a:schemeClr val="tx1"/>
                          </a:solidFill>
                        </a:rPr>
                        <a:t>水痘</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みずぼうそう</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1409501774"/>
                  </a:ext>
                </a:extLst>
              </a:tr>
              <a:tr h="448619">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endParaRPr kumimoji="1" lang="en-US" altLang="ja-JP" dirty="0">
                        <a:solidFill>
                          <a:schemeClr val="tx1"/>
                        </a:solidFill>
                      </a:endParaRPr>
                    </a:p>
                  </a:txBody>
                  <a:tcPr anchor="ctr"/>
                </a:tc>
                <a:tc>
                  <a:txBody>
                    <a:bodyPr/>
                    <a:lstStyle/>
                    <a:p>
                      <a:r>
                        <a:rPr kumimoji="1" lang="en-US" altLang="ja-JP" dirty="0">
                          <a:solidFill>
                            <a:schemeClr val="tx1"/>
                          </a:solidFill>
                        </a:rPr>
                        <a:t>50</a:t>
                      </a:r>
                      <a:r>
                        <a:rPr kumimoji="1" lang="ja-JP" altLang="en-US" dirty="0">
                          <a:solidFill>
                            <a:schemeClr val="tx1"/>
                          </a:solidFill>
                        </a:rPr>
                        <a:t>未満</a:t>
                      </a:r>
                    </a:p>
                  </a:txBody>
                  <a:tcPr anchor="ctr"/>
                </a:tc>
                <a:tc>
                  <a:txBody>
                    <a:bodyPr/>
                    <a:lstStyle/>
                    <a:p>
                      <a:r>
                        <a:rPr kumimoji="1" lang="en-US" altLang="ja-JP" dirty="0">
                          <a:solidFill>
                            <a:schemeClr val="tx1"/>
                          </a:solidFill>
                        </a:rPr>
                        <a:t>50</a:t>
                      </a:r>
                      <a:r>
                        <a:rPr kumimoji="1" lang="ja-JP" altLang="en-US" dirty="0">
                          <a:solidFill>
                            <a:schemeClr val="tx1"/>
                          </a:solidFill>
                        </a:rPr>
                        <a:t>～</a:t>
                      </a:r>
                      <a:r>
                        <a:rPr kumimoji="1" lang="en-US" altLang="ja-JP" dirty="0">
                          <a:solidFill>
                            <a:schemeClr val="tx1"/>
                          </a:solidFill>
                        </a:rPr>
                        <a:t>100</a:t>
                      </a:r>
                      <a:endParaRPr kumimoji="1" lang="ja-JP" altLang="en-US" dirty="0">
                        <a:solidFill>
                          <a:schemeClr val="tx1"/>
                        </a:solidFill>
                      </a:endParaRPr>
                    </a:p>
                  </a:txBody>
                  <a:tcPr anchor="ctr"/>
                </a:tc>
                <a:tc>
                  <a:txBody>
                    <a:bodyPr/>
                    <a:lstStyle/>
                    <a:p>
                      <a:r>
                        <a:rPr kumimoji="1" lang="en-US" altLang="ja-JP" dirty="0">
                          <a:solidFill>
                            <a:schemeClr val="tx1"/>
                          </a:solidFill>
                        </a:rPr>
                        <a:t>101</a:t>
                      </a:r>
                      <a:r>
                        <a:rPr kumimoji="1" lang="ja-JP" altLang="en-US" dirty="0">
                          <a:solidFill>
                            <a:schemeClr val="tx1"/>
                          </a:solidFill>
                        </a:rPr>
                        <a:t>以上</a:t>
                      </a:r>
                    </a:p>
                  </a:txBody>
                  <a:tcPr anchor="ctr"/>
                </a:tc>
                <a:extLst>
                  <a:ext uri="{0D108BD9-81ED-4DB2-BD59-A6C34878D82A}">
                    <a16:rowId xmlns:a16="http://schemas.microsoft.com/office/drawing/2014/main" val="672391454"/>
                  </a:ext>
                </a:extLst>
              </a:tr>
              <a:tr h="448619">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IAHA</a:t>
                      </a:r>
                      <a:r>
                        <a:rPr kumimoji="1" lang="ja-JP" altLang="en-US" dirty="0">
                          <a:solidFill>
                            <a:schemeClr val="tx1"/>
                          </a:solidFill>
                        </a:rPr>
                        <a:t>法</a:t>
                      </a:r>
                      <a:endParaRPr kumimoji="1" lang="en-US" altLang="ja-JP"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1:2</a:t>
                      </a:r>
                      <a:r>
                        <a:rPr kumimoji="1" lang="ja-JP" altLang="en-US" dirty="0">
                          <a:solidFill>
                            <a:schemeClr val="tx1"/>
                          </a:solidFill>
                        </a:rPr>
                        <a:t>未満</a:t>
                      </a:r>
                    </a:p>
                  </a:txBody>
                  <a:tcPr anchor="ctr"/>
                </a:tc>
                <a:tc>
                  <a:txBody>
                    <a:bodyPr/>
                    <a:lstStyle/>
                    <a:p>
                      <a:r>
                        <a:rPr kumimoji="1" lang="en-US" altLang="ja-JP" dirty="0">
                          <a:solidFill>
                            <a:schemeClr val="tx1"/>
                          </a:solidFill>
                        </a:rPr>
                        <a:t>1:2</a:t>
                      </a:r>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1:4</a:t>
                      </a:r>
                      <a:r>
                        <a:rPr kumimoji="1" lang="ja-JP" altLang="en-US" dirty="0">
                          <a:solidFill>
                            <a:schemeClr val="tx1"/>
                          </a:solidFill>
                        </a:rPr>
                        <a:t>以上</a:t>
                      </a:r>
                    </a:p>
                  </a:txBody>
                  <a:tcPr anchor="ctr"/>
                </a:tc>
                <a:extLst>
                  <a:ext uri="{0D108BD9-81ED-4DB2-BD59-A6C34878D82A}">
                    <a16:rowId xmlns:a16="http://schemas.microsoft.com/office/drawing/2014/main" val="606908284"/>
                  </a:ext>
                </a:extLst>
              </a:tr>
              <a:tr h="44861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流行性</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耳下腺炎</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a:t>
                      </a:r>
                      <a:r>
                        <a:rPr kumimoji="1" lang="ja-JP" altLang="en-US" sz="1000" dirty="0">
                          <a:solidFill>
                            <a:schemeClr val="tx1"/>
                          </a:solidFill>
                        </a:rPr>
                        <a:t>ムンプス・</a:t>
                      </a:r>
                      <a:endParaRPr kumimoji="1" lang="en-US" altLang="ja-JP" sz="100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おたふくかぜ</a:t>
                      </a:r>
                      <a:r>
                        <a:rPr kumimoji="1" lang="en-US" altLang="ja-JP" sz="1000" dirty="0">
                          <a:solidFill>
                            <a:schemeClr val="tx1"/>
                          </a:solidFill>
                        </a:rPr>
                        <a:t>)</a:t>
                      </a:r>
                      <a:endParaRPr kumimoji="1" lang="ja-JP" altLang="en-US" sz="1000" dirty="0">
                        <a:solidFill>
                          <a:schemeClr val="tx1"/>
                        </a:solidFill>
                      </a:endParaRPr>
                    </a:p>
                    <a:p>
                      <a:endParaRPr kumimoji="1" lang="ja-JP" altLang="en-US"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2056770742"/>
                  </a:ext>
                </a:extLst>
              </a:tr>
              <a:tr h="56173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250</a:t>
                      </a:r>
                      <a:r>
                        <a:rPr kumimoji="1" lang="ja-JP" altLang="en-US" dirty="0">
                          <a:solidFill>
                            <a:schemeClr val="tx1"/>
                          </a:solidFill>
                        </a:rPr>
                        <a:t>未満</a:t>
                      </a:r>
                    </a:p>
                  </a:txBody>
                  <a:tcPr anchor="ctr"/>
                </a:tc>
                <a:tc>
                  <a:txBody>
                    <a:bodyPr/>
                    <a:lstStyle/>
                    <a:p>
                      <a:r>
                        <a:rPr kumimoji="1" lang="en-US" altLang="ja-JP" dirty="0">
                          <a:solidFill>
                            <a:schemeClr val="tx1"/>
                          </a:solidFill>
                        </a:rPr>
                        <a:t>250</a:t>
                      </a:r>
                      <a:r>
                        <a:rPr kumimoji="1" lang="ja-JP" altLang="en-US" dirty="0">
                          <a:solidFill>
                            <a:schemeClr val="tx1"/>
                          </a:solidFill>
                        </a:rPr>
                        <a:t>～</a:t>
                      </a:r>
                      <a:r>
                        <a:rPr kumimoji="1" lang="en-US" altLang="ja-JP" dirty="0">
                          <a:solidFill>
                            <a:schemeClr val="tx1"/>
                          </a:solidFill>
                        </a:rPr>
                        <a:t>500</a:t>
                      </a:r>
                      <a:endParaRPr kumimoji="1" lang="ja-JP" altLang="en-US" dirty="0">
                        <a:solidFill>
                          <a:schemeClr val="tx1"/>
                        </a:solidFill>
                      </a:endParaRPr>
                    </a:p>
                  </a:txBody>
                  <a:tcPr anchor="ctr"/>
                </a:tc>
                <a:tc>
                  <a:txBody>
                    <a:bodyPr/>
                    <a:lstStyle/>
                    <a:p>
                      <a:r>
                        <a:rPr kumimoji="1" lang="en-US" altLang="ja-JP" dirty="0">
                          <a:solidFill>
                            <a:schemeClr val="tx1"/>
                          </a:solidFill>
                        </a:rPr>
                        <a:t>501</a:t>
                      </a:r>
                      <a:r>
                        <a:rPr kumimoji="1" lang="ja-JP" altLang="en-US" dirty="0">
                          <a:solidFill>
                            <a:schemeClr val="tx1"/>
                          </a:solidFill>
                        </a:rPr>
                        <a:t>以上</a:t>
                      </a:r>
                    </a:p>
                  </a:txBody>
                  <a:tcPr anchor="ct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477328"/>
          </a:xfrm>
          <a:prstGeom prst="rect">
            <a:avLst/>
          </a:prstGeom>
          <a:noFill/>
        </p:spPr>
        <p:txBody>
          <a:bodyPr wrap="square" rtlCol="0">
            <a:spAutoFit/>
          </a:bodyPr>
          <a:lstStyle/>
          <a:p>
            <a:pPr marL="533400" indent="-533400"/>
            <a:r>
              <a:rPr kumimoji="1" lang="ja-JP" altLang="en-US" sz="2400" b="1" dirty="0">
                <a:latin typeface="+mn-ea"/>
              </a:rPr>
              <a:t> ３．血中抗体価の検査方法と判定基準</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に記載及び検査結果の写しをご提出ください。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なお、以下に示す検査方法により受検した検査結果であれば、</a:t>
            </a:r>
            <a:r>
              <a:rPr lang="ja-JP" altLang="en-US" sz="1300" dirty="0">
                <a:latin typeface="+mn-ea"/>
              </a:rPr>
              <a:t>検査日は問いません。</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4488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88106" y="343077"/>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0" y="343077"/>
            <a:ext cx="6694714" cy="1692771"/>
          </a:xfrm>
          <a:prstGeom prst="rect">
            <a:avLst/>
          </a:prstGeom>
          <a:noFill/>
        </p:spPr>
        <p:txBody>
          <a:bodyPr wrap="square" rtlCol="0">
            <a:spAutoFit/>
          </a:bodyPr>
          <a:lstStyle/>
          <a:p>
            <a:pPr marL="533400" indent="-533400"/>
            <a:r>
              <a:rPr kumimoji="1" lang="ja-JP" altLang="en-US" sz="2400" b="1" dirty="0">
                <a:latin typeface="+mn-ea"/>
              </a:rPr>
              <a:t> ４．ワクチン接種</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endParaRPr kumimoji="1" lang="en-US" altLang="ja-JP" sz="1400" b="1" dirty="0">
              <a:latin typeface="+mn-ea"/>
            </a:endParaRPr>
          </a:p>
          <a:p>
            <a:pPr marL="533400" indent="-533400"/>
            <a:r>
              <a:rPr kumimoji="1" lang="ja-JP" altLang="en-US"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の際は以下に示すワクチンから必要なワクチンを接種して下さい。</a:t>
            </a:r>
            <a:endParaRPr lang="en-US" altLang="ja-JP" sz="1300" dirty="0">
              <a:latin typeface="+mn-ea"/>
            </a:endParaRPr>
          </a:p>
          <a:p>
            <a:pPr marL="533400">
              <a:tabLst>
                <a:tab pos="444500" algn="l"/>
              </a:tabLst>
            </a:pPr>
            <a:r>
              <a:rPr lang="ja-JP" altLang="en-US" sz="1300" dirty="0">
                <a:latin typeface="+mn-ea"/>
              </a:rPr>
              <a:t>　</a:t>
            </a:r>
            <a:r>
              <a:rPr kumimoji="1" lang="ja-JP" altLang="en-US" sz="1300" dirty="0">
                <a:latin typeface="+mn-ea"/>
              </a:rPr>
              <a:t>なお、</a:t>
            </a:r>
            <a:r>
              <a:rPr kumimoji="1" lang="ja-JP" altLang="en-US" sz="1300" u="sng" dirty="0">
                <a:latin typeface="+mn-ea"/>
              </a:rPr>
              <a:t>研修や実習前までに全てのワクチン接種を実施し終えることが望ましい</a:t>
            </a:r>
            <a:r>
              <a:rPr kumimoji="1" lang="ja-JP" altLang="en-US" sz="1300" dirty="0">
                <a:latin typeface="+mn-ea"/>
              </a:rPr>
              <a:t>が、ワクチン接種を２回以上行う必要がある場合で、</a:t>
            </a:r>
            <a:r>
              <a:rPr kumimoji="1" lang="ja-JP" altLang="en-US" sz="1300" u="sng" dirty="0">
                <a:latin typeface="+mn-ea"/>
              </a:rPr>
              <a:t>研修や実習前</a:t>
            </a:r>
            <a:r>
              <a:rPr kumimoji="1" lang="ja-JP" altLang="en-US" sz="1300" dirty="0">
                <a:latin typeface="+mn-ea"/>
              </a:rPr>
              <a:t>までに済ませる事が難しい場合は、</a:t>
            </a:r>
            <a:r>
              <a:rPr kumimoji="1" lang="ja-JP" altLang="en-US" sz="1300" u="sng" dirty="0">
                <a:latin typeface="+mn-ea"/>
              </a:rPr>
              <a:t>１回目のワクチン接種を研修や実習前までに実施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083198840"/>
              </p:ext>
            </p:extLst>
          </p:nvPr>
        </p:nvGraphicFramePr>
        <p:xfrm>
          <a:off x="471488" y="2962807"/>
          <a:ext cx="5979188" cy="3278997"/>
        </p:xfrm>
        <a:graphic>
          <a:graphicData uri="http://schemas.openxmlformats.org/drawingml/2006/table">
            <a:tbl>
              <a:tblPr firstRow="1">
                <a:tableStyleId>{0505E3EF-67EA-436B-97B2-0124C06EBD24}</a:tableStyleId>
              </a:tblPr>
              <a:tblGrid>
                <a:gridCol w="5979188">
                  <a:extLst>
                    <a:ext uri="{9D8B030D-6E8A-4147-A177-3AD203B41FA5}">
                      <a16:colId xmlns:a16="http://schemas.microsoft.com/office/drawing/2014/main" val="1470361694"/>
                    </a:ext>
                  </a:extLst>
                </a:gridCol>
              </a:tblGrid>
              <a:tr h="294775">
                <a:tc>
                  <a:txBody>
                    <a:bodyPr/>
                    <a:lstStyle/>
                    <a:p>
                      <a:pPr algn="ctr"/>
                      <a:r>
                        <a:rPr kumimoji="1" lang="ja-JP" altLang="en-US" dirty="0"/>
                        <a:t>ワクチン</a:t>
                      </a:r>
                      <a:endParaRPr kumimoji="1" lang="ja-JP" altLang="en-US" baseline="30000" dirty="0"/>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375776" y="6542256"/>
            <a:ext cx="6170612" cy="830997"/>
          </a:xfrm>
          <a:prstGeom prst="rect">
            <a:avLst/>
          </a:prstGeom>
        </p:spPr>
        <p:txBody>
          <a:bodyPr wrap="square">
            <a:spAutoFit/>
          </a:bodyPr>
          <a:lstStyle/>
          <a:p>
            <a:pPr marL="444500" indent="-444500">
              <a:tabLst>
                <a:tab pos="177800" algn="l"/>
              </a:tabLst>
            </a:pPr>
            <a:r>
              <a:rPr kumimoji="1" lang="ja-JP" altLang="en-US" sz="1200" dirty="0">
                <a:latin typeface="+mn-ea"/>
              </a:rPr>
              <a:t>＊　　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spTree>
    <p:extLst>
      <p:ext uri="{BB962C8B-B14F-4D97-AF65-F5344CB8AC3E}">
        <p14:creationId xmlns:p14="http://schemas.microsoft.com/office/powerpoint/2010/main" val="3824463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77800" y="236083"/>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7" y="673814"/>
            <a:ext cx="5915025" cy="1682953"/>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r>
              <a:rPr lang="en-US" altLang="ja-JP" sz="1300" dirty="0">
                <a:latin typeface="+mn-ea"/>
                <a:ea typeface="+mn-ea"/>
              </a:rPr>
              <a:t/>
            </a:r>
            <a:br>
              <a:rPr lang="en-US" altLang="ja-JP" sz="1300" dirty="0">
                <a:latin typeface="+mn-ea"/>
                <a:ea typeface="+mn-ea"/>
              </a:rPr>
            </a:br>
            <a:r>
              <a:rPr lang="ja-JP" altLang="en-US" sz="1300" dirty="0">
                <a:latin typeface="+mn-ea"/>
                <a:ea typeface="+mn-ea"/>
              </a:rPr>
              <a:t>　Ｂ型肝炎ワクチンの接種歴がある場合は、</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に記載の上、以下に示す検査項目を受検してください。</a:t>
            </a:r>
            <a:r>
              <a:rPr lang="en-US" altLang="ja-JP" sz="1300" dirty="0">
                <a:latin typeface="+mn-ea"/>
                <a:ea typeface="+mn-ea"/>
              </a:rPr>
              <a:t/>
            </a:r>
            <a:br>
              <a:rPr lang="en-US" altLang="ja-JP" sz="1300" dirty="0">
                <a:latin typeface="+mn-ea"/>
                <a:ea typeface="+mn-ea"/>
              </a:rPr>
            </a:br>
            <a:r>
              <a:rPr lang="en-US" altLang="ja-JP" sz="1300" dirty="0">
                <a:latin typeface="+mn-ea"/>
                <a:ea typeface="+mn-ea"/>
              </a:rPr>
              <a:t/>
            </a:r>
            <a:br>
              <a:rPr lang="en-US" altLang="ja-JP" sz="1300" dirty="0">
                <a:latin typeface="+mn-ea"/>
                <a:ea typeface="+mn-ea"/>
              </a:rPr>
            </a:br>
            <a:r>
              <a:rPr lang="ja-JP" altLang="en-US" sz="1300" dirty="0">
                <a:latin typeface="+mn-ea"/>
                <a:ea typeface="+mn-ea"/>
              </a:rPr>
              <a:t>　なお、以下に示す検査方法により受検した検査結果であれば、検査日は問いません。</a:t>
            </a:r>
          </a:p>
        </p:txBody>
      </p:sp>
      <p:sp>
        <p:nvSpPr>
          <p:cNvPr id="4" name="テキスト ボックス 3"/>
          <p:cNvSpPr txBox="1"/>
          <p:nvPr/>
        </p:nvSpPr>
        <p:spPr>
          <a:xfrm>
            <a:off x="136471" y="2624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５．Ｂ型肝炎</a:t>
            </a:r>
          </a:p>
        </p:txBody>
      </p:sp>
      <p:graphicFrame>
        <p:nvGraphicFramePr>
          <p:cNvPr id="3" name="表 2"/>
          <p:cNvGraphicFramePr>
            <a:graphicFrameLocks noGrp="1"/>
          </p:cNvGraphicFramePr>
          <p:nvPr>
            <p:extLst>
              <p:ext uri="{D42A27DB-BD31-4B8C-83A1-F6EECF244321}">
                <p14:modId xmlns:p14="http://schemas.microsoft.com/office/powerpoint/2010/main" val="862706634"/>
              </p:ext>
            </p:extLst>
          </p:nvPr>
        </p:nvGraphicFramePr>
        <p:xfrm>
          <a:off x="484187" y="2356766"/>
          <a:ext cx="5940425" cy="1559020"/>
        </p:xfrm>
        <a:graphic>
          <a:graphicData uri="http://schemas.openxmlformats.org/drawingml/2006/table">
            <a:tbl>
              <a:tblPr firstRow="1">
                <a:tableStyleId>{0505E3EF-67EA-436B-97B2-0124C06EBD24}</a:tableStyleId>
              </a:tblPr>
              <a:tblGrid>
                <a:gridCol w="1527918">
                  <a:extLst>
                    <a:ext uri="{9D8B030D-6E8A-4147-A177-3AD203B41FA5}">
                      <a16:colId xmlns:a16="http://schemas.microsoft.com/office/drawing/2014/main" val="1470361694"/>
                    </a:ext>
                  </a:extLst>
                </a:gridCol>
                <a:gridCol w="1494559">
                  <a:extLst>
                    <a:ext uri="{9D8B030D-6E8A-4147-A177-3AD203B41FA5}">
                      <a16:colId xmlns:a16="http://schemas.microsoft.com/office/drawing/2014/main" val="3999442264"/>
                    </a:ext>
                  </a:extLst>
                </a:gridCol>
                <a:gridCol w="1387805">
                  <a:extLst>
                    <a:ext uri="{9D8B030D-6E8A-4147-A177-3AD203B41FA5}">
                      <a16:colId xmlns:a16="http://schemas.microsoft.com/office/drawing/2014/main" val="555399104"/>
                    </a:ext>
                  </a:extLst>
                </a:gridCol>
                <a:gridCol w="1530143">
                  <a:extLst>
                    <a:ext uri="{9D8B030D-6E8A-4147-A177-3AD203B41FA5}">
                      <a16:colId xmlns:a16="http://schemas.microsoft.com/office/drawing/2014/main" val="2666210860"/>
                    </a:ext>
                  </a:extLst>
                </a:gridCol>
              </a:tblGrid>
              <a:tr h="318331">
                <a:tc rowSpan="2">
                  <a:txBody>
                    <a:bodyPr/>
                    <a:lstStyle/>
                    <a:p>
                      <a:pPr algn="ctr"/>
                      <a:r>
                        <a:rPr kumimoji="1" lang="ja-JP" altLang="en-US" dirty="0">
                          <a:solidFill>
                            <a:schemeClr val="tx1"/>
                          </a:solidFill>
                        </a:rPr>
                        <a:t>検査項目</a:t>
                      </a:r>
                    </a:p>
                  </a:txBody>
                  <a:tcPr anchor="ctr"/>
                </a:tc>
                <a:tc rowSpan="2">
                  <a:txBody>
                    <a:bodyPr/>
                    <a:lstStyle/>
                    <a:p>
                      <a:pPr algn="ctr"/>
                      <a:r>
                        <a:rPr kumimoji="1" lang="ja-JP" altLang="en-US" dirty="0">
                          <a:solidFill>
                            <a:schemeClr val="tx1"/>
                          </a:solidFill>
                        </a:rPr>
                        <a:t>検査方法</a:t>
                      </a:r>
                      <a:r>
                        <a:rPr kumimoji="1" lang="ja-JP" altLang="en-US" baseline="30000" dirty="0">
                          <a:solidFill>
                            <a:schemeClr val="tx1"/>
                          </a:solidFill>
                        </a:rPr>
                        <a:t>＊１</a:t>
                      </a:r>
                    </a:p>
                  </a:txBody>
                  <a:tcPr anchor="ctr"/>
                </a:tc>
                <a:tc gridSpan="2">
                  <a:txBody>
                    <a:bodyPr/>
                    <a:lstStyle/>
                    <a:p>
                      <a:pPr algn="ctr"/>
                      <a:r>
                        <a:rPr kumimoji="1" lang="ja-JP" altLang="en-US" dirty="0">
                          <a:solidFill>
                            <a:schemeClr val="tx1"/>
                          </a:solidFill>
                        </a:rPr>
                        <a:t>判定基準</a:t>
                      </a:r>
                      <a:endParaRPr kumimoji="1" lang="en-US" altLang="ja-JP" dirty="0">
                        <a:solidFill>
                          <a:schemeClr val="tx1"/>
                        </a:solidFill>
                      </a:endParaRPr>
                    </a:p>
                  </a:txBody>
                  <a:tcPr anchor="ctr"/>
                </a:tc>
                <a:tc hMerge="1">
                  <a:txBody>
                    <a:bodyPr/>
                    <a:lstStyle/>
                    <a:p>
                      <a:endParaRPr kumimoji="1" lang="ja-JP" altLang="en-US" dirty="0"/>
                    </a:p>
                  </a:txBody>
                  <a:tcPr/>
                </a:tc>
                <a:extLst>
                  <a:ext uri="{0D108BD9-81ED-4DB2-BD59-A6C34878D82A}">
                    <a16:rowId xmlns:a16="http://schemas.microsoft.com/office/drawing/2014/main" val="310998687"/>
                  </a:ext>
                </a:extLst>
              </a:tr>
              <a:tr h="318331">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r>
                        <a:rPr kumimoji="1" lang="ja-JP" altLang="en-US" baseline="30000" dirty="0">
                          <a:solidFill>
                            <a:schemeClr val="tx1"/>
                          </a:solidFill>
                        </a:rPr>
                        <a:t>＊２</a:t>
                      </a:r>
                      <a:endParaRPr kumimoji="1" lang="en-US" altLang="ja-JP" baseline="30000" dirty="0">
                        <a:solidFill>
                          <a:schemeClr val="tx1"/>
                        </a:solidFill>
                      </a:endParaRP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1625344671"/>
                  </a:ext>
                </a:extLst>
              </a:tr>
              <a:tr h="461179">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350" dirty="0">
                          <a:solidFill>
                            <a:schemeClr val="tx1"/>
                          </a:solidFill>
                          <a:latin typeface="+mn-ea"/>
                          <a:ea typeface="+mn-ea"/>
                        </a:rPr>
                        <a:t>HBs</a:t>
                      </a:r>
                      <a:r>
                        <a:rPr lang="ja-JP" altLang="en-US" sz="1350" dirty="0">
                          <a:solidFill>
                            <a:schemeClr val="tx1"/>
                          </a:solidFill>
                          <a:latin typeface="+mn-ea"/>
                          <a:ea typeface="+mn-ea"/>
                        </a:rPr>
                        <a:t>抗体検査</a:t>
                      </a:r>
                      <a:endParaRPr kumimoji="1" lang="ja-JP" altLang="en-US" sz="1350" dirty="0">
                        <a:solidFill>
                          <a:schemeClr val="tx1"/>
                        </a:solidFill>
                        <a:latin typeface="+mn-ea"/>
                        <a:ea typeface="+mn-ea"/>
                      </a:endParaRPr>
                    </a:p>
                  </a:txBody>
                  <a:tcPr anchor="ctr"/>
                </a:tc>
                <a:tc>
                  <a:txBody>
                    <a:bodyPr/>
                    <a:lstStyle/>
                    <a:p>
                      <a:r>
                        <a:rPr kumimoji="1" lang="en-US" altLang="ja-JP" sz="1350" dirty="0">
                          <a:solidFill>
                            <a:schemeClr val="tx1"/>
                          </a:solidFill>
                          <a:latin typeface="+mn-ea"/>
                          <a:ea typeface="+mn-ea"/>
                        </a:rPr>
                        <a:t>CLIA</a:t>
                      </a:r>
                      <a:r>
                        <a:rPr kumimoji="1" lang="ja-JP" altLang="en-US" sz="1350" dirty="0">
                          <a:solidFill>
                            <a:schemeClr val="tx1"/>
                          </a:solidFill>
                          <a:latin typeface="+mn-ea"/>
                          <a:ea typeface="+mn-ea"/>
                        </a:rPr>
                        <a:t>法</a:t>
                      </a:r>
                      <a:endParaRPr kumimoji="1" lang="en-US" altLang="ja-JP"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未満</a:t>
                      </a: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以上</a:t>
                      </a:r>
                    </a:p>
                  </a:txBody>
                  <a:tcPr/>
                </a:tc>
                <a:extLst>
                  <a:ext uri="{0D108BD9-81ED-4DB2-BD59-A6C34878D82A}">
                    <a16:rowId xmlns:a16="http://schemas.microsoft.com/office/drawing/2014/main" val="2982861741"/>
                  </a:ext>
                </a:extLst>
              </a:tr>
              <a:tr h="461179">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a:solidFill>
                          <a:schemeClr val="tx1"/>
                        </a:solidFill>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tc>
                <a:extLst>
                  <a:ext uri="{0D108BD9-81ED-4DB2-BD59-A6C34878D82A}">
                    <a16:rowId xmlns:a16="http://schemas.microsoft.com/office/drawing/2014/main" val="509040561"/>
                  </a:ext>
                </a:extLst>
              </a:tr>
            </a:tbl>
          </a:graphicData>
        </a:graphic>
      </p:graphicFrame>
      <p:sp>
        <p:nvSpPr>
          <p:cNvPr id="10" name="正方形/長方形 9"/>
          <p:cNvSpPr/>
          <p:nvPr/>
        </p:nvSpPr>
        <p:spPr>
          <a:xfrm>
            <a:off x="395479" y="4169449"/>
            <a:ext cx="6005511" cy="1384995"/>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lang="en-US" altLang="ja-JP" sz="1200" dirty="0">
                <a:latin typeface="+mn-ea"/>
              </a:rPr>
              <a:t>HBs</a:t>
            </a:r>
            <a:r>
              <a:rPr lang="ja-JP" altLang="en-US" sz="1200" dirty="0">
                <a:latin typeface="+mn-ea"/>
              </a:rPr>
              <a:t>抗体検査が陰性（過去に陽性になっていない方）の場合は、研修や実習前にワクチン接種</a:t>
            </a:r>
            <a:r>
              <a:rPr lang="en-US" altLang="ja-JP" sz="1200" dirty="0">
                <a:latin typeface="+mn-ea"/>
              </a:rPr>
              <a:t>(1</a:t>
            </a:r>
            <a:r>
              <a:rPr lang="ja-JP" altLang="en-US" sz="1200" dirty="0">
                <a:latin typeface="+mn-ea"/>
              </a:rPr>
              <a:t>クール：</a:t>
            </a:r>
            <a:r>
              <a:rPr lang="en-US" altLang="ja-JP" sz="1200" dirty="0">
                <a:latin typeface="+mn-ea"/>
              </a:rPr>
              <a:t>3</a:t>
            </a:r>
            <a:r>
              <a:rPr lang="ja-JP" altLang="en-US" sz="1200" dirty="0">
                <a:latin typeface="+mn-ea"/>
              </a:rPr>
              <a:t>回</a:t>
            </a:r>
            <a:r>
              <a:rPr lang="en-US" altLang="ja-JP" sz="1200" dirty="0">
                <a:latin typeface="+mn-ea"/>
              </a:rPr>
              <a:t>)</a:t>
            </a:r>
            <a:r>
              <a:rPr lang="ja-JP" altLang="en-US" sz="1200" dirty="0">
                <a:latin typeface="+mn-ea"/>
              </a:rPr>
              <a:t>を受けることが望ましいが、研修や実習前までに済ませる事が難しい場合は、１回目のワクチン接種を研修や実習前までに実施し、２回目以降のワクチン接種予定日の計画を立てて研修や実習を開始してください。</a:t>
            </a:r>
            <a:endParaRPr lang="en-US" altLang="ja-JP" sz="12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Tree>
    <p:extLst>
      <p:ext uri="{BB962C8B-B14F-4D97-AF65-F5344CB8AC3E}">
        <p14:creationId xmlns:p14="http://schemas.microsoft.com/office/powerpoint/2010/main" val="1701646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344488" y="751313"/>
            <a:ext cx="6096000" cy="1508105"/>
          </a:xfrm>
          <a:prstGeom prst="rect">
            <a:avLst/>
          </a:prstGeom>
          <a:noFill/>
        </p:spPr>
        <p:txBody>
          <a:bodyPr wrap="square" rtlCol="0">
            <a:spAutoFit/>
          </a:bodyPr>
          <a:lstStyle/>
          <a:p>
            <a:r>
              <a:rPr kumimoji="1" lang="ja-JP" altLang="en-US" sz="1400" b="1" dirty="0">
                <a:latin typeface="+mn-ea"/>
              </a:rPr>
              <a:t>（１）受診する医療機関について</a:t>
            </a:r>
            <a:endParaRPr kumimoji="1" lang="en-US" altLang="ja-JP" sz="1400" b="1" dirty="0">
              <a:latin typeface="+mn-ea"/>
            </a:endParaRPr>
          </a:p>
          <a:p>
            <a:pPr marL="533400"/>
            <a:r>
              <a:rPr lang="ja-JP" altLang="en-US" sz="1300" dirty="0">
                <a:latin typeface="+mn-ea"/>
              </a:rPr>
              <a:t>　医療機関の指定はありませんが、</a:t>
            </a:r>
            <a:r>
              <a:rPr lang="ja-JP" altLang="en-US" sz="1300" u="sng" dirty="0">
                <a:latin typeface="+mn-ea"/>
              </a:rPr>
              <a:t>ワクチン接種・検査とも群馬大学医学部附属病院では実施しておりません</a:t>
            </a:r>
            <a:r>
              <a:rPr lang="ja-JP" altLang="en-US" sz="1300" dirty="0">
                <a:latin typeface="+mn-ea"/>
              </a:rPr>
              <a:t>。</a:t>
            </a:r>
            <a:endParaRPr lang="en-US" altLang="ja-JP" sz="1300" dirty="0">
              <a:latin typeface="+mn-ea"/>
            </a:endParaRPr>
          </a:p>
          <a:p>
            <a:pPr marL="533400"/>
            <a:r>
              <a:rPr lang="ja-JP" altLang="en-US" sz="1300" dirty="0">
                <a:latin typeface="+mn-ea"/>
              </a:rPr>
              <a:t>　医療機関により実施できる項目が限られる場合があります。その場合は、複数医療機関に受診の上、各医療機関毎に</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を作成する必要がありますので、</a:t>
            </a:r>
            <a:r>
              <a:rPr lang="ja-JP" altLang="en-US" sz="1300" u="sng" dirty="0">
                <a:latin typeface="+mn-ea"/>
              </a:rPr>
              <a:t>受診予定の医療機関に事前にお問い合わせされることをお勧めします</a:t>
            </a:r>
            <a:r>
              <a:rPr lang="ja-JP" altLang="en-US" sz="1300" dirty="0">
                <a:latin typeface="+mn-ea"/>
              </a:rPr>
              <a:t>。</a:t>
            </a:r>
            <a:endParaRPr lang="en-US" altLang="ja-JP" sz="1300" dirty="0">
              <a:latin typeface="+mn-ea"/>
            </a:endParaRPr>
          </a:p>
        </p:txBody>
      </p:sp>
      <p:sp>
        <p:nvSpPr>
          <p:cNvPr id="7" name="テキスト ボックス 6"/>
          <p:cNvSpPr txBox="1"/>
          <p:nvPr/>
        </p:nvSpPr>
        <p:spPr>
          <a:xfrm>
            <a:off x="344488" y="2289267"/>
            <a:ext cx="6096000" cy="1508105"/>
          </a:xfrm>
          <a:prstGeom prst="rect">
            <a:avLst/>
          </a:prstGeom>
          <a:noFill/>
        </p:spPr>
        <p:txBody>
          <a:bodyPr wrap="square" rtlCol="0">
            <a:spAutoFit/>
          </a:bodyPr>
          <a:lstStyle/>
          <a:p>
            <a:r>
              <a:rPr kumimoji="1" lang="ja-JP" altLang="en-US" sz="1400" b="1" dirty="0">
                <a:latin typeface="+mn-ea"/>
              </a:rPr>
              <a:t>（２）ワクチン接種・検査費用の目安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p:txBody>
      </p:sp>
      <p:sp>
        <p:nvSpPr>
          <p:cNvPr id="5" name="テキスト ボックス 4"/>
          <p:cNvSpPr txBox="1"/>
          <p:nvPr/>
        </p:nvSpPr>
        <p:spPr>
          <a:xfrm>
            <a:off x="187271" y="259799"/>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６．Ｑ＆Ａ</a:t>
            </a:r>
          </a:p>
        </p:txBody>
      </p:sp>
      <p:sp>
        <p:nvSpPr>
          <p:cNvPr id="8" name="テキスト ボックス 7"/>
          <p:cNvSpPr txBox="1"/>
          <p:nvPr/>
        </p:nvSpPr>
        <p:spPr>
          <a:xfrm>
            <a:off x="344488" y="3827221"/>
            <a:ext cx="6096000" cy="723275"/>
          </a:xfrm>
          <a:prstGeom prst="rect">
            <a:avLst/>
          </a:prstGeom>
          <a:noFill/>
        </p:spPr>
        <p:txBody>
          <a:bodyPr wrap="square" rtlCol="0">
            <a:spAutoFit/>
          </a:bodyPr>
          <a:lstStyle/>
          <a:p>
            <a:r>
              <a:rPr kumimoji="1" lang="ja-JP" altLang="en-US" sz="1400" b="1" dirty="0">
                <a:latin typeface="+mn-ea"/>
              </a:rPr>
              <a:t>（３）以前に受検した検査結果の提出について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に記載をお願いします。</a:t>
            </a:r>
            <a:endParaRPr kumimoji="1" lang="en-US" altLang="ja-JP" sz="1300" dirty="0">
              <a:latin typeface="+mn-ea"/>
            </a:endParaRPr>
          </a:p>
        </p:txBody>
      </p:sp>
      <p:sp>
        <p:nvSpPr>
          <p:cNvPr id="11" name="テキスト ボックス 10"/>
          <p:cNvSpPr txBox="1"/>
          <p:nvPr/>
        </p:nvSpPr>
        <p:spPr>
          <a:xfrm>
            <a:off x="344488" y="4580345"/>
            <a:ext cx="6096000" cy="1308050"/>
          </a:xfrm>
          <a:prstGeom prst="rect">
            <a:avLst/>
          </a:prstGeom>
          <a:noFill/>
        </p:spPr>
        <p:txBody>
          <a:bodyPr wrap="square" rtlCol="0">
            <a:spAutoFit/>
          </a:bodyPr>
          <a:lstStyle/>
          <a:p>
            <a:r>
              <a:rPr kumimoji="1" lang="ja-JP" altLang="en-US" sz="1400" b="1" dirty="0">
                <a:latin typeface="+mn-ea"/>
              </a:rPr>
              <a:t>（４）実施すべきワクチン接種が複数種ある場合の同時接種について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ただし、複数のワクチンを混注することは認められていませんので注意して下さい。同側の上腕等に接種する際は局所反応がでた場合に重ならないように、注射部位は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６ページ</a:t>
            </a:r>
          </a:p>
        </p:txBody>
      </p:sp>
      <p:sp>
        <p:nvSpPr>
          <p:cNvPr id="15" name="テキスト ボックス 14"/>
          <p:cNvSpPr txBox="1"/>
          <p:nvPr/>
        </p:nvSpPr>
        <p:spPr>
          <a:xfrm>
            <a:off x="256602" y="8271806"/>
            <a:ext cx="6513512" cy="723275"/>
          </a:xfrm>
          <a:prstGeom prst="rect">
            <a:avLst/>
          </a:prstGeom>
          <a:noFill/>
        </p:spPr>
        <p:txBody>
          <a:bodyPr wrap="square" rtlCol="0">
            <a:spAutoFit/>
          </a:bodyPr>
          <a:lstStyle/>
          <a:p>
            <a:r>
              <a:rPr kumimoji="1" lang="ja-JP" altLang="en-US" sz="1400" b="1" dirty="0">
                <a:latin typeface="+mn-ea"/>
              </a:rPr>
              <a:t>（６）研修や実習前までにワクチン接種・感染症状況報告書の提出が出来ない</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原則として、研修や実習前までに</a:t>
            </a:r>
            <a:r>
              <a:rPr kumimoji="1" lang="ja-JP" altLang="en-US" sz="1300" dirty="0">
                <a:latin typeface="+mn-ea"/>
              </a:rPr>
              <a:t>提出が必要です。</a:t>
            </a:r>
            <a:r>
              <a:rPr lang="ja-JP" altLang="en-US" sz="1300" dirty="0">
                <a:latin typeface="+mn-ea"/>
              </a:rPr>
              <a:t>提出が遅れる場合は、</a:t>
            </a:r>
            <a:endParaRPr lang="en-US" altLang="ja-JP" sz="1300" dirty="0">
              <a:latin typeface="+mn-ea"/>
            </a:endParaRPr>
          </a:p>
          <a:p>
            <a:pPr marL="533400" indent="-533400"/>
            <a:r>
              <a:rPr lang="ja-JP" altLang="en-US" sz="1300" dirty="0">
                <a:latin typeface="+mn-ea"/>
              </a:rPr>
              <a:t>　　　　担当部署へお問い合わせください。</a:t>
            </a:r>
            <a:endParaRPr lang="en-US" altLang="ja-JP" sz="1300" dirty="0">
              <a:latin typeface="+mn-ea"/>
            </a:endParaRPr>
          </a:p>
        </p:txBody>
      </p:sp>
      <p:sp>
        <p:nvSpPr>
          <p:cNvPr id="16" name="テキスト ボックス 15"/>
          <p:cNvSpPr txBox="1"/>
          <p:nvPr/>
        </p:nvSpPr>
        <p:spPr>
          <a:xfrm>
            <a:off x="344488" y="5918244"/>
            <a:ext cx="6246812" cy="2123658"/>
          </a:xfrm>
          <a:prstGeom prst="rect">
            <a:avLst/>
          </a:prstGeom>
          <a:noFill/>
        </p:spPr>
        <p:txBody>
          <a:bodyPr wrap="square" rtlCol="0">
            <a:spAutoFit/>
          </a:bodyPr>
          <a:lstStyle/>
          <a:p>
            <a:pPr marL="533400" indent="-533400"/>
            <a:r>
              <a:rPr kumimoji="1" lang="ja-JP" altLang="en-US" sz="1400" b="1" dirty="0">
                <a:latin typeface="+mn-ea"/>
              </a:rPr>
              <a:t>（５）麻疹・風疹における抗体価が陽性であってもワクチン接種が必要な理由について</a:t>
            </a:r>
            <a:endParaRPr kumimoji="1" lang="en-US" altLang="ja-JP" sz="1300" dirty="0">
              <a:latin typeface="+mn-ea"/>
            </a:endParaRPr>
          </a:p>
          <a:p>
            <a:pPr marL="533400"/>
            <a:r>
              <a:rPr kumimoji="1" lang="ja-JP" altLang="en-US" sz="1300" dirty="0">
                <a:latin typeface="+mn-ea"/>
              </a:rPr>
              <a:t>　ワクチン接種歴が不明な場合や</a:t>
            </a:r>
            <a:r>
              <a:rPr kumimoji="1" lang="en-US" altLang="ja-JP" sz="1300" dirty="0">
                <a:latin typeface="+mn-ea"/>
              </a:rPr>
              <a:t>1</a:t>
            </a:r>
            <a:r>
              <a:rPr kumimoji="1" lang="ja-JP" altLang="en-US" sz="1300" dirty="0">
                <a:latin typeface="+mn-ea"/>
              </a:rPr>
              <a:t>回のみ接種が行われている場合は、ワクチンによって抗体価が上昇している状態と考えられます。この抗体価は経年的に低下することが知られており、それを防ぐためにワクチンの</a:t>
            </a:r>
            <a:r>
              <a:rPr kumimoji="1" lang="en-US" altLang="ja-JP" sz="1300" dirty="0">
                <a:latin typeface="+mn-ea"/>
              </a:rPr>
              <a:t>2</a:t>
            </a:r>
            <a:r>
              <a:rPr kumimoji="1" lang="ja-JP" altLang="en-US" sz="1300" dirty="0">
                <a:latin typeface="+mn-ea"/>
              </a:rPr>
              <a:t>回接種が推奨されています。中には罹患している方が含まれているかもしれませんが、ワクチン追加接種による副反応が増加するデータはありません。また血清学的に罹患が証明されていない場合は、別の疾患であることもありえます。</a:t>
            </a:r>
          </a:p>
          <a:p>
            <a:pPr marL="533400"/>
            <a:r>
              <a:rPr kumimoji="1" lang="ja-JP" altLang="en-US" sz="1300" dirty="0">
                <a:latin typeface="+mn-ea"/>
              </a:rPr>
              <a:t>以上のことから記録のある</a:t>
            </a:r>
            <a:r>
              <a:rPr kumimoji="1" lang="en-US" altLang="ja-JP" sz="1300" dirty="0">
                <a:latin typeface="+mn-ea"/>
              </a:rPr>
              <a:t>2</a:t>
            </a:r>
            <a:r>
              <a:rPr kumimoji="1" lang="ja-JP" altLang="en-US" sz="1300" dirty="0">
                <a:latin typeface="+mn-ea"/>
              </a:rPr>
              <a:t>回接種が必要です。</a:t>
            </a:r>
          </a:p>
        </p:txBody>
      </p:sp>
    </p:spTree>
    <p:extLst>
      <p:ext uri="{BB962C8B-B14F-4D97-AF65-F5344CB8AC3E}">
        <p14:creationId xmlns:p14="http://schemas.microsoft.com/office/powerpoint/2010/main" val="1111116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4942764" y="9639998"/>
            <a:ext cx="1830768" cy="246221"/>
            <a:chOff x="4888084" y="114153"/>
            <a:chExt cx="1830768" cy="246221"/>
          </a:xfrm>
        </p:grpSpPr>
        <p:sp>
          <p:nvSpPr>
            <p:cNvPr id="27" name="テキスト ボックス 26"/>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8"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正方形/長方形 25"/>
          <p:cNvSpPr/>
          <p:nvPr/>
        </p:nvSpPr>
        <p:spPr>
          <a:xfrm>
            <a:off x="-236565" y="5509234"/>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322044"/>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　</a:t>
            </a:r>
            <a:r>
              <a:rPr lang="ja-JP" altLang="en-US" sz="1600" b="1" dirty="0">
                <a:latin typeface="+mn-ea"/>
              </a:rPr>
              <a:t>実習生・研修生・担当教員</a:t>
            </a:r>
            <a:r>
              <a:rPr lang="en-US" altLang="ja-JP" sz="1600" b="1" dirty="0">
                <a:latin typeface="+mn-ea"/>
              </a:rPr>
              <a:t/>
            </a:r>
            <a:br>
              <a:rPr lang="en-US" altLang="ja-JP" sz="1600" b="1" dirty="0">
                <a:latin typeface="+mn-ea"/>
              </a:rPr>
            </a:br>
            <a:r>
              <a:rPr kumimoji="1" lang="ja-JP" altLang="en-US" sz="1600" b="1" dirty="0">
                <a:latin typeface="+mn-ea"/>
              </a:rPr>
              <a:t>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2164038350"/>
              </p:ext>
            </p:extLst>
          </p:nvPr>
        </p:nvGraphicFramePr>
        <p:xfrm>
          <a:off x="377771" y="1709760"/>
          <a:ext cx="6292667" cy="1650999"/>
        </p:xfrm>
        <a:graphic>
          <a:graphicData uri="http://schemas.openxmlformats.org/drawingml/2006/table">
            <a:tbl>
              <a:tblPr>
                <a:tableStyleId>{5940675A-B579-460E-94D1-54222C63F5DA}</a:tableStyleId>
              </a:tblPr>
              <a:tblGrid>
                <a:gridCol w="2132673">
                  <a:extLst>
                    <a:ext uri="{9D8B030D-6E8A-4147-A177-3AD203B41FA5}">
                      <a16:colId xmlns:a16="http://schemas.microsoft.com/office/drawing/2014/main" val="1529656246"/>
                    </a:ext>
                  </a:extLst>
                </a:gridCol>
                <a:gridCol w="2001398">
                  <a:extLst>
                    <a:ext uri="{9D8B030D-6E8A-4147-A177-3AD203B41FA5}">
                      <a16:colId xmlns:a16="http://schemas.microsoft.com/office/drawing/2014/main" val="385602920"/>
                    </a:ext>
                  </a:extLst>
                </a:gridCol>
                <a:gridCol w="883185">
                  <a:extLst>
                    <a:ext uri="{9D8B030D-6E8A-4147-A177-3AD203B41FA5}">
                      <a16:colId xmlns:a16="http://schemas.microsoft.com/office/drawing/2014/main" val="1952119616"/>
                    </a:ext>
                  </a:extLst>
                </a:gridCol>
                <a:gridCol w="1275411">
                  <a:extLst>
                    <a:ext uri="{9D8B030D-6E8A-4147-A177-3AD203B41FA5}">
                      <a16:colId xmlns:a16="http://schemas.microsoft.com/office/drawing/2014/main" val="508331467"/>
                    </a:ext>
                  </a:extLst>
                </a:gridCol>
              </a:tblGrid>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実習・研修予定日</a:t>
                      </a:r>
                      <a:r>
                        <a:rPr kumimoji="1" lang="ja-JP" altLang="en-US" sz="1050" dirty="0">
                          <a:solidFill>
                            <a:schemeClr val="tx1"/>
                          </a:solidFill>
                        </a:rPr>
                        <a:t>（西暦）</a:t>
                      </a:r>
                    </a:p>
                  </a:txBody>
                  <a:tcPr anchor="ctr"/>
                </a:tc>
                <a:tc gridSpan="3">
                  <a:txBody>
                    <a:bodyPr/>
                    <a:lstStyle/>
                    <a:p>
                      <a:r>
                        <a:rPr kumimoji="1" lang="ja-JP" altLang="en-US" dirty="0">
                          <a:solidFill>
                            <a:schemeClr val="tx1"/>
                          </a:solidFill>
                        </a:rPr>
                        <a:t>　　　　年　　月　　日　～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学校名（会社名）</a:t>
                      </a:r>
                    </a:p>
                  </a:txBody>
                  <a:tcPr anchor="ctr"/>
                </a:tc>
                <a:tc>
                  <a:txBody>
                    <a:bodyPr/>
                    <a:lstStyle/>
                    <a:p>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専攻職種</a:t>
                      </a:r>
                    </a:p>
                  </a:txBody>
                  <a:tcPr anchor="ctr"/>
                </a:tc>
                <a:tc>
                  <a:txBody>
                    <a:bodyPr/>
                    <a:lstStyle/>
                    <a:p>
                      <a:endParaRPr kumimoji="1" lang="ja-JP" altLang="en-US" dirty="0">
                        <a:solidFill>
                          <a:schemeClr val="tx1"/>
                        </a:solidFill>
                      </a:endParaRPr>
                    </a:p>
                  </a:txBody>
                  <a:tcPr anchor="ctr"/>
                </a:tc>
                <a:extLst>
                  <a:ext uri="{0D108BD9-81ED-4DB2-BD59-A6C34878D82A}">
                    <a16:rowId xmlns:a16="http://schemas.microsoft.com/office/drawing/2014/main" val="11620943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生年月日</a:t>
                      </a:r>
                      <a:r>
                        <a:rPr kumimoji="1" lang="ja-JP" altLang="en-US" sz="1050" dirty="0">
                          <a:solidFill>
                            <a:schemeClr val="tx1"/>
                          </a:solidFill>
                        </a:rPr>
                        <a:t>（西暦）</a:t>
                      </a:r>
                    </a:p>
                  </a:txBody>
                  <a:tcPr anchor="ctr"/>
                </a:tc>
                <a:tc>
                  <a:txBody>
                    <a:bodyPr/>
                    <a:lstStyle/>
                    <a:p>
                      <a:r>
                        <a:rPr kumimoji="1" lang="ja-JP" altLang="en-US" dirty="0">
                          <a:solidFill>
                            <a:schemeClr val="tx1"/>
                          </a:solidFill>
                        </a:rPr>
                        <a:t>　　　年　　月　　日</a:t>
                      </a:r>
                    </a:p>
                  </a:txBody>
                  <a:tcPr anchor="ctr"/>
                </a:tc>
                <a:tc>
                  <a:txBody>
                    <a:bodyPr/>
                    <a:lstStyle/>
                    <a:p>
                      <a:pPr algn="ctr"/>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316806">
                <a:tc>
                  <a:txBody>
                    <a:bodyPr/>
                    <a:lstStyle/>
                    <a:p>
                      <a:r>
                        <a:rPr kumimoji="1" lang="ja-JP" altLang="en-US" dirty="0">
                          <a:solidFill>
                            <a:schemeClr val="tx1"/>
                          </a:solidFill>
                        </a:rPr>
                        <a:t>フリガナ</a:t>
                      </a:r>
                      <a:endParaRPr kumimoji="1" lang="en-US" altLang="ja-JP" dirty="0">
                        <a:solidFill>
                          <a:schemeClr val="tx1"/>
                        </a:solidFill>
                      </a:endParaRPr>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solidFill>
                          <a:schemeClr val="tx1"/>
                        </a:solidFill>
                      </a:endParaRPr>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837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氏　　名</a:t>
                      </a:r>
                    </a:p>
                  </a:txBody>
                  <a:tcPr anchor="ctr">
                    <a:lnT w="12700" cap="flat" cmpd="sng" algn="ctr">
                      <a:solidFill>
                        <a:schemeClr val="tx1"/>
                      </a:solidFill>
                      <a:prstDash val="dash"/>
                      <a:round/>
                      <a:headEnd type="none" w="med" len="med"/>
                      <a:tailEnd type="none" w="med" len="med"/>
                    </a:lnT>
                  </a:tcPr>
                </a:tc>
                <a:tc gridSpan="3">
                  <a:txBody>
                    <a:bodyPr/>
                    <a:lstStyle/>
                    <a:p>
                      <a:pPr algn="r"/>
                      <a:endParaRPr kumimoji="1" lang="ja-JP" altLang="en-US" sz="900" dirty="0">
                        <a:solidFill>
                          <a:schemeClr val="tx1"/>
                        </a:solidFill>
                      </a:endParaRP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4815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8" name="テキスト ボックス 17"/>
          <p:cNvSpPr txBox="1"/>
          <p:nvPr/>
        </p:nvSpPr>
        <p:spPr>
          <a:xfrm>
            <a:off x="148951" y="7000302"/>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graphicFrame>
        <p:nvGraphicFramePr>
          <p:cNvPr id="19" name="表 18"/>
          <p:cNvGraphicFramePr>
            <a:graphicFrameLocks noGrp="1"/>
          </p:cNvGraphicFramePr>
          <p:nvPr>
            <p:extLst>
              <p:ext uri="{D42A27DB-BD31-4B8C-83A1-F6EECF244321}">
                <p14:modId xmlns:p14="http://schemas.microsoft.com/office/powerpoint/2010/main" val="1814608258"/>
              </p:ext>
            </p:extLst>
          </p:nvPr>
        </p:nvGraphicFramePr>
        <p:xfrm>
          <a:off x="365071" y="6023884"/>
          <a:ext cx="6296987" cy="914400"/>
        </p:xfrm>
        <a:graphic>
          <a:graphicData uri="http://schemas.openxmlformats.org/drawingml/2006/table">
            <a:tbl>
              <a:tblPr>
                <a:tableStyleId>{5940675A-B579-460E-94D1-54222C63F5DA}</a:tableStyleId>
              </a:tblPr>
              <a:tblGrid>
                <a:gridCol w="1842575">
                  <a:extLst>
                    <a:ext uri="{9D8B030D-6E8A-4147-A177-3AD203B41FA5}">
                      <a16:colId xmlns:a16="http://schemas.microsoft.com/office/drawing/2014/main" val="1529656246"/>
                    </a:ext>
                  </a:extLst>
                </a:gridCol>
                <a:gridCol w="4454412">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365071" y="5769331"/>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148951" y="5497666"/>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2402992856"/>
              </p:ext>
            </p:extLst>
          </p:nvPr>
        </p:nvGraphicFramePr>
        <p:xfrm>
          <a:off x="377771" y="7216118"/>
          <a:ext cx="6284287" cy="2423880"/>
        </p:xfrm>
        <a:graphic>
          <a:graphicData uri="http://schemas.openxmlformats.org/drawingml/2006/table">
            <a:tbl>
              <a:tblPr>
                <a:tableStyleId>{5940675A-B579-460E-94D1-54222C63F5DA}</a:tableStyleId>
              </a:tblPr>
              <a:tblGrid>
                <a:gridCol w="1838859">
                  <a:extLst>
                    <a:ext uri="{9D8B030D-6E8A-4147-A177-3AD203B41FA5}">
                      <a16:colId xmlns:a16="http://schemas.microsoft.com/office/drawing/2014/main" val="1529656246"/>
                    </a:ext>
                  </a:extLst>
                </a:gridCol>
                <a:gridCol w="444542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105111052"/>
              </p:ext>
            </p:extLst>
          </p:nvPr>
        </p:nvGraphicFramePr>
        <p:xfrm>
          <a:off x="365071" y="3652860"/>
          <a:ext cx="6296987" cy="1317600"/>
        </p:xfrm>
        <a:graphic>
          <a:graphicData uri="http://schemas.openxmlformats.org/drawingml/2006/table">
            <a:tbl>
              <a:tblPr>
                <a:tableStyleId>{5940675A-B579-460E-94D1-54222C63F5DA}</a:tableStyleId>
              </a:tblPr>
              <a:tblGrid>
                <a:gridCol w="1955507">
                  <a:extLst>
                    <a:ext uri="{9D8B030D-6E8A-4147-A177-3AD203B41FA5}">
                      <a16:colId xmlns:a16="http://schemas.microsoft.com/office/drawing/2014/main" val="1529656246"/>
                    </a:ext>
                  </a:extLst>
                </a:gridCol>
                <a:gridCol w="4341480">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母子手帳等のワクチン接種記録・検査結果が確実に有り、写す場合は本人が記入して差し支えありません。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a:t>
            </a:r>
            <a:r>
              <a:rPr kumimoji="1" lang="en-US" altLang="ja-JP" sz="1050" dirty="0">
                <a:latin typeface="+mn-ea"/>
              </a:rPr>
              <a:t>3</a:t>
            </a:r>
            <a:r>
              <a:rPr kumimoji="1" lang="ja-JP" altLang="en-US" sz="1050" dirty="0">
                <a:latin typeface="+mn-ea"/>
              </a:rPr>
              <a:t>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307835884"/>
              </p:ext>
            </p:extLst>
          </p:nvPr>
        </p:nvGraphicFramePr>
        <p:xfrm>
          <a:off x="365071" y="5051927"/>
          <a:ext cx="6296987" cy="420975"/>
        </p:xfrm>
        <a:graphic>
          <a:graphicData uri="http://schemas.openxmlformats.org/drawingml/2006/table">
            <a:tbl>
              <a:tblPr>
                <a:tableStyleId>{5940675A-B579-460E-94D1-54222C63F5DA}</a:tableStyleId>
              </a:tblPr>
              <a:tblGrid>
                <a:gridCol w="1944992">
                  <a:extLst>
                    <a:ext uri="{9D8B030D-6E8A-4147-A177-3AD203B41FA5}">
                      <a16:colId xmlns:a16="http://schemas.microsoft.com/office/drawing/2014/main" val="1529656246"/>
                    </a:ext>
                  </a:extLst>
                </a:gridCol>
                <a:gridCol w="4351995">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4775824" y="26879"/>
            <a:ext cx="1201008"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9</a:t>
            </a:r>
            <a:r>
              <a:rPr kumimoji="1" lang="ja-JP" altLang="en-US" sz="1200" dirty="0"/>
              <a:t>月改訂</a:t>
            </a:r>
          </a:p>
        </p:txBody>
      </p:sp>
    </p:spTree>
    <p:extLst>
      <p:ext uri="{BB962C8B-B14F-4D97-AF65-F5344CB8AC3E}">
        <p14:creationId xmlns:p14="http://schemas.microsoft.com/office/powerpoint/2010/main" val="93344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131182" y="5091024"/>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199752" y="5097899"/>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a:t>
            </a:r>
            <a:r>
              <a:rPr kumimoji="1" lang="en-US" altLang="ja-JP" sz="1050" dirty="0">
                <a:latin typeface="+mn-ea"/>
              </a:rPr>
              <a:t>3</a:t>
            </a:r>
            <a:r>
              <a:rPr kumimoji="1" lang="ja-JP" altLang="en-US" sz="1050" dirty="0">
                <a:latin typeface="+mn-ea"/>
              </a:rPr>
              <a:t>ページ</a:t>
            </a:r>
          </a:p>
        </p:txBody>
      </p:sp>
      <p:sp>
        <p:nvSpPr>
          <p:cNvPr id="13" name="テキスト ボックス 12"/>
          <p:cNvSpPr txBox="1"/>
          <p:nvPr/>
        </p:nvSpPr>
        <p:spPr>
          <a:xfrm>
            <a:off x="237852" y="5447129"/>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17" name="表 16"/>
          <p:cNvGraphicFramePr>
            <a:graphicFrameLocks noGrp="1"/>
          </p:cNvGraphicFramePr>
          <p:nvPr>
            <p:extLst>
              <p:ext uri="{D42A27DB-BD31-4B8C-83A1-F6EECF244321}">
                <p14:modId xmlns:p14="http://schemas.microsoft.com/office/powerpoint/2010/main" val="1055526808"/>
              </p:ext>
            </p:extLst>
          </p:nvPr>
        </p:nvGraphicFramePr>
        <p:xfrm>
          <a:off x="237853" y="5701045"/>
          <a:ext cx="6473190" cy="2467030"/>
        </p:xfrm>
        <a:graphic>
          <a:graphicData uri="http://schemas.openxmlformats.org/drawingml/2006/table">
            <a:tbl>
              <a:tblPr>
                <a:tableStyleId>{5940675A-B579-460E-94D1-54222C63F5DA}</a:tableStyleId>
              </a:tblPr>
              <a:tblGrid>
                <a:gridCol w="1894133">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333995">
                <a:tc row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33399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a:t>※</a:t>
                      </a:r>
                      <a:r>
                        <a:rPr kumimoji="1" lang="ja-JP" altLang="en-US" sz="1100" dirty="0"/>
                        <a:t>２回目接種済みの方は記載して下さい。　　　　　年　　月　　日</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92300436"/>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18" name="テキスト ボックス 17"/>
          <p:cNvSpPr txBox="1"/>
          <p:nvPr/>
        </p:nvSpPr>
        <p:spPr>
          <a:xfrm>
            <a:off x="199752" y="1842612"/>
            <a:ext cx="6577132" cy="415498"/>
          </a:xfrm>
          <a:prstGeom prst="rect">
            <a:avLst/>
          </a:prstGeom>
          <a:noFill/>
        </p:spPr>
        <p:txBody>
          <a:bodyPr wrap="square" rtlCol="0">
            <a:spAutoFit/>
          </a:bodyPr>
          <a:lstStyle/>
          <a:p>
            <a:pPr>
              <a:tabLst>
                <a:tab pos="4749800" algn="l"/>
              </a:tabLst>
            </a:pPr>
            <a:r>
              <a:rPr kumimoji="1" lang="ja-JP" altLang="en-US" sz="1050" dirty="0">
                <a:latin typeface="+mn-ea"/>
              </a:rPr>
              <a:t>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a:p>
            <a:pPr>
              <a:tabLst>
                <a:tab pos="4749800" algn="l"/>
              </a:tabLst>
            </a:pPr>
            <a:r>
              <a:rPr kumimoji="1" lang="ja-JP" altLang="en-US" sz="1050" dirty="0">
                <a:latin typeface="+mn-ea"/>
              </a:rPr>
              <a:t>　　　　</a:t>
            </a:r>
          </a:p>
        </p:txBody>
      </p:sp>
      <p:graphicFrame>
        <p:nvGraphicFramePr>
          <p:cNvPr id="19" name="表 18"/>
          <p:cNvGraphicFramePr>
            <a:graphicFrameLocks noGrp="1"/>
          </p:cNvGraphicFramePr>
          <p:nvPr>
            <p:extLst>
              <p:ext uri="{D42A27DB-BD31-4B8C-83A1-F6EECF244321}">
                <p14:modId xmlns:p14="http://schemas.microsoft.com/office/powerpoint/2010/main" val="4023704017"/>
              </p:ext>
            </p:extLst>
          </p:nvPr>
        </p:nvGraphicFramePr>
        <p:xfrm>
          <a:off x="237852" y="751890"/>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399143" y="524577"/>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extLst>
              <p:ext uri="{D42A27DB-BD31-4B8C-83A1-F6EECF244321}">
                <p14:modId xmlns:p14="http://schemas.microsoft.com/office/powerpoint/2010/main" val="991669161"/>
              </p:ext>
            </p:extLst>
          </p:nvPr>
        </p:nvGraphicFramePr>
        <p:xfrm>
          <a:off x="237851" y="2125372"/>
          <a:ext cx="6473192" cy="242388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15" name="グループ化 14"/>
          <p:cNvGrpSpPr/>
          <p:nvPr/>
        </p:nvGrpSpPr>
        <p:grpSpPr>
          <a:xfrm>
            <a:off x="4942764" y="9639998"/>
            <a:ext cx="1830768" cy="246221"/>
            <a:chOff x="4888084" y="114153"/>
            <a:chExt cx="1830768" cy="246221"/>
          </a:xfrm>
        </p:grpSpPr>
        <p:sp>
          <p:nvSpPr>
            <p:cNvPr id="16" name="テキスト ボックス 15"/>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5"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865325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3126</TotalTime>
  <Words>1227</Words>
  <Application>Microsoft Office PowerPoint</Application>
  <PresentationFormat>A4 210 x 297 mm</PresentationFormat>
  <Paragraphs>341</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等线</vt:lpstr>
      <vt:lpstr>游ゴシック</vt:lpstr>
      <vt:lpstr>游ゴシック Light</vt:lpstr>
      <vt:lpstr>Arial</vt:lpstr>
      <vt:lpstr>Calibri</vt:lpstr>
      <vt:lpstr>Calibri Light</vt:lpstr>
      <vt:lpstr>Office テーマ</vt:lpstr>
      <vt:lpstr>実習生・研修生・担当教員 ワクチン接種・感染症検査について</vt:lpstr>
      <vt:lpstr>PowerPoint プレゼンテーション</vt:lpstr>
      <vt:lpstr>PowerPoint プレゼンテーション</vt:lpstr>
      <vt:lpstr>PowerPoint プレゼンテーション</vt:lpstr>
      <vt:lpstr>PowerPoint プレゼンテーション</vt:lpstr>
      <vt:lpstr>　以下に示す検査項目を受検し、【様式１】に記載及び検査結果の写しをご提出ください。 　Ｂ型肝炎ワクチンの接種歴がある場合は、【様式１】に記載の上、以下に示す検査項目を受検してください。  　なお、以下に示す検査方法により受検した検査結果であれば、検査日は問いません。</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感染 事務2</cp:lastModifiedBy>
  <cp:revision>285</cp:revision>
  <cp:lastPrinted>2019-09-04T23:24:07Z</cp:lastPrinted>
  <dcterms:created xsi:type="dcterms:W3CDTF">2019-05-30T02:35:03Z</dcterms:created>
  <dcterms:modified xsi:type="dcterms:W3CDTF">2024-09-13T04:55:27Z</dcterms:modified>
</cp:coreProperties>
</file>