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handoutMasterIdLst>
    <p:handoutMasterId r:id="rId13"/>
  </p:handoutMasterIdLst>
  <p:sldIdLst>
    <p:sldId id="256" r:id="rId2"/>
    <p:sldId id="257" r:id="rId3"/>
    <p:sldId id="275" r:id="rId4"/>
    <p:sldId id="260" r:id="rId5"/>
    <p:sldId id="261" r:id="rId6"/>
    <p:sldId id="258" r:id="rId7"/>
    <p:sldId id="264" r:id="rId8"/>
    <p:sldId id="265" r:id="rId9"/>
    <p:sldId id="266" r:id="rId10"/>
    <p:sldId id="267" r:id="rId11"/>
  </p:sldIdLst>
  <p:sldSz cx="6858000" cy="9906000" type="A4"/>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本　優美" initials="松本　優美" lastIdx="1" clrIdx="0">
    <p:extLst>
      <p:ext uri="{19B8F6BF-5375-455C-9EA6-DF929625EA0E}">
        <p15:presenceInfo xmlns:p15="http://schemas.microsoft.com/office/powerpoint/2012/main" userId="S-1-5-21-1408713160-3189228573-4223255854-16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showGuides="1">
      <p:cViewPr varScale="1">
        <p:scale>
          <a:sx n="80" d="100"/>
          <a:sy n="80" d="100"/>
        </p:scale>
        <p:origin x="3006" y="90"/>
      </p:cViewPr>
      <p:guideLst>
        <p:guide orient="horz" pos="3120"/>
        <p:guide pos="2160"/>
      </p:guideLst>
    </p:cSldViewPr>
  </p:slideViewPr>
  <p:notesTextViewPr>
    <p:cViewPr>
      <p:scale>
        <a:sx n="1" d="1"/>
        <a:sy n="1" d="1"/>
      </p:scale>
      <p:origin x="0" y="0"/>
    </p:cViewPr>
  </p:notesTextViewPr>
  <p:notesViewPr>
    <p:cSldViewPr snapToGrid="0" showGuides="1">
      <p:cViewPr varScale="1">
        <p:scale>
          <a:sx n="76" d="100"/>
          <a:sy n="76" d="100"/>
        </p:scale>
        <p:origin x="331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4307905" cy="341619"/>
          </a:xfrm>
          <a:prstGeom prst="rect">
            <a:avLst/>
          </a:prstGeom>
        </p:spPr>
        <p:txBody>
          <a:bodyPr vert="horz" lIns="92236" tIns="46118" rIns="92236" bIns="46118"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5629091" y="1"/>
            <a:ext cx="4307904" cy="341619"/>
          </a:xfrm>
          <a:prstGeom prst="rect">
            <a:avLst/>
          </a:prstGeom>
        </p:spPr>
        <p:txBody>
          <a:bodyPr vert="horz" lIns="92236" tIns="46118" rIns="92236" bIns="46118" rtlCol="0"/>
          <a:lstStyle>
            <a:lvl1pPr algn="r">
              <a:defRPr sz="1200"/>
            </a:lvl1pPr>
          </a:lstStyle>
          <a:p>
            <a:fld id="{16310D4D-84E9-4188-B929-C928A6A544D9}" type="datetimeFigureOut">
              <a:rPr kumimoji="1" lang="ja-JP" altLang="en-US" smtClean="0"/>
              <a:t>2024/9/13</a:t>
            </a:fld>
            <a:endParaRPr kumimoji="1" lang="ja-JP" altLang="en-US" dirty="0"/>
          </a:p>
        </p:txBody>
      </p:sp>
      <p:sp>
        <p:nvSpPr>
          <p:cNvPr id="4" name="フッター プレースホルダー 3"/>
          <p:cNvSpPr>
            <a:spLocks noGrp="1"/>
          </p:cNvSpPr>
          <p:nvPr>
            <p:ph type="ftr" sz="quarter" idx="2"/>
          </p:nvPr>
        </p:nvSpPr>
        <p:spPr>
          <a:xfrm>
            <a:off x="3" y="6465581"/>
            <a:ext cx="4307905" cy="341619"/>
          </a:xfrm>
          <a:prstGeom prst="rect">
            <a:avLst/>
          </a:prstGeom>
        </p:spPr>
        <p:txBody>
          <a:bodyPr vert="horz" lIns="92236" tIns="46118" rIns="92236" bIns="46118"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5629091" y="6465581"/>
            <a:ext cx="4307904" cy="341619"/>
          </a:xfrm>
          <a:prstGeom prst="rect">
            <a:avLst/>
          </a:prstGeom>
        </p:spPr>
        <p:txBody>
          <a:bodyPr vert="horz" lIns="92236" tIns="46118" rIns="92236" bIns="46118" rtlCol="0" anchor="b"/>
          <a:lstStyle>
            <a:lvl1pPr algn="r">
              <a:defRPr sz="1200"/>
            </a:lvl1pPr>
          </a:lstStyle>
          <a:p>
            <a:fld id="{7BEE0B42-6690-46A9-8F60-C42CAADDAC91}" type="slidenum">
              <a:rPr kumimoji="1" lang="ja-JP" altLang="en-US" smtClean="0"/>
              <a:t>‹#›</a:t>
            </a:fld>
            <a:endParaRPr kumimoji="1" lang="ja-JP" altLang="en-US" dirty="0"/>
          </a:p>
        </p:txBody>
      </p:sp>
    </p:spTree>
    <p:extLst>
      <p:ext uri="{BB962C8B-B14F-4D97-AF65-F5344CB8AC3E}">
        <p14:creationId xmlns:p14="http://schemas.microsoft.com/office/powerpoint/2010/main" val="23668659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4307047" cy="341542"/>
          </a:xfrm>
          <a:prstGeom prst="rect">
            <a:avLst/>
          </a:prstGeom>
        </p:spPr>
        <p:txBody>
          <a:bodyPr vert="horz" lIns="92236" tIns="46118" rIns="92236" bIns="46118"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5629994" y="0"/>
            <a:ext cx="4307047" cy="341542"/>
          </a:xfrm>
          <a:prstGeom prst="rect">
            <a:avLst/>
          </a:prstGeom>
        </p:spPr>
        <p:txBody>
          <a:bodyPr vert="horz" lIns="92236" tIns="46118" rIns="92236" bIns="46118" rtlCol="0"/>
          <a:lstStyle>
            <a:lvl1pPr algn="r">
              <a:defRPr sz="1200"/>
            </a:lvl1pPr>
          </a:lstStyle>
          <a:p>
            <a:fld id="{E80BBB61-0E44-4288-94C6-02B4A95CF2A7}" type="datetimeFigureOut">
              <a:rPr kumimoji="1" lang="ja-JP" altLang="en-US" smtClean="0"/>
              <a:t>2024/9/13</a:t>
            </a:fld>
            <a:endParaRPr kumimoji="1" lang="ja-JP" altLang="en-US" dirty="0"/>
          </a:p>
        </p:txBody>
      </p:sp>
      <p:sp>
        <p:nvSpPr>
          <p:cNvPr id="4" name="スライド イメージ プレースホルダー 3"/>
          <p:cNvSpPr>
            <a:spLocks noGrp="1" noRot="1" noChangeAspect="1"/>
          </p:cNvSpPr>
          <p:nvPr>
            <p:ph type="sldImg" idx="2"/>
          </p:nvPr>
        </p:nvSpPr>
        <p:spPr>
          <a:xfrm>
            <a:off x="4175125" y="850900"/>
            <a:ext cx="1589088" cy="2297113"/>
          </a:xfrm>
          <a:prstGeom prst="rect">
            <a:avLst/>
          </a:prstGeom>
          <a:noFill/>
          <a:ln w="12700">
            <a:solidFill>
              <a:prstClr val="black"/>
            </a:solidFill>
          </a:ln>
        </p:spPr>
        <p:txBody>
          <a:bodyPr vert="horz" lIns="92236" tIns="46118" rIns="92236" bIns="46118" rtlCol="0" anchor="ctr"/>
          <a:lstStyle/>
          <a:p>
            <a:endParaRPr lang="ja-JP" altLang="en-US" dirty="0"/>
          </a:p>
        </p:txBody>
      </p:sp>
      <p:sp>
        <p:nvSpPr>
          <p:cNvPr id="5" name="ノート プレースホルダー 4"/>
          <p:cNvSpPr>
            <a:spLocks noGrp="1"/>
          </p:cNvSpPr>
          <p:nvPr>
            <p:ph type="body" sz="quarter" idx="3"/>
          </p:nvPr>
        </p:nvSpPr>
        <p:spPr>
          <a:xfrm>
            <a:off x="993935" y="3275966"/>
            <a:ext cx="7951470" cy="2680335"/>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6465660"/>
            <a:ext cx="4307047" cy="341541"/>
          </a:xfrm>
          <a:prstGeom prst="rect">
            <a:avLst/>
          </a:prstGeom>
        </p:spPr>
        <p:txBody>
          <a:bodyPr vert="horz" lIns="92236" tIns="46118" rIns="92236" bIns="46118"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5629994" y="6465660"/>
            <a:ext cx="4307047" cy="341541"/>
          </a:xfrm>
          <a:prstGeom prst="rect">
            <a:avLst/>
          </a:prstGeom>
        </p:spPr>
        <p:txBody>
          <a:bodyPr vert="horz" lIns="92236" tIns="46118" rIns="92236" bIns="46118" rtlCol="0" anchor="b"/>
          <a:lstStyle>
            <a:lvl1pPr algn="r">
              <a:defRPr sz="1200"/>
            </a:lvl1pPr>
          </a:lstStyle>
          <a:p>
            <a:fld id="{5D36B267-6EF7-4BF2-9BF2-1FD200C00CEB}" type="slidenum">
              <a:rPr kumimoji="1" lang="ja-JP" altLang="en-US" smtClean="0"/>
              <a:t>‹#›</a:t>
            </a:fld>
            <a:endParaRPr kumimoji="1" lang="ja-JP" altLang="en-US" dirty="0"/>
          </a:p>
        </p:txBody>
      </p:sp>
    </p:spTree>
    <p:extLst>
      <p:ext uri="{BB962C8B-B14F-4D97-AF65-F5344CB8AC3E}">
        <p14:creationId xmlns:p14="http://schemas.microsoft.com/office/powerpoint/2010/main" val="20926000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E485F64-8FBA-47D5-8B5A-00613CBDA36A}" type="datetime1">
              <a:rPr kumimoji="1" lang="ja-JP" altLang="en-US" smtClean="0"/>
              <a:t>2024/9/13</a:t>
            </a:fld>
            <a:endParaRPr kumimoji="1" lang="ja-JP" altLang="en-US" dirty="0"/>
          </a:p>
        </p:txBody>
      </p:sp>
      <p:sp>
        <p:nvSpPr>
          <p:cNvPr id="5" name="Footer Placeholder 4"/>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74569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0E087A-C202-4E84-A7ED-203ECBF27E51}" type="datetime1">
              <a:rPr kumimoji="1" lang="ja-JP" altLang="en-US" smtClean="0"/>
              <a:t>2024/9/13</a:t>
            </a:fld>
            <a:endParaRPr kumimoji="1" lang="ja-JP" altLang="en-US" dirty="0"/>
          </a:p>
        </p:txBody>
      </p:sp>
      <p:sp>
        <p:nvSpPr>
          <p:cNvPr id="5" name="Footer Placeholder 4"/>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355744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E74DE7B-0184-4A06-B96D-AE9099C99EBC}" type="datetime1">
              <a:rPr kumimoji="1" lang="ja-JP" altLang="en-US" smtClean="0"/>
              <a:t>2024/9/13</a:t>
            </a:fld>
            <a:endParaRPr kumimoji="1" lang="ja-JP" altLang="en-US" dirty="0"/>
          </a:p>
        </p:txBody>
      </p:sp>
      <p:sp>
        <p:nvSpPr>
          <p:cNvPr id="5" name="Footer Placeholder 4"/>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929147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603876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794FC7-059D-4072-A6D5-B9E7FA7FDB26}" type="datetime1">
              <a:rPr kumimoji="1" lang="ja-JP" altLang="en-US" smtClean="0"/>
              <a:t>2024/9/13</a:t>
            </a:fld>
            <a:endParaRPr kumimoji="1" lang="ja-JP" altLang="en-US" dirty="0"/>
          </a:p>
        </p:txBody>
      </p:sp>
      <p:sp>
        <p:nvSpPr>
          <p:cNvPr id="5" name="Footer Placeholder 4"/>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614298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2A72698-56B1-48AC-A709-10CD8DB2071D}" type="datetime1">
              <a:rPr kumimoji="1" lang="ja-JP" altLang="en-US" smtClean="0"/>
              <a:t>2024/9/13</a:t>
            </a:fld>
            <a:endParaRPr kumimoji="1" lang="ja-JP" altLang="en-US" dirty="0"/>
          </a:p>
        </p:txBody>
      </p:sp>
      <p:sp>
        <p:nvSpPr>
          <p:cNvPr id="6" name="Footer Placeholder 5"/>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608535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0657BAF-9AD3-4F43-8FA4-B9C168F3886E}" type="datetime1">
              <a:rPr kumimoji="1" lang="ja-JP" altLang="en-US" smtClean="0"/>
              <a:t>2024/9/13</a:t>
            </a:fld>
            <a:endParaRPr kumimoji="1" lang="ja-JP" altLang="en-US" dirty="0"/>
          </a:p>
        </p:txBody>
      </p:sp>
      <p:sp>
        <p:nvSpPr>
          <p:cNvPr id="8" name="Footer Placeholder 7"/>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9" name="Slide Number Placeholder 8"/>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087939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435A624-D273-4610-94D5-CD975D096B9A}" type="datetime1">
              <a:rPr kumimoji="1" lang="ja-JP" altLang="en-US" smtClean="0"/>
              <a:t>2024/9/13</a:t>
            </a:fld>
            <a:endParaRPr kumimoji="1" lang="ja-JP" altLang="en-US" dirty="0"/>
          </a:p>
        </p:txBody>
      </p:sp>
      <p:sp>
        <p:nvSpPr>
          <p:cNvPr id="4" name="Footer Placeholder 3"/>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5" name="Slide Number Placeholder 4"/>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3539110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0BA598-9411-4194-8A56-388E94EE0CFC}" type="datetime1">
              <a:rPr kumimoji="1" lang="ja-JP" altLang="en-US" smtClean="0"/>
              <a:t>2024/9/13</a:t>
            </a:fld>
            <a:endParaRPr kumimoji="1" lang="ja-JP" altLang="en-US" dirty="0"/>
          </a:p>
        </p:txBody>
      </p:sp>
      <p:sp>
        <p:nvSpPr>
          <p:cNvPr id="3" name="Footer Placeholder 2"/>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4" name="Slide Number Placeholder 3"/>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46899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3EFF75A-85F2-466F-9FFC-D981A1F11E4B}" type="datetime1">
              <a:rPr kumimoji="1" lang="ja-JP" altLang="en-US" smtClean="0"/>
              <a:t>2024/9/13</a:t>
            </a:fld>
            <a:endParaRPr kumimoji="1" lang="ja-JP" altLang="en-US" dirty="0"/>
          </a:p>
        </p:txBody>
      </p:sp>
      <p:sp>
        <p:nvSpPr>
          <p:cNvPr id="6" name="Footer Placeholder 5"/>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550237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dirty="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24425B7-67EB-4AB4-B94A-46CE68027DD5}" type="datetime1">
              <a:rPr kumimoji="1" lang="ja-JP" altLang="en-US" smtClean="0"/>
              <a:t>2024/9/13</a:t>
            </a:fld>
            <a:endParaRPr kumimoji="1" lang="ja-JP" altLang="en-US" dirty="0"/>
          </a:p>
        </p:txBody>
      </p:sp>
      <p:sp>
        <p:nvSpPr>
          <p:cNvPr id="6" name="Footer Placeholder 5"/>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303836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D537DEB-29AD-43D1-9ECB-BA5078C8EB02}" type="datetime1">
              <a:rPr kumimoji="1" lang="ja-JP" altLang="en-US" smtClean="0"/>
              <a:t>2024/9/13</a:t>
            </a:fld>
            <a:endParaRPr kumimoji="1" lang="ja-JP" alt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3022190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393700" y="369614"/>
            <a:ext cx="6108700" cy="830007"/>
          </a:xfrm>
        </p:spPr>
        <p:txBody>
          <a:bodyPr>
            <a:noAutofit/>
          </a:bodyPr>
          <a:lstStyle/>
          <a:p>
            <a:r>
              <a:rPr lang="ja-JP" altLang="en-US" sz="2438" b="1" dirty="0">
                <a:latin typeface="+mn-ea"/>
                <a:ea typeface="+mn-ea"/>
              </a:rPr>
              <a:t>手術、内視</a:t>
            </a:r>
            <a:r>
              <a:rPr lang="ja-JP" altLang="en-US" sz="2438" b="1">
                <a:latin typeface="+mn-ea"/>
                <a:ea typeface="+mn-ea"/>
              </a:rPr>
              <a:t>鏡等 見</a:t>
            </a:r>
            <a:r>
              <a:rPr lang="ja-JP" altLang="en-US" sz="2438" b="1" dirty="0">
                <a:latin typeface="+mn-ea"/>
                <a:ea typeface="+mn-ea"/>
              </a:rPr>
              <a:t>学者への</a:t>
            </a:r>
            <a:r>
              <a:rPr lang="en-US" altLang="ja-JP" sz="2438" b="1" dirty="0">
                <a:latin typeface="+mn-ea"/>
                <a:ea typeface="+mn-ea"/>
              </a:rPr>
              <a:t/>
            </a:r>
            <a:br>
              <a:rPr lang="en-US" altLang="ja-JP" sz="2438" b="1" dirty="0">
                <a:latin typeface="+mn-ea"/>
                <a:ea typeface="+mn-ea"/>
              </a:rPr>
            </a:br>
            <a:r>
              <a:rPr lang="ja-JP" altLang="en-US" sz="2438" b="1" dirty="0">
                <a:latin typeface="+mn-ea"/>
                <a:ea typeface="+mn-ea"/>
              </a:rPr>
              <a:t>ワクチン接種・感染症検査について</a:t>
            </a:r>
          </a:p>
        </p:txBody>
      </p:sp>
      <p:sp>
        <p:nvSpPr>
          <p:cNvPr id="5" name="サブタイトル 4"/>
          <p:cNvSpPr>
            <a:spLocks noGrp="1"/>
          </p:cNvSpPr>
          <p:nvPr>
            <p:ph type="subTitle" idx="1"/>
          </p:nvPr>
        </p:nvSpPr>
        <p:spPr>
          <a:xfrm>
            <a:off x="770123" y="1331971"/>
            <a:ext cx="5680130" cy="2940937"/>
          </a:xfrm>
        </p:spPr>
        <p:txBody>
          <a:bodyPr>
            <a:normAutofit fontScale="92500" lnSpcReduction="20000"/>
          </a:bodyPr>
          <a:lstStyle/>
          <a:p>
            <a:pPr algn="l">
              <a:lnSpc>
                <a:spcPct val="120000"/>
              </a:lnSpc>
            </a:pPr>
            <a:r>
              <a:rPr lang="ja-JP" altLang="en-US" sz="1300" dirty="0">
                <a:latin typeface="+mn-ea"/>
              </a:rPr>
              <a:t>　</a:t>
            </a:r>
            <a:r>
              <a:rPr lang="ja-JP" altLang="en-US" sz="1500" dirty="0">
                <a:latin typeface="+mn-ea"/>
              </a:rPr>
              <a:t>群馬大学医学部附属病院では、院内の見学等で患者環境へ立ち入る方に対して、感染症の流行防止のため、</a:t>
            </a:r>
            <a:r>
              <a:rPr lang="ja-JP" altLang="en-US" sz="1500" u="sng" dirty="0">
                <a:solidFill>
                  <a:srgbClr val="FF0000"/>
                </a:solidFill>
                <a:latin typeface="+mn-ea"/>
              </a:rPr>
              <a:t>「ワクチン接種・感染症状況報告書」の提出を義務付けています。</a:t>
            </a:r>
            <a:endParaRPr lang="en-US" altLang="ja-JP" sz="1500" u="sng" dirty="0">
              <a:solidFill>
                <a:srgbClr val="FF0000"/>
              </a:solidFill>
              <a:latin typeface="+mn-ea"/>
            </a:endParaRPr>
          </a:p>
          <a:p>
            <a:pPr algn="l">
              <a:lnSpc>
                <a:spcPct val="120000"/>
              </a:lnSpc>
            </a:pPr>
            <a:r>
              <a:rPr lang="ja-JP" altLang="en-US" sz="1500" dirty="0">
                <a:latin typeface="+mn-ea"/>
              </a:rPr>
              <a:t>　ついては、感染症ごとのフローチャート等に従い、ご自身が必要なワクチン接種、抗体価検査を受けていただき、 </a:t>
            </a:r>
            <a:r>
              <a:rPr lang="ja-JP" altLang="en-US" sz="1500" u="sng" dirty="0">
                <a:latin typeface="+mn-ea"/>
              </a:rPr>
              <a:t>「ワクチン接種・感染症状況報告書」を来院前までに指定された場所へご提出</a:t>
            </a:r>
            <a:r>
              <a:rPr lang="ja-JP" altLang="en-US" sz="1500" dirty="0">
                <a:latin typeface="+mn-ea"/>
              </a:rPr>
              <a:t>ください。</a:t>
            </a:r>
            <a:endParaRPr lang="en-US" altLang="ja-JP" sz="1500" dirty="0">
              <a:latin typeface="+mn-ea"/>
            </a:endParaRPr>
          </a:p>
          <a:p>
            <a:pPr algn="l">
              <a:lnSpc>
                <a:spcPct val="120000"/>
              </a:lnSpc>
            </a:pPr>
            <a:r>
              <a:rPr lang="ja-JP" altLang="en-US" sz="1500" dirty="0">
                <a:latin typeface="+mn-ea"/>
              </a:rPr>
              <a:t>　なお、提出書類に含まれる個人情報は感染症の流行防止以外の目的には使用いたしません。</a:t>
            </a:r>
            <a:endParaRPr lang="en-US" altLang="ja-JP" sz="1500" dirty="0">
              <a:latin typeface="+mn-ea"/>
            </a:endParaRPr>
          </a:p>
          <a:p>
            <a:pPr algn="l">
              <a:lnSpc>
                <a:spcPct val="120000"/>
              </a:lnSpc>
            </a:pPr>
            <a:endParaRPr lang="en-US" altLang="ja-JP" sz="1500" dirty="0">
              <a:latin typeface="+mn-ea"/>
            </a:endParaRPr>
          </a:p>
          <a:p>
            <a:pPr>
              <a:lnSpc>
                <a:spcPct val="120000"/>
              </a:lnSpc>
            </a:pPr>
            <a:r>
              <a:rPr lang="ja-JP" altLang="en-US" sz="1700" b="1" dirty="0">
                <a:solidFill>
                  <a:srgbClr val="FF0000"/>
                </a:solidFill>
                <a:latin typeface="+mn-ea"/>
              </a:rPr>
              <a:t>＊必ず最後までお読みください。</a:t>
            </a:r>
            <a:endParaRPr lang="en-US" altLang="ja-JP" sz="1700" b="1" dirty="0">
              <a:solidFill>
                <a:srgbClr val="FF0000"/>
              </a:solidFill>
              <a:latin typeface="+mn-ea"/>
            </a:endParaRPr>
          </a:p>
          <a:p>
            <a:pPr algn="l">
              <a:lnSpc>
                <a:spcPct val="120000"/>
              </a:lnSpc>
            </a:pPr>
            <a:endParaRPr lang="ja-JP" altLang="en-US" sz="1500" dirty="0">
              <a:latin typeface="+mn-ea"/>
            </a:endParaRPr>
          </a:p>
        </p:txBody>
      </p:sp>
      <p:grpSp>
        <p:nvGrpSpPr>
          <p:cNvPr id="3" name="グループ化 2"/>
          <p:cNvGrpSpPr/>
          <p:nvPr/>
        </p:nvGrpSpPr>
        <p:grpSpPr>
          <a:xfrm>
            <a:off x="479052" y="7102680"/>
            <a:ext cx="6108700" cy="2390769"/>
            <a:chOff x="393700" y="6127339"/>
            <a:chExt cx="6108700" cy="2474545"/>
          </a:xfrm>
        </p:grpSpPr>
        <p:sp>
          <p:nvSpPr>
            <p:cNvPr id="2" name="角丸四角形 1"/>
            <p:cNvSpPr/>
            <p:nvPr/>
          </p:nvSpPr>
          <p:spPr>
            <a:xfrm>
              <a:off x="393700" y="6127339"/>
              <a:ext cx="6108700" cy="2474545"/>
            </a:xfrm>
            <a:prstGeom prst="round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8" name="テキスト ボックス 17"/>
            <p:cNvSpPr txBox="1"/>
            <p:nvPr/>
          </p:nvSpPr>
          <p:spPr>
            <a:xfrm>
              <a:off x="684771" y="6176553"/>
              <a:ext cx="1349429" cy="317459"/>
            </a:xfrm>
            <a:prstGeom prst="rect">
              <a:avLst/>
            </a:prstGeom>
            <a:solidFill>
              <a:schemeClr val="bg1"/>
            </a:solidFill>
          </p:spPr>
          <p:txBody>
            <a:bodyPr wrap="square" rtlCol="0">
              <a:spAutoFit/>
            </a:bodyPr>
            <a:lstStyle/>
            <a:p>
              <a:pPr algn="ctr">
                <a:tabLst>
                  <a:tab pos="4749800" algn="l"/>
                </a:tabLst>
              </a:pPr>
              <a:r>
                <a:rPr kumimoji="1" lang="ja-JP" altLang="en-US" sz="1463" dirty="0">
                  <a:latin typeface="+mn-ea"/>
                </a:rPr>
                <a:t>問い合わせ先</a:t>
              </a:r>
            </a:p>
          </p:txBody>
        </p:sp>
      </p:grpSp>
      <p:grpSp>
        <p:nvGrpSpPr>
          <p:cNvPr id="8" name="グループ化 7"/>
          <p:cNvGrpSpPr/>
          <p:nvPr/>
        </p:nvGrpSpPr>
        <p:grpSpPr>
          <a:xfrm>
            <a:off x="972750" y="4345871"/>
            <a:ext cx="5274876" cy="2698071"/>
            <a:chOff x="967661" y="3611431"/>
            <a:chExt cx="5274876" cy="2698071"/>
          </a:xfrm>
        </p:grpSpPr>
        <p:sp>
          <p:nvSpPr>
            <p:cNvPr id="6" name="テキスト ボックス 5"/>
            <p:cNvSpPr txBox="1"/>
            <p:nvPr/>
          </p:nvSpPr>
          <p:spPr>
            <a:xfrm>
              <a:off x="977840" y="3611431"/>
              <a:ext cx="5264696" cy="317459"/>
            </a:xfrm>
            <a:prstGeom prst="rect">
              <a:avLst/>
            </a:prstGeom>
            <a:noFill/>
          </p:spPr>
          <p:txBody>
            <a:bodyPr wrap="square" rtlCol="0">
              <a:spAutoFit/>
            </a:bodyPr>
            <a:lstStyle/>
            <a:p>
              <a:pPr>
                <a:tabLst>
                  <a:tab pos="4749800" algn="l"/>
                </a:tabLst>
              </a:pPr>
              <a:r>
                <a:rPr kumimoji="1" lang="ja-JP" altLang="en-US" sz="1463" dirty="0">
                  <a:latin typeface="+mn-ea"/>
                </a:rPr>
                <a:t>１．麻疹・風疹･･･････････････････････････････････ </a:t>
              </a:r>
              <a:r>
                <a:rPr kumimoji="1" lang="en-US" altLang="ja-JP" sz="1463" dirty="0">
                  <a:latin typeface="+mn-ea"/>
                </a:rPr>
                <a:t>	</a:t>
              </a:r>
              <a:r>
                <a:rPr kumimoji="1" lang="ja-JP" altLang="en-US" sz="1463" dirty="0">
                  <a:latin typeface="+mn-ea"/>
                </a:rPr>
                <a:t>１</a:t>
              </a:r>
            </a:p>
          </p:txBody>
        </p:sp>
        <p:sp>
          <p:nvSpPr>
            <p:cNvPr id="7" name="テキスト ボックス 6"/>
            <p:cNvSpPr txBox="1"/>
            <p:nvPr/>
          </p:nvSpPr>
          <p:spPr>
            <a:xfrm>
              <a:off x="967661" y="4413327"/>
              <a:ext cx="5264697" cy="317459"/>
            </a:xfrm>
            <a:prstGeom prst="rect">
              <a:avLst/>
            </a:prstGeom>
            <a:noFill/>
          </p:spPr>
          <p:txBody>
            <a:bodyPr wrap="square" rtlCol="0">
              <a:spAutoFit/>
            </a:bodyPr>
            <a:lstStyle/>
            <a:p>
              <a:pPr>
                <a:tabLst>
                  <a:tab pos="4749800" algn="l"/>
                </a:tabLst>
              </a:pPr>
              <a:r>
                <a:rPr kumimoji="1" lang="ja-JP" altLang="en-US" sz="1463" dirty="0">
                  <a:latin typeface="+mn-ea"/>
                </a:rPr>
                <a:t>３．血中抗体価の検査方法と判定基準･･･････････････</a:t>
              </a:r>
              <a:r>
                <a:rPr kumimoji="1" lang="en-US" altLang="ja-JP" sz="1463" dirty="0">
                  <a:latin typeface="+mn-ea"/>
                </a:rPr>
                <a:t>	</a:t>
              </a:r>
              <a:r>
                <a:rPr kumimoji="1" lang="ja-JP" altLang="en-US" sz="1463" dirty="0">
                  <a:latin typeface="+mn-ea"/>
                </a:rPr>
                <a:t>３</a:t>
              </a:r>
            </a:p>
          </p:txBody>
        </p:sp>
        <p:sp>
          <p:nvSpPr>
            <p:cNvPr id="11" name="テキスト ボックス 10"/>
            <p:cNvSpPr txBox="1"/>
            <p:nvPr/>
          </p:nvSpPr>
          <p:spPr>
            <a:xfrm>
              <a:off x="977840" y="5615846"/>
              <a:ext cx="5264697" cy="317459"/>
            </a:xfrm>
            <a:prstGeom prst="rect">
              <a:avLst/>
            </a:prstGeom>
            <a:noFill/>
          </p:spPr>
          <p:txBody>
            <a:bodyPr wrap="square" rtlCol="0">
              <a:spAutoFit/>
            </a:bodyPr>
            <a:lstStyle/>
            <a:p>
              <a:pPr>
                <a:tabLst>
                  <a:tab pos="4749800" algn="l"/>
                </a:tabLst>
              </a:pPr>
              <a:r>
                <a:rPr kumimoji="1" lang="ja-JP" altLang="en-US" sz="1463" dirty="0">
                  <a:latin typeface="+mn-ea"/>
                </a:rPr>
                <a:t>６．Ｑ＆Ａ･･･････････････････････････････････････</a:t>
              </a:r>
              <a:r>
                <a:rPr kumimoji="1" lang="en-US" altLang="ja-JP" sz="1463" dirty="0">
                  <a:latin typeface="+mn-ea"/>
                </a:rPr>
                <a:t>	</a:t>
              </a:r>
              <a:r>
                <a:rPr kumimoji="1" lang="ja-JP" altLang="en-US" sz="1463" dirty="0">
                  <a:latin typeface="+mn-ea"/>
                </a:rPr>
                <a:t>６</a:t>
              </a:r>
            </a:p>
          </p:txBody>
        </p:sp>
        <p:sp>
          <p:nvSpPr>
            <p:cNvPr id="12" name="テキスト ボックス 11"/>
            <p:cNvSpPr txBox="1"/>
            <p:nvPr/>
          </p:nvSpPr>
          <p:spPr>
            <a:xfrm>
              <a:off x="967661" y="5992043"/>
              <a:ext cx="5264697" cy="317459"/>
            </a:xfrm>
            <a:prstGeom prst="rect">
              <a:avLst/>
            </a:prstGeom>
            <a:noFill/>
          </p:spPr>
          <p:txBody>
            <a:bodyPr wrap="square" rtlCol="0">
              <a:spAutoFit/>
            </a:bodyPr>
            <a:lstStyle/>
            <a:p>
              <a:pPr>
                <a:tabLst>
                  <a:tab pos="4749800" algn="l"/>
                </a:tabLst>
              </a:pPr>
              <a:r>
                <a:rPr kumimoji="1" lang="en-US" altLang="ja-JP" sz="1463" dirty="0">
                  <a:latin typeface="+mn-ea"/>
                </a:rPr>
                <a:t>【</a:t>
              </a:r>
              <a:r>
                <a:rPr kumimoji="1" lang="ja-JP" altLang="en-US" sz="1463" dirty="0">
                  <a:latin typeface="+mn-ea"/>
                </a:rPr>
                <a:t>様式１</a:t>
              </a:r>
              <a:r>
                <a:rPr kumimoji="1" lang="en-US" altLang="ja-JP" sz="1463" dirty="0">
                  <a:latin typeface="+mn-ea"/>
                </a:rPr>
                <a:t>】</a:t>
              </a:r>
              <a:r>
                <a:rPr kumimoji="1" lang="ja-JP" altLang="en-US" sz="1463" dirty="0">
                  <a:latin typeface="+mn-ea"/>
                </a:rPr>
                <a:t>ワクチン接種・感染症状況報告書</a:t>
              </a:r>
            </a:p>
          </p:txBody>
        </p:sp>
        <p:sp>
          <p:nvSpPr>
            <p:cNvPr id="21" name="テキスト ボックス 20"/>
            <p:cNvSpPr txBox="1"/>
            <p:nvPr/>
          </p:nvSpPr>
          <p:spPr>
            <a:xfrm>
              <a:off x="967662" y="4012379"/>
              <a:ext cx="5264696" cy="317459"/>
            </a:xfrm>
            <a:prstGeom prst="rect">
              <a:avLst/>
            </a:prstGeom>
            <a:noFill/>
          </p:spPr>
          <p:txBody>
            <a:bodyPr wrap="square" rtlCol="0">
              <a:spAutoFit/>
            </a:bodyPr>
            <a:lstStyle/>
            <a:p>
              <a:pPr>
                <a:tabLst>
                  <a:tab pos="4749800" algn="l"/>
                </a:tabLst>
              </a:pPr>
              <a:r>
                <a:rPr kumimoji="1" lang="ja-JP" altLang="en-US" sz="1463" dirty="0">
                  <a:latin typeface="+mn-ea"/>
                </a:rPr>
                <a:t>２．水痘・流行性耳下腺炎･････････････････････････ </a:t>
              </a:r>
              <a:r>
                <a:rPr kumimoji="1" lang="en-US" altLang="ja-JP" sz="1463" dirty="0">
                  <a:latin typeface="+mn-ea"/>
                </a:rPr>
                <a:t>	</a:t>
              </a:r>
              <a:r>
                <a:rPr kumimoji="1" lang="ja-JP" altLang="en-US" sz="1463" dirty="0">
                  <a:latin typeface="+mn-ea"/>
                </a:rPr>
                <a:t>２</a:t>
              </a:r>
            </a:p>
          </p:txBody>
        </p:sp>
        <p:sp>
          <p:nvSpPr>
            <p:cNvPr id="14" name="テキスト ボックス 13"/>
            <p:cNvSpPr txBox="1"/>
            <p:nvPr/>
          </p:nvSpPr>
          <p:spPr>
            <a:xfrm>
              <a:off x="977840" y="4814275"/>
              <a:ext cx="5264697" cy="317459"/>
            </a:xfrm>
            <a:prstGeom prst="rect">
              <a:avLst/>
            </a:prstGeom>
            <a:noFill/>
          </p:spPr>
          <p:txBody>
            <a:bodyPr wrap="square" rtlCol="0">
              <a:spAutoFit/>
            </a:bodyPr>
            <a:lstStyle/>
            <a:p>
              <a:pPr>
                <a:tabLst>
                  <a:tab pos="4749800" algn="l"/>
                </a:tabLst>
              </a:pPr>
              <a:r>
                <a:rPr kumimoji="1" lang="ja-JP" altLang="en-US" sz="1463" dirty="0">
                  <a:latin typeface="+mn-ea"/>
                </a:rPr>
                <a:t>４．ワクチン接種･････････････････････････････････</a:t>
              </a:r>
              <a:r>
                <a:rPr kumimoji="1" lang="en-US" altLang="ja-JP" sz="1463" dirty="0">
                  <a:latin typeface="+mn-ea"/>
                </a:rPr>
                <a:t>	</a:t>
              </a:r>
              <a:r>
                <a:rPr kumimoji="1" lang="ja-JP" altLang="en-US" sz="1463" dirty="0">
                  <a:latin typeface="+mn-ea"/>
                </a:rPr>
                <a:t>４</a:t>
              </a:r>
            </a:p>
          </p:txBody>
        </p:sp>
        <p:sp>
          <p:nvSpPr>
            <p:cNvPr id="15" name="テキスト ボックス 14"/>
            <p:cNvSpPr txBox="1"/>
            <p:nvPr/>
          </p:nvSpPr>
          <p:spPr>
            <a:xfrm>
              <a:off x="967661" y="5204995"/>
              <a:ext cx="5264697" cy="317459"/>
            </a:xfrm>
            <a:prstGeom prst="rect">
              <a:avLst/>
            </a:prstGeom>
            <a:noFill/>
          </p:spPr>
          <p:txBody>
            <a:bodyPr wrap="square" rtlCol="0">
              <a:spAutoFit/>
            </a:bodyPr>
            <a:lstStyle/>
            <a:p>
              <a:pPr>
                <a:tabLst>
                  <a:tab pos="4749800" algn="l"/>
                </a:tabLst>
              </a:pPr>
              <a:r>
                <a:rPr kumimoji="1" lang="ja-JP" altLang="en-US" sz="1463" dirty="0">
                  <a:latin typeface="+mn-ea"/>
                </a:rPr>
                <a:t>５．Ｂ型肝炎･････････････････････････････････････</a:t>
              </a:r>
              <a:r>
                <a:rPr kumimoji="1" lang="en-US" altLang="ja-JP" sz="1463" dirty="0">
                  <a:latin typeface="+mn-ea"/>
                </a:rPr>
                <a:t>	</a:t>
              </a:r>
              <a:r>
                <a:rPr kumimoji="1" lang="ja-JP" altLang="en-US" sz="1463" dirty="0">
                  <a:latin typeface="+mn-ea"/>
                </a:rPr>
                <a:t>５</a:t>
              </a:r>
            </a:p>
          </p:txBody>
        </p:sp>
      </p:grpSp>
      <p:grpSp>
        <p:nvGrpSpPr>
          <p:cNvPr id="13" name="グループ化 12"/>
          <p:cNvGrpSpPr/>
          <p:nvPr/>
        </p:nvGrpSpPr>
        <p:grpSpPr>
          <a:xfrm>
            <a:off x="2689714" y="9519575"/>
            <a:ext cx="1830768" cy="246221"/>
            <a:chOff x="4888084" y="114153"/>
            <a:chExt cx="1830768" cy="246221"/>
          </a:xfrm>
        </p:grpSpPr>
        <p:sp>
          <p:nvSpPr>
            <p:cNvPr id="10" name="テキスト ボックス 9"/>
            <p:cNvSpPr txBox="1"/>
            <p:nvPr/>
          </p:nvSpPr>
          <p:spPr>
            <a:xfrm>
              <a:off x="5125453" y="114153"/>
              <a:ext cx="1593399" cy="246221"/>
            </a:xfrm>
            <a:prstGeom prst="rect">
              <a:avLst/>
            </a:prstGeom>
            <a:noFill/>
          </p:spPr>
          <p:txBody>
            <a:bodyPr wrap="square" rtlCol="0">
              <a:spAutoFit/>
            </a:bodyPr>
            <a:lstStyle/>
            <a:p>
              <a:r>
                <a:rPr kumimoji="1" lang="ja-JP" altLang="en-US" sz="1000" dirty="0"/>
                <a:t>群馬大学医学部附属病院</a:t>
              </a:r>
            </a:p>
          </p:txBody>
        </p:sp>
        <p:pic>
          <p:nvPicPr>
            <p:cNvPr id="1026"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
        <p:nvSpPr>
          <p:cNvPr id="22" name="テキスト ボックス 21"/>
          <p:cNvSpPr txBox="1"/>
          <p:nvPr/>
        </p:nvSpPr>
        <p:spPr>
          <a:xfrm>
            <a:off x="5560769" y="79579"/>
            <a:ext cx="1201008" cy="276999"/>
          </a:xfrm>
          <a:prstGeom prst="rect">
            <a:avLst/>
          </a:prstGeom>
          <a:noFill/>
        </p:spPr>
        <p:txBody>
          <a:bodyPr wrap="square" rtlCol="0">
            <a:spAutoFit/>
          </a:bodyPr>
          <a:lstStyle/>
          <a:p>
            <a:r>
              <a:rPr kumimoji="1" lang="en-US" altLang="ja-JP" sz="1200" dirty="0"/>
              <a:t>2024</a:t>
            </a:r>
            <a:r>
              <a:rPr kumimoji="1" lang="ja-JP" altLang="en-US" sz="1200" dirty="0"/>
              <a:t>年</a:t>
            </a:r>
            <a:r>
              <a:rPr kumimoji="1" lang="en-US" altLang="ja-JP" sz="1200" dirty="0"/>
              <a:t>9</a:t>
            </a:r>
            <a:r>
              <a:rPr kumimoji="1" lang="ja-JP" altLang="en-US" sz="1200" dirty="0"/>
              <a:t>月改訂</a:t>
            </a:r>
          </a:p>
        </p:txBody>
      </p:sp>
      <p:sp>
        <p:nvSpPr>
          <p:cNvPr id="24" name="テキスト ボックス 23">
            <a:extLst>
              <a:ext uri="{FF2B5EF4-FFF2-40B4-BE49-F238E27FC236}">
                <a16:creationId xmlns:a16="http://schemas.microsoft.com/office/drawing/2014/main" id="{3873A30D-2D70-49A7-813E-C8904D57CA17}"/>
              </a:ext>
            </a:extLst>
          </p:cNvPr>
          <p:cNvSpPr txBox="1"/>
          <p:nvPr/>
        </p:nvSpPr>
        <p:spPr>
          <a:xfrm>
            <a:off x="972750" y="8072973"/>
            <a:ext cx="6210962" cy="1384995"/>
          </a:xfrm>
          <a:prstGeom prst="rect">
            <a:avLst/>
          </a:prstGeom>
          <a:noFill/>
        </p:spPr>
        <p:txBody>
          <a:bodyPr wrap="square" rtlCol="0">
            <a:spAutoFit/>
          </a:bodyPr>
          <a:lstStyle/>
          <a:p>
            <a:r>
              <a:rPr kumimoji="1" lang="ja-JP" altLang="en-US" sz="1200" dirty="0">
                <a:latin typeface="+mn-ea"/>
              </a:rPr>
              <a:t>（２）書類の提出について</a:t>
            </a:r>
            <a:endParaRPr kumimoji="1" lang="en-US" altLang="ja-JP" sz="1200" dirty="0">
              <a:latin typeface="+mn-ea"/>
            </a:endParaRPr>
          </a:p>
          <a:p>
            <a:r>
              <a:rPr kumimoji="1" lang="ja-JP" altLang="en-US" sz="1200" dirty="0">
                <a:solidFill>
                  <a:srgbClr val="FF0000"/>
                </a:solidFill>
                <a:latin typeface="+mn-ea"/>
              </a:rPr>
              <a:t>　</a:t>
            </a:r>
            <a:r>
              <a:rPr kumimoji="1" lang="ja-JP" altLang="en-US" sz="1200" dirty="0" smtClean="0">
                <a:solidFill>
                  <a:srgbClr val="FF0000"/>
                </a:solidFill>
                <a:latin typeface="+mn-ea"/>
              </a:rPr>
              <a:t>　　</a:t>
            </a:r>
            <a:r>
              <a:rPr kumimoji="1" lang="en-US" altLang="ja-JP" sz="1200" dirty="0" smtClean="0">
                <a:latin typeface="+mn-ea"/>
              </a:rPr>
              <a:t>【</a:t>
            </a:r>
            <a:r>
              <a:rPr kumimoji="1" lang="ja-JP" altLang="en-US" sz="1200" dirty="0" smtClean="0">
                <a:latin typeface="+mn-ea"/>
              </a:rPr>
              <a:t>医</a:t>
            </a:r>
            <a:r>
              <a:rPr kumimoji="1" lang="ja-JP" altLang="en-US" sz="1200" dirty="0">
                <a:latin typeface="+mn-ea"/>
              </a:rPr>
              <a:t>歯学生・初期研修医の</a:t>
            </a:r>
            <a:r>
              <a:rPr kumimoji="1" lang="ja-JP" altLang="en-US" sz="1200" dirty="0" smtClean="0">
                <a:latin typeface="+mn-ea"/>
              </a:rPr>
              <a:t>方</a:t>
            </a:r>
            <a:r>
              <a:rPr kumimoji="1" lang="en-US" altLang="ja-JP" sz="1200" dirty="0" smtClean="0">
                <a:latin typeface="+mn-ea"/>
              </a:rPr>
              <a:t>】</a:t>
            </a:r>
            <a:endParaRPr kumimoji="1" lang="en-US" altLang="ja-JP" sz="1200" dirty="0">
              <a:latin typeface="+mn-ea"/>
            </a:endParaRPr>
          </a:p>
          <a:p>
            <a:r>
              <a:rPr lang="ja-JP" altLang="en-US" sz="1200" dirty="0">
                <a:latin typeface="+mn-ea"/>
              </a:rPr>
              <a:t>　　</a:t>
            </a:r>
            <a:r>
              <a:rPr lang="ja-JP" altLang="en-US" sz="1200" dirty="0" smtClean="0">
                <a:latin typeface="+mn-ea"/>
              </a:rPr>
              <a:t>　　昭和</a:t>
            </a:r>
            <a:r>
              <a:rPr lang="ja-JP" altLang="en-US" sz="1200" dirty="0">
                <a:latin typeface="+mn-ea"/>
              </a:rPr>
              <a:t>地区事務部総務課</a:t>
            </a:r>
            <a:r>
              <a:rPr kumimoji="1" lang="ja-JP" altLang="en-US" sz="1200" dirty="0">
                <a:latin typeface="+mn-ea"/>
              </a:rPr>
              <a:t>医療職キャリア形成</a:t>
            </a:r>
            <a:r>
              <a:rPr kumimoji="1" lang="ja-JP" altLang="en-US" sz="1200" dirty="0" smtClean="0">
                <a:latin typeface="+mn-ea"/>
              </a:rPr>
              <a:t>支援係</a:t>
            </a:r>
            <a:endParaRPr lang="en-US" altLang="ja-JP" sz="1200" dirty="0">
              <a:latin typeface="+mn-ea"/>
            </a:endParaRPr>
          </a:p>
          <a:p>
            <a:r>
              <a:rPr lang="ja-JP" altLang="en-US" sz="1200" dirty="0" smtClean="0">
                <a:latin typeface="+mn-ea"/>
              </a:rPr>
              <a:t>　　　　ＴＥＬ</a:t>
            </a:r>
            <a:r>
              <a:rPr lang="ja-JP" altLang="en-US" sz="1200" dirty="0">
                <a:latin typeface="+mn-ea"/>
              </a:rPr>
              <a:t>　</a:t>
            </a:r>
            <a:r>
              <a:rPr lang="ja-JP" altLang="en-US" sz="1200" dirty="0" smtClean="0">
                <a:latin typeface="+mn-ea"/>
              </a:rPr>
              <a:t>０２７－２２０－７７３６</a:t>
            </a:r>
            <a:r>
              <a:rPr lang="ja-JP" altLang="en-US" sz="1200" dirty="0">
                <a:latin typeface="+mn-ea"/>
              </a:rPr>
              <a:t>（</a:t>
            </a:r>
            <a:r>
              <a:rPr lang="en-US" altLang="ja-JP" sz="1200" dirty="0" smtClean="0">
                <a:latin typeface="+mn-ea"/>
              </a:rPr>
              <a:t>kk-msomu7@ml.gunma-u.ac.jp</a:t>
            </a:r>
            <a:r>
              <a:rPr lang="ja-JP" altLang="en-US" sz="1200" dirty="0">
                <a:latin typeface="+mn-ea"/>
              </a:rPr>
              <a:t>）</a:t>
            </a:r>
            <a:endParaRPr kumimoji="1" lang="en-US" altLang="ja-JP" sz="1200" dirty="0">
              <a:latin typeface="+mn-ea"/>
            </a:endParaRPr>
          </a:p>
          <a:p>
            <a:r>
              <a:rPr kumimoji="1" lang="ja-JP" altLang="en-US" sz="1200" dirty="0">
                <a:latin typeface="+mn-ea"/>
              </a:rPr>
              <a:t>　</a:t>
            </a:r>
            <a:r>
              <a:rPr kumimoji="1" lang="ja-JP" altLang="en-US" sz="1200" dirty="0" smtClean="0">
                <a:latin typeface="+mn-ea"/>
              </a:rPr>
              <a:t>　　</a:t>
            </a:r>
            <a:r>
              <a:rPr kumimoji="1" lang="en-US" altLang="ja-JP" sz="1200" dirty="0" smtClean="0">
                <a:latin typeface="+mn-ea"/>
              </a:rPr>
              <a:t>【</a:t>
            </a:r>
            <a:r>
              <a:rPr kumimoji="1" lang="ja-JP" altLang="en-US" sz="1200" dirty="0" smtClean="0">
                <a:latin typeface="+mn-ea"/>
              </a:rPr>
              <a:t>上記</a:t>
            </a:r>
            <a:r>
              <a:rPr kumimoji="1" lang="ja-JP" altLang="en-US" sz="1200" dirty="0">
                <a:latin typeface="+mn-ea"/>
              </a:rPr>
              <a:t>以外の</a:t>
            </a:r>
            <a:r>
              <a:rPr kumimoji="1" lang="ja-JP" altLang="en-US" sz="1200" dirty="0" smtClean="0">
                <a:latin typeface="+mn-ea"/>
              </a:rPr>
              <a:t>方</a:t>
            </a:r>
            <a:r>
              <a:rPr kumimoji="1" lang="en-US" altLang="ja-JP" sz="1200" dirty="0" smtClean="0">
                <a:latin typeface="+mn-ea"/>
              </a:rPr>
              <a:t>】</a:t>
            </a:r>
            <a:endParaRPr kumimoji="1" lang="en-US" altLang="ja-JP" sz="1200" dirty="0">
              <a:latin typeface="+mn-ea"/>
            </a:endParaRPr>
          </a:p>
          <a:p>
            <a:r>
              <a:rPr lang="ja-JP" altLang="en-US" sz="1200" dirty="0">
                <a:latin typeface="+mn-ea"/>
              </a:rPr>
              <a:t>　　</a:t>
            </a:r>
            <a:r>
              <a:rPr lang="ja-JP" altLang="en-US" sz="1200" dirty="0" smtClean="0">
                <a:latin typeface="+mn-ea"/>
              </a:rPr>
              <a:t>　　昭和</a:t>
            </a:r>
            <a:r>
              <a:rPr lang="ja-JP" altLang="en-US" sz="1200" dirty="0">
                <a:latin typeface="+mn-ea"/>
              </a:rPr>
              <a:t>地区事務部総務課広報・保健学</a:t>
            </a:r>
            <a:r>
              <a:rPr lang="ja-JP" altLang="en-US" sz="1200" dirty="0" smtClean="0">
                <a:latin typeface="+mn-ea"/>
              </a:rPr>
              <a:t>庶務係</a:t>
            </a:r>
            <a:endParaRPr lang="en-US" altLang="ja-JP" sz="1200" dirty="0" smtClean="0">
              <a:latin typeface="+mn-ea"/>
            </a:endParaRPr>
          </a:p>
          <a:p>
            <a:r>
              <a:rPr lang="ja-JP" altLang="en-US" sz="1200" dirty="0">
                <a:latin typeface="+mn-ea"/>
              </a:rPr>
              <a:t>　</a:t>
            </a:r>
            <a:r>
              <a:rPr lang="ja-JP" altLang="en-US" sz="1200" dirty="0" smtClean="0">
                <a:latin typeface="+mn-ea"/>
              </a:rPr>
              <a:t>　　　ＴＥＬ　０２７－２２０－７８９５</a:t>
            </a:r>
            <a:r>
              <a:rPr lang="ja-JP" altLang="en-US" sz="1200" dirty="0">
                <a:latin typeface="+mn-ea"/>
              </a:rPr>
              <a:t>（</a:t>
            </a:r>
            <a:r>
              <a:rPr lang="en-US" altLang="ja-JP" sz="1200" dirty="0" smtClean="0">
                <a:latin typeface="+mn-ea"/>
              </a:rPr>
              <a:t>m-koho@ml.gunma-u.ac.jp</a:t>
            </a:r>
            <a:r>
              <a:rPr lang="ja-JP" altLang="en-US" sz="1200" dirty="0">
                <a:latin typeface="+mn-ea"/>
              </a:rPr>
              <a:t>）</a:t>
            </a:r>
            <a:endParaRPr lang="en-US" altLang="ja-JP" sz="1200" dirty="0">
              <a:latin typeface="+mn-ea"/>
            </a:endParaRPr>
          </a:p>
        </p:txBody>
      </p:sp>
      <p:sp>
        <p:nvSpPr>
          <p:cNvPr id="25" name="テキスト ボックス 24">
            <a:extLst>
              <a:ext uri="{FF2B5EF4-FFF2-40B4-BE49-F238E27FC236}">
                <a16:creationId xmlns:a16="http://schemas.microsoft.com/office/drawing/2014/main" id="{46949DCB-AE3A-4596-A268-4ECADCBF312F}"/>
              </a:ext>
            </a:extLst>
          </p:cNvPr>
          <p:cNvSpPr txBox="1"/>
          <p:nvPr/>
        </p:nvSpPr>
        <p:spPr>
          <a:xfrm>
            <a:off x="972750" y="7417860"/>
            <a:ext cx="5371987" cy="666469"/>
          </a:xfrm>
          <a:prstGeom prst="rect">
            <a:avLst/>
          </a:prstGeom>
          <a:noFill/>
        </p:spPr>
        <p:txBody>
          <a:bodyPr wrap="square" rtlCol="0">
            <a:spAutoFit/>
          </a:bodyPr>
          <a:lstStyle/>
          <a:p>
            <a:r>
              <a:rPr kumimoji="1" lang="ja-JP" altLang="en-US" sz="1200" dirty="0">
                <a:latin typeface="+mn-ea"/>
              </a:rPr>
              <a:t>（１）</a:t>
            </a:r>
            <a:r>
              <a:rPr lang="ja-JP" altLang="en-US" sz="1200" dirty="0">
                <a:latin typeface="+mn-ea"/>
              </a:rPr>
              <a:t>感染症ごとのワクチン接種、抗体価検査について</a:t>
            </a:r>
            <a:endParaRPr lang="en-US" altLang="ja-JP" sz="1200" dirty="0">
              <a:latin typeface="+mn-ea"/>
            </a:endParaRPr>
          </a:p>
          <a:p>
            <a:pPr indent="533400"/>
            <a:r>
              <a:rPr lang="ja-JP" altLang="en-US" sz="1200" dirty="0">
                <a:latin typeface="+mn-ea"/>
              </a:rPr>
              <a:t>群馬大学医学部附属病院　感染制御部</a:t>
            </a:r>
            <a:endParaRPr lang="en-US" altLang="ja-JP" sz="1200" dirty="0">
              <a:latin typeface="+mn-ea"/>
            </a:endParaRPr>
          </a:p>
          <a:p>
            <a:pPr indent="533400"/>
            <a:r>
              <a:rPr lang="ja-JP" altLang="en-US" sz="1200" dirty="0">
                <a:latin typeface="+mn-ea"/>
              </a:rPr>
              <a:t>ＴＥＬ　０２７－２２０－８６０５</a:t>
            </a:r>
            <a:endParaRPr lang="en-US" altLang="ja-JP" sz="1200" dirty="0">
              <a:latin typeface="+mn-ea"/>
            </a:endParaRPr>
          </a:p>
        </p:txBody>
      </p:sp>
    </p:spTree>
    <p:extLst>
      <p:ext uri="{BB962C8B-B14F-4D97-AF65-F5344CB8AC3E}">
        <p14:creationId xmlns:p14="http://schemas.microsoft.com/office/powerpoint/2010/main" val="2725534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106142" y="21129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6" name="テキスト ボックス 5"/>
          <p:cNvSpPr txBox="1"/>
          <p:nvPr/>
        </p:nvSpPr>
        <p:spPr>
          <a:xfrm>
            <a:off x="212452" y="202112"/>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４．流行性耳下腺炎（ムンプス・おたふくかぜ）</a:t>
            </a:r>
          </a:p>
        </p:txBody>
      </p:sp>
      <p:sp>
        <p:nvSpPr>
          <p:cNvPr id="13" name="正方形/長方形 12"/>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】(3)</a:t>
            </a:r>
            <a:endParaRPr lang="ja-JP" altLang="en-US" sz="1050" dirty="0">
              <a:latin typeface="+mn-ea"/>
            </a:endParaRPr>
          </a:p>
        </p:txBody>
      </p:sp>
      <p:sp>
        <p:nvSpPr>
          <p:cNvPr id="15" name="テキスト ボックス 14"/>
          <p:cNvSpPr txBox="1"/>
          <p:nvPr/>
        </p:nvSpPr>
        <p:spPr>
          <a:xfrm>
            <a:off x="125276" y="485298"/>
            <a:ext cx="5439048"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）＊丸を付してください</a:t>
            </a:r>
          </a:p>
        </p:txBody>
      </p:sp>
      <p:graphicFrame>
        <p:nvGraphicFramePr>
          <p:cNvPr id="16" name="表 15"/>
          <p:cNvGraphicFramePr>
            <a:graphicFrameLocks noGrp="1"/>
          </p:cNvGraphicFramePr>
          <p:nvPr>
            <p:extLst>
              <p:ext uri="{D42A27DB-BD31-4B8C-83A1-F6EECF244321}">
                <p14:modId xmlns:p14="http://schemas.microsoft.com/office/powerpoint/2010/main" val="3236417690"/>
              </p:ext>
            </p:extLst>
          </p:nvPr>
        </p:nvGraphicFramePr>
        <p:xfrm>
          <a:off x="277586" y="730701"/>
          <a:ext cx="6433457" cy="2343425"/>
        </p:xfrm>
        <a:graphic>
          <a:graphicData uri="http://schemas.openxmlformats.org/drawingml/2006/table">
            <a:tbl>
              <a:tblPr>
                <a:tableStyleId>{5940675A-B579-460E-94D1-54222C63F5DA}</a:tableStyleId>
              </a:tblPr>
              <a:tblGrid>
                <a:gridCol w="1944394">
                  <a:extLst>
                    <a:ext uri="{9D8B030D-6E8A-4147-A177-3AD203B41FA5}">
                      <a16:colId xmlns:a16="http://schemas.microsoft.com/office/drawing/2014/main" val="1529656246"/>
                    </a:ext>
                  </a:extLst>
                </a:gridCol>
                <a:gridCol w="4489063">
                  <a:extLst>
                    <a:ext uri="{9D8B030D-6E8A-4147-A177-3AD203B41FA5}">
                      <a16:colId xmlns:a16="http://schemas.microsoft.com/office/drawing/2014/main" val="385602920"/>
                    </a:ext>
                  </a:extLst>
                </a:gridCol>
              </a:tblGrid>
              <a:tr h="262487">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62487">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62487">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62487">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0">
                <a:tc rowSpan="3">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ja-JP" altLang="en-US" sz="1050" dirty="0"/>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50" dirty="0"/>
                        <a:t>※</a:t>
                      </a:r>
                      <a:r>
                        <a:rPr kumimoji="1" lang="ja-JP" altLang="en-US" sz="1050" dirty="0"/>
                        <a:t>２回目接種済みの方は記載して下さい。　　　　年　　　月　　　日</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82594654"/>
                  </a:ext>
                </a:extLst>
              </a:tr>
              <a:tr h="644165">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sp>
        <p:nvSpPr>
          <p:cNvPr id="8" name="正方形/長方形 7"/>
          <p:cNvSpPr/>
          <p:nvPr/>
        </p:nvSpPr>
        <p:spPr>
          <a:xfrm>
            <a:off x="-106142" y="331952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9" name="テキスト ボックス 8"/>
          <p:cNvSpPr txBox="1"/>
          <p:nvPr/>
        </p:nvSpPr>
        <p:spPr>
          <a:xfrm>
            <a:off x="212452" y="3309645"/>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５．Ｂ型肝炎</a:t>
            </a:r>
          </a:p>
        </p:txBody>
      </p:sp>
      <p:graphicFrame>
        <p:nvGraphicFramePr>
          <p:cNvPr id="10" name="表 9"/>
          <p:cNvGraphicFramePr>
            <a:graphicFrameLocks noGrp="1"/>
          </p:cNvGraphicFramePr>
          <p:nvPr>
            <p:extLst>
              <p:ext uri="{D42A27DB-BD31-4B8C-83A1-F6EECF244321}">
                <p14:modId xmlns:p14="http://schemas.microsoft.com/office/powerpoint/2010/main" val="1912996108"/>
              </p:ext>
            </p:extLst>
          </p:nvPr>
        </p:nvGraphicFramePr>
        <p:xfrm>
          <a:off x="277587" y="3949979"/>
          <a:ext cx="6433456" cy="1698120"/>
        </p:xfrm>
        <a:graphic>
          <a:graphicData uri="http://schemas.openxmlformats.org/drawingml/2006/table">
            <a:tbl>
              <a:tblPr>
                <a:tableStyleId>{5940675A-B579-460E-94D1-54222C63F5DA}</a:tableStyleId>
              </a:tblPr>
              <a:tblGrid>
                <a:gridCol w="1388375">
                  <a:extLst>
                    <a:ext uri="{9D8B030D-6E8A-4147-A177-3AD203B41FA5}">
                      <a16:colId xmlns:a16="http://schemas.microsoft.com/office/drawing/2014/main" val="385602920"/>
                    </a:ext>
                  </a:extLst>
                </a:gridCol>
                <a:gridCol w="5045081">
                  <a:extLst>
                    <a:ext uri="{9D8B030D-6E8A-4147-A177-3AD203B41FA5}">
                      <a16:colId xmlns:a16="http://schemas.microsoft.com/office/drawing/2014/main" val="2190905253"/>
                    </a:ext>
                  </a:extLst>
                </a:gridCol>
              </a:tblGrid>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solidFill>
                        <a:schemeClr val="tx1"/>
                      </a:solidFill>
                      <a:prstDash val="solid"/>
                      <a:round/>
                      <a:headEnd type="none" w="med" len="med"/>
                      <a:tailEnd type="none" w="med" len="med"/>
                    </a:lnTlToBr>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HBs</a:t>
                      </a:r>
                      <a:r>
                        <a:rPr kumimoji="1" lang="ja-JP" altLang="en-US" dirty="0"/>
                        <a:t>抗体検査</a:t>
                      </a:r>
                      <a:endParaRPr kumimoji="1" lang="en-US" altLang="ja-JP" dirty="0"/>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rPr>
                        <a:t>(</a:t>
                      </a:r>
                      <a:r>
                        <a:rPr kumimoji="1" lang="ja-JP" altLang="en-US" dirty="0">
                          <a:solidFill>
                            <a:srgbClr val="FF0000"/>
                          </a:solidFill>
                        </a:rPr>
                        <a:t>過去であっても陽性であった際の値を記載してください</a:t>
                      </a:r>
                      <a:r>
                        <a:rPr kumimoji="1" lang="en-US" altLang="ja-JP" dirty="0">
                          <a:solidFill>
                            <a:srgbClr val="FF0000"/>
                          </a:solidFill>
                        </a:rPr>
                        <a:t>)</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検査日</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年　　　月　　　日</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検査方法</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CLIA</a:t>
                      </a:r>
                      <a:r>
                        <a:rPr kumimoji="1" lang="ja-JP" altLang="en-US" dirty="0"/>
                        <a:t>法・</a:t>
                      </a:r>
                      <a:r>
                        <a:rPr kumimoji="1" lang="en-US" altLang="ja-JP" dirty="0"/>
                        <a:t>CLEIA</a:t>
                      </a:r>
                      <a:r>
                        <a:rPr kumimoji="1" lang="ja-JP" altLang="en-US" dirty="0"/>
                        <a:t>法・その他（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02794122"/>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抗体価</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63878805"/>
                  </a:ext>
                </a:extLst>
              </a:tr>
              <a:tr h="298800">
                <a:tc>
                  <a:txBody>
                    <a:bodyPr/>
                    <a:lstStyle/>
                    <a:p>
                      <a:r>
                        <a:rPr kumimoji="1" lang="en-US" altLang="ja-JP" dirty="0"/>
                        <a:t>【</a:t>
                      </a:r>
                      <a:r>
                        <a:rPr kumimoji="1" lang="ja-JP" altLang="en-US" dirty="0"/>
                        <a:t>判定</a:t>
                      </a:r>
                      <a:r>
                        <a:rPr kumimoji="1" lang="en-US" altLang="ja-JP" dirty="0"/>
                        <a:t>】</a:t>
                      </a:r>
                      <a:r>
                        <a:rPr kumimoji="1" lang="ja-JP" altLang="en-US" dirty="0"/>
                        <a:t>　　　</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陰性　・　陽性</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bl>
          </a:graphicData>
        </a:graphic>
      </p:graphicFrame>
      <p:sp>
        <p:nvSpPr>
          <p:cNvPr id="18" name="テキスト ボックス 17"/>
          <p:cNvSpPr txBox="1"/>
          <p:nvPr/>
        </p:nvSpPr>
        <p:spPr>
          <a:xfrm>
            <a:off x="212453" y="3631460"/>
            <a:ext cx="5439048"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p>
        </p:txBody>
      </p:sp>
      <p:sp>
        <p:nvSpPr>
          <p:cNvPr id="14" name="テキスト ボックス 13"/>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３／</a:t>
            </a:r>
            <a:r>
              <a:rPr kumimoji="1" lang="en-US" altLang="ja-JP" sz="1050" dirty="0">
                <a:latin typeface="+mn-ea"/>
              </a:rPr>
              <a:t>3</a:t>
            </a:r>
            <a:r>
              <a:rPr kumimoji="1" lang="ja-JP" altLang="en-US" sz="1050" dirty="0">
                <a:latin typeface="+mn-ea"/>
              </a:rPr>
              <a:t>ページ</a:t>
            </a:r>
          </a:p>
        </p:txBody>
      </p:sp>
      <p:grpSp>
        <p:nvGrpSpPr>
          <p:cNvPr id="19" name="グループ化 18"/>
          <p:cNvGrpSpPr/>
          <p:nvPr/>
        </p:nvGrpSpPr>
        <p:grpSpPr>
          <a:xfrm>
            <a:off x="4942764" y="9639998"/>
            <a:ext cx="1830768" cy="246221"/>
            <a:chOff x="4888084" y="114153"/>
            <a:chExt cx="1830768" cy="246221"/>
          </a:xfrm>
        </p:grpSpPr>
        <p:sp>
          <p:nvSpPr>
            <p:cNvPr id="20" name="テキスト ボックス 19"/>
            <p:cNvSpPr txBox="1"/>
            <p:nvPr/>
          </p:nvSpPr>
          <p:spPr>
            <a:xfrm>
              <a:off x="5125453" y="114153"/>
              <a:ext cx="1593399" cy="246221"/>
            </a:xfrm>
            <a:prstGeom prst="rect">
              <a:avLst/>
            </a:prstGeom>
            <a:noFill/>
          </p:spPr>
          <p:txBody>
            <a:bodyPr wrap="square" rtlCol="0">
              <a:spAutoFit/>
            </a:bodyPr>
            <a:lstStyle/>
            <a:p>
              <a:r>
                <a:rPr kumimoji="1" lang="ja-JP" altLang="en-US" sz="1000" dirty="0"/>
                <a:t>群馬大学医学部附属病院</a:t>
              </a:r>
            </a:p>
          </p:txBody>
        </p:sp>
        <p:pic>
          <p:nvPicPr>
            <p:cNvPr id="21"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178622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06142" y="198598"/>
            <a:ext cx="7239000"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4" name="テキスト ボックス 3"/>
          <p:cNvSpPr txBox="1"/>
          <p:nvPr/>
        </p:nvSpPr>
        <p:spPr>
          <a:xfrm>
            <a:off x="136471" y="237037"/>
            <a:ext cx="5264696" cy="461665"/>
          </a:xfrm>
          <a:prstGeom prst="rect">
            <a:avLst/>
          </a:prstGeom>
          <a:noFill/>
        </p:spPr>
        <p:txBody>
          <a:bodyPr wrap="square" rtlCol="0">
            <a:spAutoFit/>
          </a:bodyPr>
          <a:lstStyle/>
          <a:p>
            <a:pPr>
              <a:tabLst>
                <a:tab pos="4749800" algn="l"/>
              </a:tabLst>
            </a:pPr>
            <a:r>
              <a:rPr kumimoji="1" lang="ja-JP" altLang="en-US" sz="2400" b="1" dirty="0">
                <a:latin typeface="+mn-ea"/>
              </a:rPr>
              <a:t>１．麻疹・風疹</a:t>
            </a:r>
          </a:p>
        </p:txBody>
      </p:sp>
      <p:sp>
        <p:nvSpPr>
          <p:cNvPr id="88" name="テキスト ボックス 87"/>
          <p:cNvSpPr txBox="1"/>
          <p:nvPr/>
        </p:nvSpPr>
        <p:spPr>
          <a:xfrm>
            <a:off x="0" y="797213"/>
            <a:ext cx="6738353" cy="507831"/>
          </a:xfrm>
          <a:prstGeom prst="rect">
            <a:avLst/>
          </a:prstGeom>
          <a:noFill/>
        </p:spPr>
        <p:txBody>
          <a:bodyPr wrap="square" rtlCol="0">
            <a:spAutoFit/>
          </a:bodyPr>
          <a:lstStyle/>
          <a:p>
            <a:r>
              <a:rPr kumimoji="1" lang="ja-JP" altLang="en-US" sz="1400" b="1" dirty="0">
                <a:latin typeface="+mn-ea"/>
              </a:rPr>
              <a:t>・</a:t>
            </a:r>
            <a:r>
              <a:rPr lang="ja-JP" altLang="en-US" sz="1400" b="1" dirty="0">
                <a:latin typeface="+mn-ea"/>
              </a:rPr>
              <a:t>ワクチン接種及び必要な検査　フローチャート</a:t>
            </a:r>
            <a:endParaRPr lang="en-US" altLang="ja-JP" sz="1400" b="1" dirty="0">
              <a:latin typeface="+mn-ea"/>
            </a:endParaRPr>
          </a:p>
          <a:p>
            <a:pPr marL="533400">
              <a:tabLst>
                <a:tab pos="533400" algn="l"/>
              </a:tabLst>
            </a:pPr>
            <a:r>
              <a:rPr kumimoji="1" lang="ja-JP" altLang="en-US" sz="1300" dirty="0">
                <a:latin typeface="+mn-ea"/>
              </a:rPr>
              <a:t>麻疹・風疹の各感染症について、以下のフローチャートに従い対応してください。</a:t>
            </a:r>
          </a:p>
        </p:txBody>
      </p:sp>
      <p:sp>
        <p:nvSpPr>
          <p:cNvPr id="136" name="テキスト ボックス 135"/>
          <p:cNvSpPr txBox="1"/>
          <p:nvPr/>
        </p:nvSpPr>
        <p:spPr>
          <a:xfrm>
            <a:off x="131736" y="7754230"/>
            <a:ext cx="6594528" cy="1384995"/>
          </a:xfrm>
          <a:prstGeom prst="rect">
            <a:avLst/>
          </a:prstGeom>
          <a:noFill/>
        </p:spPr>
        <p:txBody>
          <a:bodyPr wrap="square" rtlCol="0">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母子手帳等がみつからず、</a:t>
            </a:r>
            <a:r>
              <a:rPr kumimoji="1" lang="ja-JP" altLang="en-US" sz="1200" dirty="0">
                <a:solidFill>
                  <a:srgbClr val="FF0000"/>
                </a:solidFill>
                <a:latin typeface="+mn-ea"/>
              </a:rPr>
              <a:t>ワクチン接種記録が確認できない場合、ワクチン接種回数が本来より多く必要になる場合があります。</a:t>
            </a:r>
            <a:endParaRPr kumimoji="1" lang="en-US" altLang="ja-JP" sz="1200" dirty="0">
              <a:solidFill>
                <a:srgbClr val="FF0000"/>
              </a:solidFill>
              <a:latin typeface="+mn-ea"/>
            </a:endParaRPr>
          </a:p>
          <a:p>
            <a:pPr marL="444500" indent="-444500">
              <a:tabLst>
                <a:tab pos="444500" algn="l"/>
              </a:tabLst>
            </a:pPr>
            <a:r>
              <a:rPr kumimoji="1" lang="ja-JP" altLang="en-US" sz="1200" dirty="0">
                <a:latin typeface="+mn-ea"/>
              </a:rPr>
              <a:t>＊２</a:t>
            </a:r>
            <a:r>
              <a:rPr kumimoji="1" lang="en-US" altLang="ja-JP" sz="1200" dirty="0">
                <a:latin typeface="+mn-ea"/>
              </a:rPr>
              <a:t>	</a:t>
            </a:r>
            <a:r>
              <a:rPr kumimoji="1" lang="ja-JP" altLang="en-US" sz="1200" dirty="0">
                <a:latin typeface="+mn-ea"/>
              </a:rPr>
              <a:t>ワクチン接種歴から接種年月日が特定できない場合は接種歴とみなしません。</a:t>
            </a:r>
            <a:endParaRPr kumimoji="1" lang="en-US" altLang="ja-JP" sz="1200" dirty="0">
              <a:solidFill>
                <a:srgbClr val="0070C0"/>
              </a:solidFill>
              <a:latin typeface="+mn-ea"/>
            </a:endParaRPr>
          </a:p>
          <a:p>
            <a:pPr marL="444500" indent="-444500">
              <a:tabLst>
                <a:tab pos="444500" algn="l"/>
              </a:tabLst>
            </a:pPr>
            <a:r>
              <a:rPr kumimoji="1" lang="ja-JP" altLang="en-US" sz="1200" dirty="0">
                <a:latin typeface="+mn-ea"/>
              </a:rPr>
              <a:t>＊３</a:t>
            </a:r>
            <a:r>
              <a:rPr kumimoji="1" lang="en-US" altLang="ja-JP" sz="1200" dirty="0">
                <a:latin typeface="+mn-ea"/>
              </a:rPr>
              <a:t>		</a:t>
            </a:r>
            <a:r>
              <a:rPr kumimoji="1" lang="ja-JP" altLang="en-US" sz="1200" dirty="0">
                <a:latin typeface="+mn-ea"/>
              </a:rPr>
              <a:t>血中抗体価の検査を受検の際は３ページをご確認ください。</a:t>
            </a:r>
            <a:endParaRPr kumimoji="1" lang="en-US" altLang="ja-JP" sz="1200" dirty="0">
              <a:solidFill>
                <a:srgbClr val="0070C0"/>
              </a:solidFill>
              <a:latin typeface="+mn-ea"/>
            </a:endParaRPr>
          </a:p>
          <a:p>
            <a:pPr marL="444500" indent="-444500">
              <a:tabLst>
                <a:tab pos="177800" algn="l"/>
              </a:tabLst>
            </a:pPr>
            <a:r>
              <a:rPr kumimoji="1" lang="ja-JP" altLang="en-US" sz="1200" dirty="0">
                <a:latin typeface="+mn-ea"/>
              </a:rPr>
              <a:t>＊４</a:t>
            </a:r>
            <a:r>
              <a:rPr kumimoji="1" lang="en-US" altLang="ja-JP" sz="1200" dirty="0">
                <a:latin typeface="+mn-ea"/>
              </a:rPr>
              <a:t>		</a:t>
            </a:r>
            <a:r>
              <a:rPr kumimoji="1" lang="ja-JP" altLang="en-US" sz="1200" dirty="0">
                <a:latin typeface="+mn-ea"/>
              </a:rPr>
              <a:t>ワクチン接種を受ける際は４ページをご確認ください。当該ワクチンは</a:t>
            </a:r>
            <a:r>
              <a:rPr lang="ja-JP" altLang="en-US" sz="1200" dirty="0">
                <a:latin typeface="+mn-ea"/>
              </a:rPr>
              <a:t>生ワクチンです。２回以上ワクチン接種をする場合は</a:t>
            </a:r>
            <a:r>
              <a:rPr lang="en-US" altLang="ja-JP" sz="1200" dirty="0">
                <a:latin typeface="+mn-ea"/>
              </a:rPr>
              <a:t>27</a:t>
            </a:r>
            <a:r>
              <a:rPr lang="ja-JP" altLang="en-US" sz="1200" dirty="0">
                <a:latin typeface="+mn-ea"/>
              </a:rPr>
              <a:t>日</a:t>
            </a:r>
            <a:r>
              <a:rPr lang="en-US" altLang="ja-JP" sz="1200" dirty="0">
                <a:latin typeface="+mn-ea"/>
              </a:rPr>
              <a:t>(4</a:t>
            </a:r>
            <a:r>
              <a:rPr lang="ja-JP" altLang="en-US" sz="1200" dirty="0">
                <a:latin typeface="+mn-ea"/>
              </a:rPr>
              <a:t>週間</a:t>
            </a:r>
            <a:r>
              <a:rPr lang="en-US" altLang="ja-JP" sz="1200" dirty="0">
                <a:latin typeface="+mn-ea"/>
              </a:rPr>
              <a:t>)</a:t>
            </a:r>
            <a:r>
              <a:rPr lang="ja-JP" altLang="en-US" sz="1200" dirty="0">
                <a:latin typeface="+mn-ea"/>
              </a:rPr>
              <a:t>以上の間隔をあけて次のワクチンを接種する必要があります。</a:t>
            </a:r>
            <a:endParaRPr lang="en-US" altLang="ja-JP" sz="1200" dirty="0">
              <a:latin typeface="+mn-ea"/>
            </a:endParaRPr>
          </a:p>
        </p:txBody>
      </p:sp>
      <p:sp>
        <p:nvSpPr>
          <p:cNvPr id="57" name="テキスト ボックス 56"/>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１ページ</a:t>
            </a:r>
          </a:p>
        </p:txBody>
      </p:sp>
      <p:grpSp>
        <p:nvGrpSpPr>
          <p:cNvPr id="2" name="グループ化 1"/>
          <p:cNvGrpSpPr/>
          <p:nvPr/>
        </p:nvGrpSpPr>
        <p:grpSpPr>
          <a:xfrm>
            <a:off x="362128" y="1357562"/>
            <a:ext cx="6302459" cy="6159931"/>
            <a:chOff x="367903" y="1391598"/>
            <a:chExt cx="6302459" cy="6159931"/>
          </a:xfrm>
        </p:grpSpPr>
        <p:sp>
          <p:nvSpPr>
            <p:cNvPr id="55" name="角丸四角形 54"/>
            <p:cNvSpPr/>
            <p:nvPr/>
          </p:nvSpPr>
          <p:spPr>
            <a:xfrm>
              <a:off x="3545762" y="1391598"/>
              <a:ext cx="3124600" cy="96151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10" name="角丸四角形 9"/>
            <p:cNvSpPr/>
            <p:nvPr/>
          </p:nvSpPr>
          <p:spPr>
            <a:xfrm>
              <a:off x="367903" y="2513652"/>
              <a:ext cx="3124359" cy="876056"/>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11" name="角丸四角形 10"/>
            <p:cNvSpPr/>
            <p:nvPr/>
          </p:nvSpPr>
          <p:spPr>
            <a:xfrm>
              <a:off x="3566164" y="2513651"/>
              <a:ext cx="3104198" cy="1293885"/>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43" name="角丸四角形 42"/>
            <p:cNvSpPr/>
            <p:nvPr/>
          </p:nvSpPr>
          <p:spPr>
            <a:xfrm>
              <a:off x="367904" y="1398022"/>
              <a:ext cx="3124600" cy="96151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cxnSp>
          <p:nvCxnSpPr>
            <p:cNvPr id="14" name="直線矢印コネクタ 13"/>
            <p:cNvCxnSpPr/>
            <p:nvPr/>
          </p:nvCxnSpPr>
          <p:spPr>
            <a:xfrm>
              <a:off x="1888225" y="2213618"/>
              <a:ext cx="1" cy="300033"/>
            </a:xfrm>
            <a:prstGeom prst="straightConnector1">
              <a:avLst/>
            </a:prstGeom>
            <a:ln w="38100">
              <a:solidFill>
                <a:schemeClr val="tx1"/>
              </a:solidFill>
              <a:tailEnd type="triangle"/>
            </a:ln>
          </p:spPr>
          <p:style>
            <a:lnRef idx="1">
              <a:schemeClr val="accent5"/>
            </a:lnRef>
            <a:fillRef idx="0">
              <a:schemeClr val="accent5"/>
            </a:fillRef>
            <a:effectRef idx="0">
              <a:schemeClr val="accent5"/>
            </a:effectRef>
            <a:fontRef idx="minor">
              <a:schemeClr val="tx1"/>
            </a:fontRef>
          </p:style>
        </p:cxnSp>
        <p:cxnSp>
          <p:nvCxnSpPr>
            <p:cNvPr id="20" name="直線矢印コネクタ 19"/>
            <p:cNvCxnSpPr>
              <a:endCxn id="11" idx="0"/>
            </p:cNvCxnSpPr>
            <p:nvPr/>
          </p:nvCxnSpPr>
          <p:spPr>
            <a:xfrm>
              <a:off x="5118100" y="2221801"/>
              <a:ext cx="163" cy="29185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 name="角丸四角形 43"/>
            <p:cNvSpPr/>
            <p:nvPr/>
          </p:nvSpPr>
          <p:spPr>
            <a:xfrm>
              <a:off x="478525" y="1828615"/>
              <a:ext cx="2819401"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ある</a:t>
              </a:r>
              <a:endParaRPr kumimoji="1" lang="en-US" altLang="ja-JP" dirty="0">
                <a:latin typeface="+mn-ea"/>
              </a:endParaRPr>
            </a:p>
          </p:txBody>
        </p:sp>
        <p:sp>
          <p:nvSpPr>
            <p:cNvPr id="45" name="角丸四角形 44"/>
            <p:cNvSpPr/>
            <p:nvPr/>
          </p:nvSpPr>
          <p:spPr>
            <a:xfrm>
              <a:off x="3619500" y="1840801"/>
              <a:ext cx="2921008"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solidFill>
                    <a:schemeClr val="tx1"/>
                  </a:solidFill>
                  <a:latin typeface="+mn-ea"/>
                </a:rPr>
                <a:t>ない・接種記録がみつからない</a:t>
              </a:r>
              <a:endParaRPr kumimoji="1" lang="en-US" altLang="ja-JP" sz="1400" dirty="0">
                <a:solidFill>
                  <a:schemeClr val="tx1"/>
                </a:solidFill>
                <a:latin typeface="+mn-ea"/>
              </a:endParaRPr>
            </a:p>
          </p:txBody>
        </p:sp>
        <p:cxnSp>
          <p:nvCxnSpPr>
            <p:cNvPr id="56" name="直線矢印コネクタ 55"/>
            <p:cNvCxnSpPr>
              <a:endCxn id="83" idx="0"/>
            </p:cNvCxnSpPr>
            <p:nvPr/>
          </p:nvCxnSpPr>
          <p:spPr>
            <a:xfrm>
              <a:off x="2472350" y="3326193"/>
              <a:ext cx="9018" cy="21164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8" name="角丸四角形 57"/>
            <p:cNvSpPr/>
            <p:nvPr/>
          </p:nvSpPr>
          <p:spPr>
            <a:xfrm>
              <a:off x="767559" y="2947298"/>
              <a:ext cx="810813"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ない</a:t>
              </a:r>
              <a:endParaRPr kumimoji="1" lang="en-US" altLang="ja-JP" dirty="0">
                <a:latin typeface="+mn-ea"/>
              </a:endParaRPr>
            </a:p>
          </p:txBody>
        </p:sp>
        <p:sp>
          <p:nvSpPr>
            <p:cNvPr id="59" name="角丸四角形 58"/>
            <p:cNvSpPr/>
            <p:nvPr/>
          </p:nvSpPr>
          <p:spPr>
            <a:xfrm>
              <a:off x="2154637" y="2947298"/>
              <a:ext cx="810813"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ある</a:t>
              </a:r>
              <a:endParaRPr kumimoji="1" lang="en-US" altLang="ja-JP" dirty="0">
                <a:latin typeface="+mn-ea"/>
              </a:endParaRPr>
            </a:p>
          </p:txBody>
        </p:sp>
        <p:sp>
          <p:nvSpPr>
            <p:cNvPr id="70" name="角丸四角形 69"/>
            <p:cNvSpPr/>
            <p:nvPr/>
          </p:nvSpPr>
          <p:spPr>
            <a:xfrm>
              <a:off x="5824766" y="2947298"/>
              <a:ext cx="715743"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陰性</a:t>
              </a:r>
              <a:endParaRPr kumimoji="1" lang="en-US" altLang="ja-JP" dirty="0">
                <a:latin typeface="+mn-ea"/>
              </a:endParaRPr>
            </a:p>
          </p:txBody>
        </p:sp>
        <p:sp>
          <p:nvSpPr>
            <p:cNvPr id="75" name="角丸四角形 74"/>
            <p:cNvSpPr/>
            <p:nvPr/>
          </p:nvSpPr>
          <p:spPr>
            <a:xfrm>
              <a:off x="4539595" y="2947298"/>
              <a:ext cx="1165605"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基準未満の陽性</a:t>
              </a:r>
              <a:endParaRPr kumimoji="1" lang="en-US" altLang="ja-JP" dirty="0">
                <a:latin typeface="+mn-ea"/>
              </a:endParaRPr>
            </a:p>
          </p:txBody>
        </p:sp>
        <p:sp>
          <p:nvSpPr>
            <p:cNvPr id="83" name="角丸四角形 82"/>
            <p:cNvSpPr/>
            <p:nvPr/>
          </p:nvSpPr>
          <p:spPr>
            <a:xfrm>
              <a:off x="1461356" y="3537839"/>
              <a:ext cx="2040023" cy="85413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p:txBody>
        </p:sp>
        <p:sp>
          <p:nvSpPr>
            <p:cNvPr id="86" name="角丸四角形 85"/>
            <p:cNvSpPr/>
            <p:nvPr/>
          </p:nvSpPr>
          <p:spPr>
            <a:xfrm>
              <a:off x="1655188" y="4014270"/>
              <a:ext cx="769542" cy="32143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１回</a:t>
              </a:r>
              <a:endParaRPr kumimoji="1" lang="en-US" altLang="ja-JP" dirty="0">
                <a:latin typeface="+mn-ea"/>
              </a:endParaRPr>
            </a:p>
          </p:txBody>
        </p:sp>
        <p:sp>
          <p:nvSpPr>
            <p:cNvPr id="87" name="角丸四角形 86"/>
            <p:cNvSpPr/>
            <p:nvPr/>
          </p:nvSpPr>
          <p:spPr>
            <a:xfrm>
              <a:off x="2698406" y="4011822"/>
              <a:ext cx="769542" cy="326326"/>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２回</a:t>
              </a:r>
              <a:endParaRPr kumimoji="1" lang="en-US" altLang="ja-JP" dirty="0">
                <a:latin typeface="+mn-ea"/>
              </a:endParaRPr>
            </a:p>
          </p:txBody>
        </p:sp>
        <p:sp>
          <p:nvSpPr>
            <p:cNvPr id="130" name="角丸四角形 129"/>
            <p:cNvSpPr/>
            <p:nvPr/>
          </p:nvSpPr>
          <p:spPr>
            <a:xfrm>
              <a:off x="3619500" y="4274960"/>
              <a:ext cx="2997199" cy="859419"/>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cxnSp>
          <p:nvCxnSpPr>
            <p:cNvPr id="98" name="直線矢印コネクタ 97"/>
            <p:cNvCxnSpPr/>
            <p:nvPr/>
          </p:nvCxnSpPr>
          <p:spPr>
            <a:xfrm>
              <a:off x="6113078" y="3581560"/>
              <a:ext cx="0" cy="11404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3" name="角丸四角形 102"/>
            <p:cNvSpPr/>
            <p:nvPr/>
          </p:nvSpPr>
          <p:spPr>
            <a:xfrm>
              <a:off x="444499" y="7006601"/>
              <a:ext cx="6096009" cy="544928"/>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latin typeface="+mn-ea"/>
                </a:rPr>
                <a:t>【</a:t>
              </a:r>
              <a:r>
                <a:rPr kumimoji="1" lang="ja-JP" altLang="en-US" dirty="0">
                  <a:latin typeface="+mn-ea"/>
                </a:rPr>
                <a:t>様式１</a:t>
              </a:r>
              <a:r>
                <a:rPr kumimoji="1" lang="en-US" altLang="ja-JP" dirty="0">
                  <a:solidFill>
                    <a:schemeClr val="tx1"/>
                  </a:solidFill>
                  <a:latin typeface="+mn-ea"/>
                </a:rPr>
                <a:t>】</a:t>
              </a:r>
              <a:r>
                <a:rPr kumimoji="1" lang="ja-JP" altLang="en-US" dirty="0">
                  <a:solidFill>
                    <a:schemeClr val="tx1"/>
                  </a:solidFill>
                  <a:latin typeface="+mn-ea"/>
                </a:rPr>
                <a:t>に</a:t>
              </a:r>
              <a:r>
                <a:rPr kumimoji="1" lang="ja-JP" altLang="en-US" b="1" dirty="0">
                  <a:solidFill>
                    <a:schemeClr val="tx1"/>
                  </a:solidFill>
                  <a:latin typeface="+mn-ea"/>
                </a:rPr>
                <a:t>接種歴および抗体価</a:t>
              </a:r>
              <a:r>
                <a:rPr kumimoji="1" lang="ja-JP" altLang="en-US" dirty="0">
                  <a:solidFill>
                    <a:schemeClr val="tx1"/>
                  </a:solidFill>
                  <a:latin typeface="+mn-ea"/>
                </a:rPr>
                <a:t>を記載</a:t>
              </a:r>
              <a:endParaRPr kumimoji="1" lang="en-US" altLang="ja-JP" dirty="0">
                <a:solidFill>
                  <a:schemeClr val="tx1"/>
                </a:solidFill>
                <a:latin typeface="+mn-ea"/>
              </a:endParaRPr>
            </a:p>
          </p:txBody>
        </p:sp>
        <p:sp>
          <p:nvSpPr>
            <p:cNvPr id="105" name="テキスト ボックス 104"/>
            <p:cNvSpPr txBox="1"/>
            <p:nvPr/>
          </p:nvSpPr>
          <p:spPr>
            <a:xfrm>
              <a:off x="4035230" y="2570038"/>
              <a:ext cx="2454233" cy="369332"/>
            </a:xfrm>
            <a:prstGeom prst="rect">
              <a:avLst/>
            </a:prstGeom>
            <a:noFill/>
          </p:spPr>
          <p:txBody>
            <a:bodyPr wrap="square" rtlCol="0">
              <a:spAutoFit/>
            </a:bodyPr>
            <a:lstStyle/>
            <a:p>
              <a:r>
                <a:rPr kumimoji="1" lang="ja-JP" altLang="en-US" dirty="0">
                  <a:latin typeface="+mn-ea"/>
                </a:rPr>
                <a:t>血中抗体価の検査</a:t>
              </a:r>
              <a:r>
                <a:rPr kumimoji="1" lang="ja-JP" altLang="en-US" baseline="30000" dirty="0">
                  <a:latin typeface="+mn-ea"/>
                </a:rPr>
                <a:t>＊３</a:t>
              </a:r>
              <a:endParaRPr kumimoji="1" lang="en-US" altLang="ja-JP" baseline="30000" dirty="0">
                <a:latin typeface="+mn-ea"/>
              </a:endParaRPr>
            </a:p>
          </p:txBody>
        </p:sp>
        <p:sp>
          <p:nvSpPr>
            <p:cNvPr id="107" name="テキスト ボックス 106"/>
            <p:cNvSpPr txBox="1"/>
            <p:nvPr/>
          </p:nvSpPr>
          <p:spPr>
            <a:xfrm>
              <a:off x="635985" y="2570038"/>
              <a:ext cx="2626919" cy="369332"/>
            </a:xfrm>
            <a:prstGeom prst="rect">
              <a:avLst/>
            </a:prstGeom>
            <a:noFill/>
          </p:spPr>
          <p:txBody>
            <a:bodyPr wrap="square" rtlCol="0">
              <a:spAutoFit/>
            </a:bodyPr>
            <a:lstStyle/>
            <a:p>
              <a:r>
                <a:rPr kumimoji="1" lang="ja-JP" altLang="en-US" dirty="0">
                  <a:latin typeface="+mn-ea"/>
                </a:rPr>
                <a:t>該当ワクチン接種歴</a:t>
              </a:r>
              <a:r>
                <a:rPr kumimoji="1" lang="ja-JP" altLang="en-US" baseline="30000" dirty="0">
                  <a:latin typeface="+mn-ea"/>
                </a:rPr>
                <a:t>＊２</a:t>
              </a:r>
            </a:p>
          </p:txBody>
        </p:sp>
        <p:sp>
          <p:nvSpPr>
            <p:cNvPr id="108" name="正方形/長方形 107"/>
            <p:cNvSpPr/>
            <p:nvPr/>
          </p:nvSpPr>
          <p:spPr>
            <a:xfrm>
              <a:off x="1761323" y="3581891"/>
              <a:ext cx="1569660" cy="369332"/>
            </a:xfrm>
            <a:prstGeom prst="rect">
              <a:avLst/>
            </a:prstGeom>
          </p:spPr>
          <p:txBody>
            <a:bodyPr wrap="none">
              <a:spAutoFit/>
            </a:bodyPr>
            <a:lstStyle/>
            <a:p>
              <a:r>
                <a:rPr kumimoji="1" lang="ja-JP" altLang="en-US" dirty="0">
                  <a:latin typeface="+mn-ea"/>
                </a:rPr>
                <a:t>接種歴の回数</a:t>
              </a:r>
            </a:p>
          </p:txBody>
        </p:sp>
        <p:cxnSp>
          <p:nvCxnSpPr>
            <p:cNvPr id="128" name="直線矢印コネクタ 127"/>
            <p:cNvCxnSpPr>
              <a:endCxn id="137" idx="0"/>
            </p:cNvCxnSpPr>
            <p:nvPr/>
          </p:nvCxnSpPr>
          <p:spPr>
            <a:xfrm flipH="1">
              <a:off x="4207847" y="3547872"/>
              <a:ext cx="338755" cy="116377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1" name="テキスト ボックス 130"/>
            <p:cNvSpPr txBox="1"/>
            <p:nvPr/>
          </p:nvSpPr>
          <p:spPr>
            <a:xfrm>
              <a:off x="4225756" y="4308367"/>
              <a:ext cx="1938122" cy="369332"/>
            </a:xfrm>
            <a:prstGeom prst="rect">
              <a:avLst/>
            </a:prstGeom>
            <a:noFill/>
          </p:spPr>
          <p:txBody>
            <a:bodyPr wrap="square" rtlCol="0">
              <a:spAutoFit/>
            </a:bodyPr>
            <a:lstStyle/>
            <a:p>
              <a:r>
                <a:rPr kumimoji="1" lang="ja-JP" altLang="en-US" dirty="0">
                  <a:latin typeface="+mn-ea"/>
                </a:rPr>
                <a:t>ワクチン接種</a:t>
              </a:r>
              <a:r>
                <a:rPr kumimoji="1" lang="ja-JP" altLang="en-US" baseline="30000" dirty="0">
                  <a:latin typeface="+mn-ea"/>
                </a:rPr>
                <a:t>＊４</a:t>
              </a:r>
              <a:endParaRPr kumimoji="1" lang="en-US" altLang="ja-JP" baseline="30000" dirty="0">
                <a:latin typeface="+mn-ea"/>
              </a:endParaRPr>
            </a:p>
          </p:txBody>
        </p:sp>
        <p:cxnSp>
          <p:nvCxnSpPr>
            <p:cNvPr id="165" name="直線矢印コネクタ 164"/>
            <p:cNvCxnSpPr>
              <a:stCxn id="69" idx="2"/>
            </p:cNvCxnSpPr>
            <p:nvPr/>
          </p:nvCxnSpPr>
          <p:spPr>
            <a:xfrm>
              <a:off x="4057882" y="3581560"/>
              <a:ext cx="6118" cy="113009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7" name="角丸四角形 136"/>
            <p:cNvSpPr/>
            <p:nvPr/>
          </p:nvSpPr>
          <p:spPr>
            <a:xfrm>
              <a:off x="3794615" y="4711650"/>
              <a:ext cx="826464" cy="32625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１回</a:t>
              </a:r>
              <a:endParaRPr kumimoji="1" lang="en-US" altLang="ja-JP" dirty="0">
                <a:latin typeface="+mn-ea"/>
              </a:endParaRPr>
            </a:p>
          </p:txBody>
        </p:sp>
        <p:sp>
          <p:nvSpPr>
            <p:cNvPr id="138" name="角丸四角形 137"/>
            <p:cNvSpPr/>
            <p:nvPr/>
          </p:nvSpPr>
          <p:spPr>
            <a:xfrm>
              <a:off x="5521461" y="4721987"/>
              <a:ext cx="777502" cy="326326"/>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２回</a:t>
              </a:r>
              <a:endParaRPr kumimoji="1" lang="en-US" altLang="ja-JP" dirty="0">
                <a:latin typeface="+mn-ea"/>
              </a:endParaRPr>
            </a:p>
          </p:txBody>
        </p:sp>
        <p:sp>
          <p:nvSpPr>
            <p:cNvPr id="69" name="角丸四角形 68"/>
            <p:cNvSpPr/>
            <p:nvPr/>
          </p:nvSpPr>
          <p:spPr>
            <a:xfrm>
              <a:off x="3695734" y="2947298"/>
              <a:ext cx="724295" cy="634262"/>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陽性</a:t>
              </a:r>
              <a:endParaRPr kumimoji="1" lang="en-US" altLang="ja-JP" dirty="0">
                <a:latin typeface="+mn-ea"/>
              </a:endParaRPr>
            </a:p>
          </p:txBody>
        </p:sp>
        <p:cxnSp>
          <p:nvCxnSpPr>
            <p:cNvPr id="152" name="直線矢印コネクタ 151"/>
            <p:cNvCxnSpPr>
              <a:stCxn id="130" idx="2"/>
            </p:cNvCxnSpPr>
            <p:nvPr/>
          </p:nvCxnSpPr>
          <p:spPr>
            <a:xfrm>
              <a:off x="5118100" y="5134379"/>
              <a:ext cx="55171" cy="192159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5" name="角丸四角形 64"/>
            <p:cNvSpPr/>
            <p:nvPr/>
          </p:nvSpPr>
          <p:spPr>
            <a:xfrm>
              <a:off x="367904" y="4592460"/>
              <a:ext cx="2984294" cy="1155947"/>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cxnSp>
          <p:nvCxnSpPr>
            <p:cNvPr id="66" name="直線矢印コネクタ 65"/>
            <p:cNvCxnSpPr>
              <a:stCxn id="58" idx="2"/>
            </p:cNvCxnSpPr>
            <p:nvPr/>
          </p:nvCxnSpPr>
          <p:spPr>
            <a:xfrm flipH="1">
              <a:off x="1171106" y="3328298"/>
              <a:ext cx="1860" cy="127308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 name="角丸四角形 66"/>
            <p:cNvSpPr/>
            <p:nvPr/>
          </p:nvSpPr>
          <p:spPr>
            <a:xfrm>
              <a:off x="2546544" y="5056741"/>
              <a:ext cx="715743" cy="629304"/>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陰性</a:t>
              </a:r>
              <a:endParaRPr kumimoji="1" lang="en-US" altLang="ja-JP" dirty="0">
                <a:latin typeface="+mn-ea"/>
              </a:endParaRPr>
            </a:p>
          </p:txBody>
        </p:sp>
        <p:sp>
          <p:nvSpPr>
            <p:cNvPr id="68" name="角丸四角形 67"/>
            <p:cNvSpPr/>
            <p:nvPr/>
          </p:nvSpPr>
          <p:spPr>
            <a:xfrm>
              <a:off x="1307110" y="5056741"/>
              <a:ext cx="1165605"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基準未満の陽性</a:t>
              </a:r>
              <a:endParaRPr kumimoji="1" lang="en-US" altLang="ja-JP" dirty="0">
                <a:latin typeface="+mn-ea"/>
              </a:endParaRPr>
            </a:p>
          </p:txBody>
        </p:sp>
        <p:sp>
          <p:nvSpPr>
            <p:cNvPr id="71" name="テキスト ボックス 70"/>
            <p:cNvSpPr txBox="1"/>
            <p:nvPr/>
          </p:nvSpPr>
          <p:spPr>
            <a:xfrm>
              <a:off x="797715" y="4655690"/>
              <a:ext cx="2506554" cy="369332"/>
            </a:xfrm>
            <a:prstGeom prst="rect">
              <a:avLst/>
            </a:prstGeom>
            <a:noFill/>
          </p:spPr>
          <p:txBody>
            <a:bodyPr wrap="square" rtlCol="0">
              <a:spAutoFit/>
            </a:bodyPr>
            <a:lstStyle/>
            <a:p>
              <a:r>
                <a:rPr kumimoji="1" lang="ja-JP" altLang="en-US" dirty="0">
                  <a:latin typeface="+mn-ea"/>
                </a:rPr>
                <a:t>血中抗体価の検査</a:t>
              </a:r>
              <a:r>
                <a:rPr kumimoji="1" lang="ja-JP" altLang="en-US" baseline="30000" dirty="0">
                  <a:latin typeface="+mn-ea"/>
                </a:rPr>
                <a:t>＊３</a:t>
              </a:r>
              <a:endParaRPr kumimoji="1" lang="en-US" altLang="ja-JP" baseline="30000" dirty="0">
                <a:latin typeface="+mn-ea"/>
              </a:endParaRPr>
            </a:p>
          </p:txBody>
        </p:sp>
        <p:sp>
          <p:nvSpPr>
            <p:cNvPr id="72" name="角丸四角形 71"/>
            <p:cNvSpPr/>
            <p:nvPr/>
          </p:nvSpPr>
          <p:spPr>
            <a:xfrm>
              <a:off x="508985" y="5056741"/>
              <a:ext cx="724295"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陽性</a:t>
              </a:r>
              <a:endParaRPr kumimoji="1" lang="en-US" altLang="ja-JP" dirty="0">
                <a:latin typeface="+mn-ea"/>
              </a:endParaRPr>
            </a:p>
          </p:txBody>
        </p:sp>
        <p:cxnSp>
          <p:nvCxnSpPr>
            <p:cNvPr id="153" name="直線矢印コネクタ 152"/>
            <p:cNvCxnSpPr/>
            <p:nvPr/>
          </p:nvCxnSpPr>
          <p:spPr>
            <a:xfrm>
              <a:off x="2424730" y="4319717"/>
              <a:ext cx="1364562" cy="40227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1" name="角丸四角形 160"/>
            <p:cNvSpPr/>
            <p:nvPr/>
          </p:nvSpPr>
          <p:spPr>
            <a:xfrm>
              <a:off x="1188197" y="5913462"/>
              <a:ext cx="2142786" cy="824784"/>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162" name="テキスト ボックス 161"/>
            <p:cNvSpPr txBox="1"/>
            <p:nvPr/>
          </p:nvSpPr>
          <p:spPr>
            <a:xfrm>
              <a:off x="1381651" y="5921666"/>
              <a:ext cx="1938122" cy="369332"/>
            </a:xfrm>
            <a:prstGeom prst="rect">
              <a:avLst/>
            </a:prstGeom>
            <a:noFill/>
          </p:spPr>
          <p:txBody>
            <a:bodyPr wrap="square" rtlCol="0">
              <a:spAutoFit/>
            </a:bodyPr>
            <a:lstStyle/>
            <a:p>
              <a:r>
                <a:rPr kumimoji="1" lang="ja-JP" altLang="en-US" dirty="0">
                  <a:latin typeface="+mn-ea"/>
                </a:rPr>
                <a:t>ワクチン接種</a:t>
              </a:r>
              <a:r>
                <a:rPr kumimoji="1" lang="ja-JP" altLang="en-US" baseline="30000" dirty="0">
                  <a:latin typeface="+mn-ea"/>
                </a:rPr>
                <a:t>＊４</a:t>
              </a:r>
              <a:endParaRPr kumimoji="1" lang="en-US" altLang="ja-JP" baseline="30000" dirty="0">
                <a:latin typeface="+mn-ea"/>
              </a:endParaRPr>
            </a:p>
          </p:txBody>
        </p:sp>
        <p:sp>
          <p:nvSpPr>
            <p:cNvPr id="163" name="角丸四角形 162"/>
            <p:cNvSpPr/>
            <p:nvPr/>
          </p:nvSpPr>
          <p:spPr>
            <a:xfrm>
              <a:off x="1318879" y="6322263"/>
              <a:ext cx="826464" cy="32625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１回</a:t>
              </a:r>
              <a:endParaRPr kumimoji="1" lang="en-US" altLang="ja-JP" dirty="0">
                <a:latin typeface="+mn-ea"/>
              </a:endParaRPr>
            </a:p>
          </p:txBody>
        </p:sp>
        <p:sp>
          <p:nvSpPr>
            <p:cNvPr id="164" name="角丸四角形 163"/>
            <p:cNvSpPr/>
            <p:nvPr/>
          </p:nvSpPr>
          <p:spPr>
            <a:xfrm>
              <a:off x="2448061" y="6322187"/>
              <a:ext cx="777502" cy="326326"/>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２回</a:t>
              </a:r>
              <a:endParaRPr kumimoji="1" lang="en-US" altLang="ja-JP" dirty="0">
                <a:latin typeface="+mn-ea"/>
              </a:endParaRPr>
            </a:p>
          </p:txBody>
        </p:sp>
        <p:cxnSp>
          <p:nvCxnSpPr>
            <p:cNvPr id="179" name="直線矢印コネクタ 178"/>
            <p:cNvCxnSpPr>
              <a:stCxn id="161" idx="2"/>
            </p:cNvCxnSpPr>
            <p:nvPr/>
          </p:nvCxnSpPr>
          <p:spPr>
            <a:xfrm>
              <a:off x="2259590" y="6738246"/>
              <a:ext cx="0" cy="317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8" name="直線矢印コネクタ 187"/>
            <p:cNvCxnSpPr/>
            <p:nvPr/>
          </p:nvCxnSpPr>
          <p:spPr>
            <a:xfrm>
              <a:off x="1445151" y="5694101"/>
              <a:ext cx="0" cy="62808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0" name="直線矢印コネクタ 189"/>
            <p:cNvCxnSpPr/>
            <p:nvPr/>
          </p:nvCxnSpPr>
          <p:spPr>
            <a:xfrm>
              <a:off x="3135905" y="5694101"/>
              <a:ext cx="0" cy="62808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45" name="グループ化 244"/>
            <p:cNvGrpSpPr/>
            <p:nvPr/>
          </p:nvGrpSpPr>
          <p:grpSpPr>
            <a:xfrm>
              <a:off x="3286377" y="4350995"/>
              <a:ext cx="258646" cy="2668306"/>
              <a:chOff x="3286377" y="3969996"/>
              <a:chExt cx="258646" cy="2375012"/>
            </a:xfrm>
          </p:grpSpPr>
          <p:cxnSp>
            <p:nvCxnSpPr>
              <p:cNvPr id="84" name="直線矢印コネクタ 83"/>
              <p:cNvCxnSpPr>
                <a:stCxn id="241" idx="2"/>
                <a:endCxn id="103" idx="0"/>
              </p:cNvCxnSpPr>
              <p:nvPr/>
            </p:nvCxnSpPr>
            <p:spPr>
              <a:xfrm>
                <a:off x="3448276" y="4410214"/>
                <a:ext cx="44228" cy="193479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1" name="円弧 240"/>
              <p:cNvSpPr/>
              <p:nvPr/>
            </p:nvSpPr>
            <p:spPr>
              <a:xfrm>
                <a:off x="3289103" y="4134428"/>
                <a:ext cx="255920" cy="280015"/>
              </a:xfrm>
              <a:prstGeom prst="arc">
                <a:avLst>
                  <a:gd name="adj1" fmla="val 16200000"/>
                  <a:gd name="adj2" fmla="val 4706163"/>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mn-ea"/>
                </a:endParaRPr>
              </a:p>
            </p:txBody>
          </p:sp>
          <p:cxnSp>
            <p:nvCxnSpPr>
              <p:cNvPr id="244" name="直線コネクタ 243"/>
              <p:cNvCxnSpPr/>
              <p:nvPr/>
            </p:nvCxnSpPr>
            <p:spPr>
              <a:xfrm flipH="1" flipV="1">
                <a:off x="3286377" y="3969996"/>
                <a:ext cx="152937" cy="1668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3" name="直線矢印コネクタ 72"/>
            <p:cNvCxnSpPr>
              <a:stCxn id="72" idx="2"/>
            </p:cNvCxnSpPr>
            <p:nvPr/>
          </p:nvCxnSpPr>
          <p:spPr>
            <a:xfrm>
              <a:off x="871133" y="5694101"/>
              <a:ext cx="9063" cy="136976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テキスト ボックス 59"/>
            <p:cNvSpPr txBox="1"/>
            <p:nvPr/>
          </p:nvSpPr>
          <p:spPr>
            <a:xfrm>
              <a:off x="4557615" y="1474960"/>
              <a:ext cx="1409462" cy="369332"/>
            </a:xfrm>
            <a:prstGeom prst="rect">
              <a:avLst/>
            </a:prstGeom>
            <a:noFill/>
          </p:spPr>
          <p:txBody>
            <a:bodyPr wrap="square" rtlCol="0">
              <a:spAutoFit/>
            </a:bodyPr>
            <a:lstStyle/>
            <a:p>
              <a:r>
                <a:rPr kumimoji="1" lang="ja-JP" altLang="en-US" dirty="0">
                  <a:latin typeface="+mn-ea"/>
                </a:rPr>
                <a:t>母子手帳</a:t>
              </a:r>
              <a:r>
                <a:rPr kumimoji="1" lang="ja-JP" altLang="en-US" baseline="30000" dirty="0">
                  <a:latin typeface="+mn-ea"/>
                </a:rPr>
                <a:t>＊１</a:t>
              </a:r>
            </a:p>
          </p:txBody>
        </p:sp>
        <p:sp>
          <p:nvSpPr>
            <p:cNvPr id="61" name="テキスト ボックス 60"/>
            <p:cNvSpPr txBox="1"/>
            <p:nvPr/>
          </p:nvSpPr>
          <p:spPr>
            <a:xfrm>
              <a:off x="1361143" y="1478894"/>
              <a:ext cx="1143708" cy="369332"/>
            </a:xfrm>
            <a:prstGeom prst="rect">
              <a:avLst/>
            </a:prstGeom>
            <a:noFill/>
          </p:spPr>
          <p:txBody>
            <a:bodyPr wrap="square" rtlCol="0">
              <a:spAutoFit/>
            </a:bodyPr>
            <a:lstStyle/>
            <a:p>
              <a:r>
                <a:rPr kumimoji="1" lang="ja-JP" altLang="en-US" dirty="0">
                  <a:latin typeface="+mn-ea"/>
                </a:rPr>
                <a:t>母子手帳</a:t>
              </a:r>
              <a:endParaRPr kumimoji="1" lang="ja-JP" altLang="en-US" baseline="30000" dirty="0">
                <a:latin typeface="+mn-ea"/>
              </a:endParaRPr>
            </a:p>
          </p:txBody>
        </p:sp>
      </p:grpSp>
    </p:spTree>
    <p:extLst>
      <p:ext uri="{BB962C8B-B14F-4D97-AF65-F5344CB8AC3E}">
        <p14:creationId xmlns:p14="http://schemas.microsoft.com/office/powerpoint/2010/main" val="3146927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06142" y="198598"/>
            <a:ext cx="7239000"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4" name="テキスト ボックス 3"/>
          <p:cNvSpPr txBox="1"/>
          <p:nvPr/>
        </p:nvSpPr>
        <p:spPr>
          <a:xfrm>
            <a:off x="136471" y="237037"/>
            <a:ext cx="5264696" cy="461665"/>
          </a:xfrm>
          <a:prstGeom prst="rect">
            <a:avLst/>
          </a:prstGeom>
          <a:noFill/>
        </p:spPr>
        <p:txBody>
          <a:bodyPr wrap="square" rtlCol="0">
            <a:spAutoFit/>
          </a:bodyPr>
          <a:lstStyle/>
          <a:p>
            <a:pPr>
              <a:tabLst>
                <a:tab pos="4749800" algn="l"/>
              </a:tabLst>
            </a:pPr>
            <a:r>
              <a:rPr kumimoji="1" lang="ja-JP" altLang="en-US" sz="2400" b="1" dirty="0">
                <a:latin typeface="+mn-ea"/>
              </a:rPr>
              <a:t>２．水痘・流行性耳下腺炎</a:t>
            </a:r>
          </a:p>
        </p:txBody>
      </p:sp>
      <p:sp>
        <p:nvSpPr>
          <p:cNvPr id="88" name="テキスト ボックス 87"/>
          <p:cNvSpPr txBox="1"/>
          <p:nvPr/>
        </p:nvSpPr>
        <p:spPr>
          <a:xfrm>
            <a:off x="0" y="797213"/>
            <a:ext cx="6738353" cy="707886"/>
          </a:xfrm>
          <a:prstGeom prst="rect">
            <a:avLst/>
          </a:prstGeom>
          <a:noFill/>
        </p:spPr>
        <p:txBody>
          <a:bodyPr wrap="square" rtlCol="0">
            <a:spAutoFit/>
          </a:bodyPr>
          <a:lstStyle/>
          <a:p>
            <a:r>
              <a:rPr kumimoji="1" lang="ja-JP" altLang="en-US" sz="1400" b="1" dirty="0">
                <a:latin typeface="+mn-ea"/>
              </a:rPr>
              <a:t>・</a:t>
            </a:r>
            <a:r>
              <a:rPr lang="ja-JP" altLang="en-US" sz="1400" b="1" dirty="0">
                <a:latin typeface="+mn-ea"/>
              </a:rPr>
              <a:t>ワクチン接種及び必要な検査　フローチャート</a:t>
            </a:r>
            <a:endParaRPr lang="en-US" altLang="ja-JP" sz="1400" b="1" dirty="0">
              <a:latin typeface="+mn-ea"/>
            </a:endParaRPr>
          </a:p>
          <a:p>
            <a:pPr marL="533400">
              <a:tabLst>
                <a:tab pos="533400" algn="l"/>
              </a:tabLst>
            </a:pPr>
            <a:r>
              <a:rPr kumimoji="1" lang="ja-JP" altLang="en-US" sz="1300" dirty="0">
                <a:latin typeface="+mn-ea"/>
              </a:rPr>
              <a:t>　水痘・流行性耳下腺炎の各感染症について、以下のフローチャートに従い対応してください。</a:t>
            </a:r>
          </a:p>
        </p:txBody>
      </p:sp>
      <p:sp>
        <p:nvSpPr>
          <p:cNvPr id="57" name="テキスト ボックス 56"/>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２ページ</a:t>
            </a:r>
          </a:p>
        </p:txBody>
      </p:sp>
      <p:sp>
        <p:nvSpPr>
          <p:cNvPr id="93" name="テキスト ボックス 92"/>
          <p:cNvSpPr txBox="1"/>
          <p:nvPr/>
        </p:nvSpPr>
        <p:spPr>
          <a:xfrm>
            <a:off x="136471" y="8247218"/>
            <a:ext cx="6594528" cy="1200329"/>
          </a:xfrm>
          <a:prstGeom prst="rect">
            <a:avLst/>
          </a:prstGeom>
          <a:noFill/>
        </p:spPr>
        <p:txBody>
          <a:bodyPr wrap="square" rtlCol="0">
            <a:spAutoFit/>
          </a:bodyPr>
          <a:lstStyle/>
          <a:p>
            <a:pPr marL="444500" indent="-444500">
              <a:tabLst>
                <a:tab pos="177800" algn="l"/>
              </a:tabLst>
            </a:pPr>
            <a:r>
              <a:rPr kumimoji="1" lang="ja-JP" altLang="en-US" sz="1200" dirty="0"/>
              <a:t>＊１	母子手帳等がみつからず、ワクチン接種記録が確認できない場合、ワクチン接種回数が本来より多く必要になる場合があります。</a:t>
            </a:r>
            <a:endParaRPr kumimoji="1" lang="en-US" altLang="ja-JP" sz="1200" dirty="0"/>
          </a:p>
          <a:p>
            <a:pPr marL="444500" indent="-444500">
              <a:tabLst>
                <a:tab pos="177800" algn="l"/>
              </a:tabLst>
            </a:pPr>
            <a:r>
              <a:rPr kumimoji="1" lang="ja-JP" altLang="en-US" sz="1200" dirty="0"/>
              <a:t>＊２　血中抗体価の検査を受検の際は３ページをご確認ください。</a:t>
            </a:r>
            <a:endParaRPr kumimoji="1" lang="en-US" altLang="ja-JP" sz="1200" dirty="0"/>
          </a:p>
          <a:p>
            <a:pPr marL="444500" indent="-444500">
              <a:tabLst>
                <a:tab pos="177800" algn="l"/>
              </a:tabLst>
            </a:pPr>
            <a:r>
              <a:rPr kumimoji="1" lang="ja-JP" altLang="en-US" sz="1200" dirty="0"/>
              <a:t>＊３　ワクチン接種を受ける際は４ページをご確認ください。当該ワクチンは</a:t>
            </a:r>
            <a:r>
              <a:rPr lang="ja-JP" altLang="en-US" sz="1200" dirty="0"/>
              <a:t>生ワクチンです。すでに他の生ワクチンを接種している場合は</a:t>
            </a:r>
            <a:r>
              <a:rPr lang="en-US" altLang="ja-JP" sz="1200" dirty="0">
                <a:latin typeface="+mn-ea"/>
              </a:rPr>
              <a:t>27</a:t>
            </a:r>
            <a:r>
              <a:rPr lang="ja-JP" altLang="en-US" sz="1200" dirty="0">
                <a:latin typeface="+mn-ea"/>
              </a:rPr>
              <a:t>日</a:t>
            </a:r>
            <a:r>
              <a:rPr lang="en-US" altLang="ja-JP" sz="1200" dirty="0">
                <a:latin typeface="+mn-ea"/>
              </a:rPr>
              <a:t>(4</a:t>
            </a:r>
            <a:r>
              <a:rPr lang="ja-JP" altLang="en-US" sz="1200" dirty="0">
                <a:latin typeface="+mn-ea"/>
              </a:rPr>
              <a:t>週間</a:t>
            </a:r>
            <a:r>
              <a:rPr lang="en-US" altLang="ja-JP" sz="1200" dirty="0">
                <a:latin typeface="+mn-ea"/>
              </a:rPr>
              <a:t>) </a:t>
            </a:r>
            <a:r>
              <a:rPr lang="ja-JP" altLang="en-US" sz="1200" dirty="0"/>
              <a:t>以上の間隔をあけて次のワクチンを接種する必要があります。　　</a:t>
            </a:r>
          </a:p>
        </p:txBody>
      </p:sp>
      <p:grpSp>
        <p:nvGrpSpPr>
          <p:cNvPr id="3" name="グループ化 2"/>
          <p:cNvGrpSpPr/>
          <p:nvPr/>
        </p:nvGrpSpPr>
        <p:grpSpPr>
          <a:xfrm>
            <a:off x="136471" y="1644509"/>
            <a:ext cx="6602493" cy="6355623"/>
            <a:chOff x="136471" y="1644509"/>
            <a:chExt cx="6602493" cy="6355623"/>
          </a:xfrm>
        </p:grpSpPr>
        <p:grpSp>
          <p:nvGrpSpPr>
            <p:cNvPr id="2" name="グループ化 1"/>
            <p:cNvGrpSpPr/>
            <p:nvPr/>
          </p:nvGrpSpPr>
          <p:grpSpPr>
            <a:xfrm>
              <a:off x="136471" y="2855399"/>
              <a:ext cx="6080234" cy="5144733"/>
              <a:chOff x="157689" y="1711383"/>
              <a:chExt cx="6080234" cy="5144733"/>
            </a:xfrm>
          </p:grpSpPr>
          <p:grpSp>
            <p:nvGrpSpPr>
              <p:cNvPr id="55" name="グループ化 54"/>
              <p:cNvGrpSpPr/>
              <p:nvPr/>
            </p:nvGrpSpPr>
            <p:grpSpPr>
              <a:xfrm>
                <a:off x="1631694" y="2921934"/>
                <a:ext cx="4606229" cy="3934182"/>
                <a:chOff x="1584837" y="1093994"/>
                <a:chExt cx="4204935" cy="3606572"/>
              </a:xfrm>
              <a:solidFill>
                <a:schemeClr val="bg1">
                  <a:lumMod val="95000"/>
                </a:schemeClr>
              </a:solidFill>
            </p:grpSpPr>
            <p:sp>
              <p:nvSpPr>
                <p:cNvPr id="61" name="角丸四角形 60"/>
                <p:cNvSpPr/>
                <p:nvPr/>
              </p:nvSpPr>
              <p:spPr>
                <a:xfrm>
                  <a:off x="2859048" y="3765398"/>
                  <a:ext cx="2930721" cy="935168"/>
                </a:xfrm>
                <a:prstGeom prst="roundRect">
                  <a:avLst/>
                </a:prstGeom>
                <a:solidFill>
                  <a:schemeClr val="bg1">
                    <a:lumMod val="9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solidFill>
                        <a:schemeClr val="tx1"/>
                      </a:solidFill>
                      <a:latin typeface="+mn-ea"/>
                    </a:rPr>
                    <a:t>【</a:t>
                  </a:r>
                  <a:r>
                    <a:rPr kumimoji="1" lang="ja-JP" altLang="en-US" dirty="0">
                      <a:solidFill>
                        <a:schemeClr val="tx1"/>
                      </a:solidFill>
                      <a:latin typeface="+mn-ea"/>
                    </a:rPr>
                    <a:t>様式１</a:t>
                  </a:r>
                  <a:r>
                    <a:rPr kumimoji="1" lang="en-US" altLang="ja-JP" dirty="0">
                      <a:solidFill>
                        <a:schemeClr val="tx1"/>
                      </a:solidFill>
                      <a:latin typeface="+mn-ea"/>
                    </a:rPr>
                    <a:t>】</a:t>
                  </a:r>
                  <a:r>
                    <a:rPr kumimoji="1" lang="ja-JP" altLang="en-US" dirty="0">
                      <a:solidFill>
                        <a:schemeClr val="tx1"/>
                      </a:solidFill>
                      <a:latin typeface="+mn-ea"/>
                    </a:rPr>
                    <a:t>に</a:t>
                  </a:r>
                  <a:endParaRPr kumimoji="1" lang="en-US" altLang="ja-JP" dirty="0">
                    <a:solidFill>
                      <a:schemeClr val="tx1"/>
                    </a:solidFill>
                    <a:latin typeface="+mn-ea"/>
                  </a:endParaRPr>
                </a:p>
                <a:p>
                  <a:pPr algn="ctr"/>
                  <a:r>
                    <a:rPr kumimoji="1" lang="ja-JP" altLang="en-US" b="1" dirty="0">
                      <a:solidFill>
                        <a:schemeClr val="tx1"/>
                      </a:solidFill>
                      <a:latin typeface="+mn-ea"/>
                    </a:rPr>
                    <a:t>抗体価・接種歴</a:t>
                  </a:r>
                  <a:r>
                    <a:rPr kumimoji="1" lang="ja-JP" altLang="en-US" dirty="0">
                      <a:solidFill>
                        <a:schemeClr val="tx1"/>
                      </a:solidFill>
                      <a:latin typeface="+mn-ea"/>
                    </a:rPr>
                    <a:t>を記載</a:t>
                  </a:r>
                  <a:endParaRPr kumimoji="1" lang="en-US" altLang="ja-JP" dirty="0">
                    <a:solidFill>
                      <a:schemeClr val="tx1"/>
                    </a:solidFill>
                    <a:latin typeface="+mn-ea"/>
                  </a:endParaRPr>
                </a:p>
              </p:txBody>
            </p:sp>
            <p:grpSp>
              <p:nvGrpSpPr>
                <p:cNvPr id="63" name="グループ化 62"/>
                <p:cNvGrpSpPr/>
                <p:nvPr/>
              </p:nvGrpSpPr>
              <p:grpSpPr>
                <a:xfrm>
                  <a:off x="2859048" y="2701383"/>
                  <a:ext cx="2930720" cy="747410"/>
                  <a:chOff x="4145179" y="3654024"/>
                  <a:chExt cx="2471520" cy="747410"/>
                </a:xfrm>
                <a:grpFill/>
              </p:grpSpPr>
              <p:sp>
                <p:nvSpPr>
                  <p:cNvPr id="90" name="角丸四角形 89"/>
                  <p:cNvSpPr/>
                  <p:nvPr/>
                </p:nvSpPr>
                <p:spPr>
                  <a:xfrm>
                    <a:off x="4145179" y="3654024"/>
                    <a:ext cx="2471520" cy="747410"/>
                  </a:xfrm>
                  <a:prstGeom prst="roundRect">
                    <a:avLst/>
                  </a:prstGeom>
                  <a:noFill/>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solidFill>
                        <a:schemeClr val="tx1"/>
                      </a:solidFill>
                    </a:endParaRPr>
                  </a:p>
                  <a:p>
                    <a:pPr algn="ctr"/>
                    <a:endParaRPr kumimoji="1" lang="en-US" altLang="ja-JP" dirty="0">
                      <a:solidFill>
                        <a:schemeClr val="tx1"/>
                      </a:solidFill>
                    </a:endParaRPr>
                  </a:p>
                </p:txBody>
              </p:sp>
              <p:sp>
                <p:nvSpPr>
                  <p:cNvPr id="91" name="テキスト ボックス 90"/>
                  <p:cNvSpPr txBox="1"/>
                  <p:nvPr/>
                </p:nvSpPr>
                <p:spPr>
                  <a:xfrm>
                    <a:off x="4462811" y="3696633"/>
                    <a:ext cx="1751644" cy="338576"/>
                  </a:xfrm>
                  <a:prstGeom prst="rect">
                    <a:avLst/>
                  </a:prstGeom>
                  <a:noFill/>
                  <a:ln>
                    <a:noFill/>
                  </a:ln>
                </p:spPr>
                <p:txBody>
                  <a:bodyPr wrap="square" rtlCol="0">
                    <a:spAutoFit/>
                  </a:bodyPr>
                  <a:lstStyle/>
                  <a:p>
                    <a:pPr algn="ctr"/>
                    <a:r>
                      <a:rPr kumimoji="1" lang="ja-JP" altLang="en-US" dirty="0"/>
                      <a:t>ワクチン接種</a:t>
                    </a:r>
                    <a:r>
                      <a:rPr kumimoji="1" lang="ja-JP" altLang="en-US" baseline="30000" dirty="0"/>
                      <a:t>＊３</a:t>
                    </a:r>
                  </a:p>
                </p:txBody>
              </p:sp>
              <p:sp>
                <p:nvSpPr>
                  <p:cNvPr id="92" name="角丸四角形 91"/>
                  <p:cNvSpPr/>
                  <p:nvPr/>
                </p:nvSpPr>
                <p:spPr>
                  <a:xfrm>
                    <a:off x="4925401" y="4019907"/>
                    <a:ext cx="826464" cy="326250"/>
                  </a:xfrm>
                  <a:prstGeom prst="roundRect">
                    <a:avLst/>
                  </a:prstGeom>
                  <a:grp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solidFill>
                      </a:rPr>
                      <a:t>１回</a:t>
                    </a:r>
                    <a:endParaRPr kumimoji="1" lang="en-US" altLang="ja-JP" dirty="0">
                      <a:solidFill>
                        <a:schemeClr val="tx1"/>
                      </a:solidFill>
                    </a:endParaRPr>
                  </a:p>
                </p:txBody>
              </p:sp>
            </p:grpSp>
            <p:grpSp>
              <p:nvGrpSpPr>
                <p:cNvPr id="64" name="グループ化 63"/>
                <p:cNvGrpSpPr/>
                <p:nvPr/>
              </p:nvGrpSpPr>
              <p:grpSpPr>
                <a:xfrm>
                  <a:off x="2859049" y="1093994"/>
                  <a:ext cx="2930723" cy="1283772"/>
                  <a:chOff x="4903897" y="2132651"/>
                  <a:chExt cx="1712802" cy="1283772"/>
                </a:xfrm>
                <a:grpFill/>
              </p:grpSpPr>
              <p:sp>
                <p:nvSpPr>
                  <p:cNvPr id="80" name="角丸四角形 79"/>
                  <p:cNvSpPr/>
                  <p:nvPr/>
                </p:nvSpPr>
                <p:spPr>
                  <a:xfrm>
                    <a:off x="4903897" y="2132651"/>
                    <a:ext cx="1712802" cy="1283772"/>
                  </a:xfrm>
                  <a:prstGeom prst="roundRect">
                    <a:avLst/>
                  </a:prstGeom>
                  <a:noFill/>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solidFill>
                        <a:schemeClr val="tx1"/>
                      </a:solidFill>
                    </a:endParaRPr>
                  </a:p>
                  <a:p>
                    <a:pPr algn="ctr"/>
                    <a:endParaRPr kumimoji="1" lang="en-US" altLang="ja-JP" dirty="0">
                      <a:solidFill>
                        <a:schemeClr val="tx1"/>
                      </a:solidFill>
                    </a:endParaRPr>
                  </a:p>
                </p:txBody>
              </p:sp>
              <p:sp>
                <p:nvSpPr>
                  <p:cNvPr id="81" name="角丸四角形 80"/>
                  <p:cNvSpPr/>
                  <p:nvPr/>
                </p:nvSpPr>
                <p:spPr>
                  <a:xfrm>
                    <a:off x="6125563" y="2566298"/>
                    <a:ext cx="414945" cy="626757"/>
                  </a:xfrm>
                  <a:prstGeom prst="roundRect">
                    <a:avLst/>
                  </a:prstGeom>
                  <a:grp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solidFill>
                      </a:rPr>
                      <a:t>陰性</a:t>
                    </a:r>
                    <a:endParaRPr kumimoji="1" lang="en-US" altLang="ja-JP" dirty="0">
                      <a:solidFill>
                        <a:schemeClr val="tx1"/>
                      </a:solidFill>
                    </a:endParaRPr>
                  </a:p>
                </p:txBody>
              </p:sp>
              <p:sp>
                <p:nvSpPr>
                  <p:cNvPr id="82" name="角丸四角形 81"/>
                  <p:cNvSpPr/>
                  <p:nvPr/>
                </p:nvSpPr>
                <p:spPr>
                  <a:xfrm>
                    <a:off x="5428652" y="2547621"/>
                    <a:ext cx="633219" cy="637360"/>
                  </a:xfrm>
                  <a:prstGeom prst="roundRect">
                    <a:avLst/>
                  </a:prstGeom>
                  <a:grp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solidFill>
                      </a:rPr>
                      <a:t>基準未満</a:t>
                    </a:r>
                    <a:endParaRPr kumimoji="1" lang="en-US" altLang="ja-JP" dirty="0">
                      <a:solidFill>
                        <a:schemeClr val="tx1"/>
                      </a:solidFill>
                    </a:endParaRPr>
                  </a:p>
                  <a:p>
                    <a:pPr algn="ctr"/>
                    <a:r>
                      <a:rPr kumimoji="1" lang="ja-JP" altLang="en-US" dirty="0">
                        <a:solidFill>
                          <a:schemeClr val="tx1"/>
                        </a:solidFill>
                      </a:rPr>
                      <a:t>の陽性</a:t>
                    </a:r>
                    <a:endParaRPr kumimoji="1" lang="en-US" altLang="ja-JP" dirty="0">
                      <a:solidFill>
                        <a:schemeClr val="tx1"/>
                      </a:solidFill>
                    </a:endParaRPr>
                  </a:p>
                </p:txBody>
              </p:sp>
              <p:sp>
                <p:nvSpPr>
                  <p:cNvPr id="85" name="テキスト ボックス 84"/>
                  <p:cNvSpPr txBox="1"/>
                  <p:nvPr/>
                </p:nvSpPr>
                <p:spPr>
                  <a:xfrm>
                    <a:off x="5014586" y="2185956"/>
                    <a:ext cx="1432784" cy="338577"/>
                  </a:xfrm>
                  <a:prstGeom prst="rect">
                    <a:avLst/>
                  </a:prstGeom>
                  <a:noFill/>
                  <a:ln>
                    <a:noFill/>
                  </a:ln>
                </p:spPr>
                <p:txBody>
                  <a:bodyPr wrap="square" rtlCol="0">
                    <a:spAutoFit/>
                  </a:bodyPr>
                  <a:lstStyle/>
                  <a:p>
                    <a:pPr algn="ctr"/>
                    <a:r>
                      <a:rPr kumimoji="1" lang="ja-JP" altLang="en-US" dirty="0"/>
                      <a:t>血中抗体価の検査</a:t>
                    </a:r>
                    <a:r>
                      <a:rPr kumimoji="1" lang="ja-JP" altLang="en-US" baseline="30000" dirty="0"/>
                      <a:t>＊２</a:t>
                    </a:r>
                  </a:p>
                </p:txBody>
              </p:sp>
              <p:sp>
                <p:nvSpPr>
                  <p:cNvPr id="89" name="角丸四角形 88"/>
                  <p:cNvSpPr/>
                  <p:nvPr/>
                </p:nvSpPr>
                <p:spPr>
                  <a:xfrm>
                    <a:off x="4980803" y="2547621"/>
                    <a:ext cx="384157" cy="626757"/>
                  </a:xfrm>
                  <a:prstGeom prst="roundRect">
                    <a:avLst/>
                  </a:prstGeom>
                  <a:grp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solidFill>
                      </a:rPr>
                      <a:t>陽性</a:t>
                    </a:r>
                    <a:endParaRPr kumimoji="1" lang="en-US" altLang="ja-JP" dirty="0">
                      <a:solidFill>
                        <a:schemeClr val="tx1"/>
                      </a:solidFill>
                    </a:endParaRPr>
                  </a:p>
                </p:txBody>
              </p:sp>
            </p:grpSp>
            <p:cxnSp>
              <p:nvCxnSpPr>
                <p:cNvPr id="74" name="直線矢印コネクタ 73"/>
                <p:cNvCxnSpPr>
                  <a:stCxn id="90" idx="2"/>
                  <a:endCxn id="61" idx="0"/>
                </p:cNvCxnSpPr>
                <p:nvPr/>
              </p:nvCxnSpPr>
              <p:spPr>
                <a:xfrm>
                  <a:off x="4324408" y="3448792"/>
                  <a:ext cx="1" cy="316606"/>
                </a:xfrm>
                <a:prstGeom prst="straightConnector1">
                  <a:avLst/>
                </a:prstGeom>
                <a:grpFill/>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8" name="直線矢印コネクタ 77"/>
                <p:cNvCxnSpPr>
                  <a:stCxn id="89" idx="2"/>
                  <a:endCxn id="26" idx="0"/>
                </p:cNvCxnSpPr>
                <p:nvPr/>
              </p:nvCxnSpPr>
              <p:spPr>
                <a:xfrm flipH="1">
                  <a:off x="1584837" y="2135722"/>
                  <a:ext cx="1734463" cy="1629676"/>
                </a:xfrm>
                <a:prstGeom prst="straightConnector1">
                  <a:avLst/>
                </a:prstGeom>
                <a:grpFill/>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9" name="直線矢印コネクタ 78"/>
                <p:cNvCxnSpPr>
                  <a:stCxn id="81" idx="2"/>
                </p:cNvCxnSpPr>
                <p:nvPr/>
              </p:nvCxnSpPr>
              <p:spPr>
                <a:xfrm>
                  <a:off x="5304405" y="2154398"/>
                  <a:ext cx="8383" cy="546985"/>
                </a:xfrm>
                <a:prstGeom prst="straightConnector1">
                  <a:avLst/>
                </a:prstGeom>
                <a:grpFill/>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6" name="角丸四角形 25"/>
              <p:cNvSpPr/>
              <p:nvPr/>
            </p:nvSpPr>
            <p:spPr>
              <a:xfrm>
                <a:off x="397243" y="5836000"/>
                <a:ext cx="2468902" cy="1004247"/>
              </a:xfrm>
              <a:prstGeom prst="roundRect">
                <a:avLst/>
              </a:prstGeom>
              <a:solidFill>
                <a:schemeClr val="bg1">
                  <a:lumMod val="9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solidFill>
                      <a:schemeClr val="tx1"/>
                    </a:solidFill>
                    <a:latin typeface="+mn-ea"/>
                  </a:rPr>
                  <a:t>【</a:t>
                </a:r>
                <a:r>
                  <a:rPr kumimoji="1" lang="ja-JP" altLang="en-US" dirty="0">
                    <a:solidFill>
                      <a:schemeClr val="tx1"/>
                    </a:solidFill>
                    <a:latin typeface="+mn-ea"/>
                  </a:rPr>
                  <a:t>様式１</a:t>
                </a:r>
                <a:r>
                  <a:rPr kumimoji="1" lang="en-US" altLang="ja-JP" dirty="0">
                    <a:solidFill>
                      <a:schemeClr val="tx1"/>
                    </a:solidFill>
                    <a:latin typeface="+mn-ea"/>
                  </a:rPr>
                  <a:t>】</a:t>
                </a:r>
                <a:r>
                  <a:rPr kumimoji="1" lang="ja-JP" altLang="en-US" dirty="0">
                    <a:solidFill>
                      <a:schemeClr val="tx1"/>
                    </a:solidFill>
                    <a:latin typeface="+mn-ea"/>
                  </a:rPr>
                  <a:t>に</a:t>
                </a:r>
                <a:endParaRPr kumimoji="1" lang="en-US" altLang="ja-JP" dirty="0">
                  <a:solidFill>
                    <a:schemeClr val="tx1"/>
                  </a:solidFill>
                  <a:latin typeface="+mn-ea"/>
                </a:endParaRPr>
              </a:p>
              <a:p>
                <a:pPr algn="ctr"/>
                <a:r>
                  <a:rPr kumimoji="1" lang="ja-JP" altLang="en-US" b="1" dirty="0">
                    <a:solidFill>
                      <a:schemeClr val="tx1"/>
                    </a:solidFill>
                    <a:latin typeface="+mn-ea"/>
                  </a:rPr>
                  <a:t>抗体価</a:t>
                </a:r>
                <a:r>
                  <a:rPr kumimoji="1" lang="ja-JP" altLang="en-US" dirty="0">
                    <a:solidFill>
                      <a:schemeClr val="tx1"/>
                    </a:solidFill>
                    <a:latin typeface="+mn-ea"/>
                  </a:rPr>
                  <a:t>を記載</a:t>
                </a:r>
                <a:endParaRPr kumimoji="1" lang="en-US" altLang="ja-JP" dirty="0">
                  <a:solidFill>
                    <a:schemeClr val="tx1"/>
                  </a:solidFill>
                  <a:latin typeface="+mn-ea"/>
                </a:endParaRPr>
              </a:p>
            </p:txBody>
          </p:sp>
          <p:cxnSp>
            <p:nvCxnSpPr>
              <p:cNvPr id="27" name="直線矢印コネクタ 26"/>
              <p:cNvCxnSpPr>
                <a:stCxn id="82" idx="2"/>
                <a:endCxn id="90" idx="0"/>
              </p:cNvCxnSpPr>
              <p:nvPr/>
            </p:nvCxnSpPr>
            <p:spPr>
              <a:xfrm>
                <a:off x="4604533" y="4069855"/>
                <a:ext cx="28180" cy="605478"/>
              </a:xfrm>
              <a:prstGeom prst="straightConnector1">
                <a:avLst/>
              </a:prstGeom>
              <a:solidFill>
                <a:schemeClr val="bg1">
                  <a:lumMod val="95000"/>
                </a:schemeClr>
              </a:solidFill>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1" name="グループ化 10"/>
              <p:cNvGrpSpPr/>
              <p:nvPr/>
            </p:nvGrpSpPr>
            <p:grpSpPr>
              <a:xfrm>
                <a:off x="157689" y="1711383"/>
                <a:ext cx="5256732" cy="1608913"/>
                <a:chOff x="157690" y="1643597"/>
                <a:chExt cx="5256732" cy="1608913"/>
              </a:xfrm>
            </p:grpSpPr>
            <p:sp>
              <p:nvSpPr>
                <p:cNvPr id="29" name="角丸四角形 28"/>
                <p:cNvSpPr/>
                <p:nvPr/>
              </p:nvSpPr>
              <p:spPr>
                <a:xfrm>
                  <a:off x="157690" y="1643597"/>
                  <a:ext cx="5256732" cy="96151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solidFill>
                      <a:schemeClr val="tx1"/>
                    </a:solidFill>
                    <a:latin typeface="+mn-ea"/>
                  </a:endParaRPr>
                </a:p>
                <a:p>
                  <a:pPr algn="ctr"/>
                  <a:endParaRPr kumimoji="1" lang="en-US" altLang="ja-JP" dirty="0">
                    <a:solidFill>
                      <a:schemeClr val="tx1"/>
                    </a:solidFill>
                    <a:latin typeface="+mn-ea"/>
                  </a:endParaRPr>
                </a:p>
              </p:txBody>
            </p:sp>
            <p:cxnSp>
              <p:nvCxnSpPr>
                <p:cNvPr id="30" name="直線矢印コネクタ 29"/>
                <p:cNvCxnSpPr>
                  <a:stCxn id="32" idx="2"/>
                </p:cNvCxnSpPr>
                <p:nvPr/>
              </p:nvCxnSpPr>
              <p:spPr>
                <a:xfrm>
                  <a:off x="1542596" y="2437152"/>
                  <a:ext cx="14795" cy="815358"/>
                </a:xfrm>
                <a:prstGeom prst="straightConnector1">
                  <a:avLst/>
                </a:prstGeom>
                <a:ln w="38100">
                  <a:solidFill>
                    <a:schemeClr val="tx1"/>
                  </a:solidFill>
                  <a:tailEnd type="triangle"/>
                </a:ln>
              </p:spPr>
              <p:style>
                <a:lnRef idx="1">
                  <a:schemeClr val="accent5"/>
                </a:lnRef>
                <a:fillRef idx="0">
                  <a:schemeClr val="accent5"/>
                </a:fillRef>
                <a:effectRef idx="0">
                  <a:schemeClr val="accent5"/>
                </a:effectRef>
                <a:fontRef idx="minor">
                  <a:schemeClr val="tx1"/>
                </a:fontRef>
              </p:style>
            </p:cxnSp>
            <p:cxnSp>
              <p:nvCxnSpPr>
                <p:cNvPr id="31" name="直線矢印コネクタ 30"/>
                <p:cNvCxnSpPr/>
                <p:nvPr/>
              </p:nvCxnSpPr>
              <p:spPr>
                <a:xfrm flipH="1">
                  <a:off x="3587141" y="2348478"/>
                  <a:ext cx="956" cy="50354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角丸四角形 31"/>
                <p:cNvSpPr/>
                <p:nvPr/>
              </p:nvSpPr>
              <p:spPr>
                <a:xfrm>
                  <a:off x="716984" y="2050622"/>
                  <a:ext cx="1651223" cy="386530"/>
                </a:xfrm>
                <a:prstGeom prst="roundRect">
                  <a:avLst/>
                </a:prstGeom>
                <a:solidFill>
                  <a:schemeClr val="bg1">
                    <a:lumMod val="9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solidFill>
                        <a:schemeClr val="tx1"/>
                      </a:solidFill>
                      <a:latin typeface="+mn-ea"/>
                    </a:rPr>
                    <a:t>ある（</a:t>
                  </a:r>
                  <a:r>
                    <a:rPr lang="ja-JP" altLang="en-US" sz="1400" dirty="0">
                      <a:solidFill>
                        <a:schemeClr val="tx1"/>
                      </a:solidFill>
                    </a:rPr>
                    <a:t>２回実施）</a:t>
                  </a:r>
                  <a:endParaRPr kumimoji="1" lang="en-US" altLang="ja-JP" sz="1400" dirty="0">
                    <a:solidFill>
                      <a:schemeClr val="tx1"/>
                    </a:solidFill>
                    <a:latin typeface="+mn-ea"/>
                  </a:endParaRPr>
                </a:p>
              </p:txBody>
            </p:sp>
            <p:sp>
              <p:nvSpPr>
                <p:cNvPr id="33" name="角丸四角形 32"/>
                <p:cNvSpPr/>
                <p:nvPr/>
              </p:nvSpPr>
              <p:spPr>
                <a:xfrm>
                  <a:off x="2611213" y="2050622"/>
                  <a:ext cx="2107620" cy="381000"/>
                </a:xfrm>
                <a:prstGeom prst="roundRect">
                  <a:avLst/>
                </a:prstGeom>
                <a:solidFill>
                  <a:schemeClr val="bg1">
                    <a:lumMod val="9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400" dirty="0">
                      <a:solidFill>
                        <a:schemeClr val="tx1"/>
                      </a:solidFill>
                      <a:latin typeface="+mn-ea"/>
                    </a:rPr>
                    <a:t>1</a:t>
                  </a:r>
                  <a:r>
                    <a:rPr kumimoji="1" lang="ja-JP" altLang="en-US" sz="1400" dirty="0">
                      <a:solidFill>
                        <a:schemeClr val="tx1"/>
                      </a:solidFill>
                      <a:latin typeface="+mn-ea"/>
                    </a:rPr>
                    <a:t>回実施・記録がない</a:t>
                  </a:r>
                  <a:endParaRPr kumimoji="1" lang="en-US" altLang="ja-JP" sz="1400" dirty="0">
                    <a:solidFill>
                      <a:schemeClr val="tx1"/>
                    </a:solidFill>
                    <a:latin typeface="+mn-ea"/>
                  </a:endParaRPr>
                </a:p>
              </p:txBody>
            </p:sp>
            <p:sp>
              <p:nvSpPr>
                <p:cNvPr id="34" name="テキスト ボックス 33"/>
                <p:cNvSpPr txBox="1"/>
                <p:nvPr/>
              </p:nvSpPr>
              <p:spPr>
                <a:xfrm>
                  <a:off x="623594" y="1662514"/>
                  <a:ext cx="4324923" cy="369332"/>
                </a:xfrm>
                <a:prstGeom prst="rect">
                  <a:avLst/>
                </a:prstGeom>
                <a:noFill/>
              </p:spPr>
              <p:txBody>
                <a:bodyPr wrap="square" rtlCol="0">
                  <a:spAutoFit/>
                </a:bodyPr>
                <a:lstStyle/>
                <a:p>
                  <a:r>
                    <a:rPr kumimoji="1" lang="ja-JP" altLang="en-US" dirty="0">
                      <a:latin typeface="+mn-ea"/>
                    </a:rPr>
                    <a:t>母子手帳等に当該ワクチン接種記録</a:t>
                  </a:r>
                  <a:endParaRPr kumimoji="1" lang="ja-JP" altLang="en-US" baseline="30000" dirty="0">
                    <a:latin typeface="+mn-ea"/>
                  </a:endParaRPr>
                </a:p>
              </p:txBody>
            </p:sp>
          </p:grpSp>
          <p:sp>
            <p:nvSpPr>
              <p:cNvPr id="59" name="角丸四角形 58"/>
              <p:cNvSpPr/>
              <p:nvPr/>
            </p:nvSpPr>
            <p:spPr>
              <a:xfrm>
                <a:off x="414937" y="3320296"/>
                <a:ext cx="2451207" cy="1004247"/>
              </a:xfrm>
              <a:prstGeom prst="roundRect">
                <a:avLst/>
              </a:prstGeom>
              <a:solidFill>
                <a:schemeClr val="bg1">
                  <a:lumMod val="9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solidFill>
                      <a:schemeClr val="tx1"/>
                    </a:solidFill>
                    <a:latin typeface="+mn-ea"/>
                  </a:rPr>
                  <a:t>【</a:t>
                </a:r>
                <a:r>
                  <a:rPr kumimoji="1" lang="ja-JP" altLang="en-US" dirty="0">
                    <a:solidFill>
                      <a:schemeClr val="tx1"/>
                    </a:solidFill>
                    <a:latin typeface="+mn-ea"/>
                  </a:rPr>
                  <a:t>様式１</a:t>
                </a:r>
                <a:r>
                  <a:rPr kumimoji="1" lang="en-US" altLang="ja-JP" dirty="0">
                    <a:solidFill>
                      <a:schemeClr val="tx1"/>
                    </a:solidFill>
                    <a:latin typeface="+mn-ea"/>
                  </a:rPr>
                  <a:t>】</a:t>
                </a:r>
                <a:r>
                  <a:rPr kumimoji="1" lang="ja-JP" altLang="en-US" dirty="0">
                    <a:solidFill>
                      <a:schemeClr val="tx1"/>
                    </a:solidFill>
                    <a:latin typeface="+mn-ea"/>
                  </a:rPr>
                  <a:t>に</a:t>
                </a:r>
                <a:endParaRPr kumimoji="1" lang="en-US" altLang="ja-JP" dirty="0">
                  <a:solidFill>
                    <a:schemeClr val="tx1"/>
                  </a:solidFill>
                  <a:latin typeface="+mn-ea"/>
                </a:endParaRPr>
              </a:p>
              <a:p>
                <a:pPr algn="ctr"/>
                <a:r>
                  <a:rPr kumimoji="1" lang="ja-JP" altLang="en-US" b="1" dirty="0">
                    <a:solidFill>
                      <a:schemeClr val="tx1"/>
                    </a:solidFill>
                    <a:latin typeface="+mn-ea"/>
                  </a:rPr>
                  <a:t>接種歴</a:t>
                </a:r>
                <a:r>
                  <a:rPr kumimoji="1" lang="ja-JP" altLang="en-US" dirty="0">
                    <a:solidFill>
                      <a:schemeClr val="tx1"/>
                    </a:solidFill>
                    <a:latin typeface="+mn-ea"/>
                  </a:rPr>
                  <a:t>を記載</a:t>
                </a:r>
                <a:endParaRPr kumimoji="1" lang="en-US" altLang="ja-JP" dirty="0">
                  <a:solidFill>
                    <a:schemeClr val="tx1"/>
                  </a:solidFill>
                  <a:latin typeface="+mn-ea"/>
                </a:endParaRPr>
              </a:p>
            </p:txBody>
          </p:sp>
        </p:grpSp>
        <p:grpSp>
          <p:nvGrpSpPr>
            <p:cNvPr id="35" name="グループ化 34"/>
            <p:cNvGrpSpPr/>
            <p:nvPr/>
          </p:nvGrpSpPr>
          <p:grpSpPr>
            <a:xfrm>
              <a:off x="144435" y="1644509"/>
              <a:ext cx="6594529" cy="961513"/>
              <a:chOff x="131736" y="1398022"/>
              <a:chExt cx="6594529" cy="961513"/>
            </a:xfrm>
          </p:grpSpPr>
          <p:sp>
            <p:nvSpPr>
              <p:cNvPr id="36" name="角丸四角形 35"/>
              <p:cNvSpPr/>
              <p:nvPr/>
            </p:nvSpPr>
            <p:spPr>
              <a:xfrm>
                <a:off x="3546282" y="1398022"/>
                <a:ext cx="3179983" cy="96151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37" name="角丸四角形 36"/>
              <p:cNvSpPr/>
              <p:nvPr/>
            </p:nvSpPr>
            <p:spPr>
              <a:xfrm>
                <a:off x="131736" y="1398022"/>
                <a:ext cx="3316540" cy="96151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38" name="角丸四角形 37"/>
              <p:cNvSpPr/>
              <p:nvPr/>
            </p:nvSpPr>
            <p:spPr>
              <a:xfrm>
                <a:off x="1100852" y="1915144"/>
                <a:ext cx="1432009"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ある</a:t>
                </a:r>
                <a:endParaRPr kumimoji="1" lang="en-US" altLang="ja-JP" dirty="0">
                  <a:latin typeface="+mn-ea"/>
                </a:endParaRPr>
              </a:p>
            </p:txBody>
          </p:sp>
          <p:sp>
            <p:nvSpPr>
              <p:cNvPr id="40" name="テキスト ボックス 39"/>
              <p:cNvSpPr txBox="1"/>
              <p:nvPr/>
            </p:nvSpPr>
            <p:spPr>
              <a:xfrm>
                <a:off x="969818" y="1435193"/>
                <a:ext cx="1840188" cy="523220"/>
              </a:xfrm>
              <a:prstGeom prst="rect">
                <a:avLst/>
              </a:prstGeom>
              <a:noFill/>
            </p:spPr>
            <p:txBody>
              <a:bodyPr wrap="square" rtlCol="0">
                <a:spAutoFit/>
              </a:bodyPr>
              <a:lstStyle/>
              <a:p>
                <a:pPr algn="ctr"/>
                <a:r>
                  <a:rPr kumimoji="1" lang="ja-JP" altLang="en-US" dirty="0">
                    <a:latin typeface="+mn-ea"/>
                  </a:rPr>
                  <a:t>母子手帳</a:t>
                </a:r>
                <a:endParaRPr kumimoji="1" lang="en-US" altLang="ja-JP" dirty="0">
                  <a:latin typeface="+mn-ea"/>
                </a:endParaRPr>
              </a:p>
              <a:p>
                <a:pPr algn="ctr"/>
                <a:r>
                  <a:rPr kumimoji="1" lang="ja-JP" altLang="en-US" sz="1000" dirty="0">
                    <a:latin typeface="+mn-ea"/>
                  </a:rPr>
                  <a:t>（ワクチン接種記録でも可）</a:t>
                </a:r>
                <a:endParaRPr kumimoji="1" lang="ja-JP" altLang="en-US" sz="1000" baseline="30000" dirty="0">
                  <a:latin typeface="+mn-ea"/>
                </a:endParaRPr>
              </a:p>
            </p:txBody>
          </p:sp>
          <p:sp>
            <p:nvSpPr>
              <p:cNvPr id="41" name="テキスト ボックス 40"/>
              <p:cNvSpPr txBox="1"/>
              <p:nvPr/>
            </p:nvSpPr>
            <p:spPr>
              <a:xfrm>
                <a:off x="4369718" y="1436128"/>
                <a:ext cx="1551934" cy="369332"/>
              </a:xfrm>
              <a:prstGeom prst="rect">
                <a:avLst/>
              </a:prstGeom>
              <a:noFill/>
            </p:spPr>
            <p:txBody>
              <a:bodyPr wrap="square" rtlCol="0">
                <a:spAutoFit/>
              </a:bodyPr>
              <a:lstStyle/>
              <a:p>
                <a:pPr algn="ctr"/>
                <a:r>
                  <a:rPr kumimoji="1" lang="ja-JP" altLang="en-US" dirty="0">
                    <a:latin typeface="+mn-ea"/>
                  </a:rPr>
                  <a:t>母子手帳</a:t>
                </a:r>
                <a:r>
                  <a:rPr kumimoji="1" lang="ja-JP" altLang="en-US" baseline="30000" dirty="0">
                    <a:latin typeface="+mn-ea"/>
                  </a:rPr>
                  <a:t>＊１</a:t>
                </a:r>
              </a:p>
            </p:txBody>
          </p:sp>
          <p:sp>
            <p:nvSpPr>
              <p:cNvPr id="39" name="角丸四角形 38"/>
              <p:cNvSpPr/>
              <p:nvPr/>
            </p:nvSpPr>
            <p:spPr>
              <a:xfrm>
                <a:off x="4478848" y="1911253"/>
                <a:ext cx="1278502"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solidFill>
                    <a:latin typeface="+mn-ea"/>
                  </a:rPr>
                  <a:t>ない</a:t>
                </a:r>
                <a:endParaRPr kumimoji="1" lang="en-US" altLang="ja-JP" dirty="0">
                  <a:solidFill>
                    <a:schemeClr val="tx1"/>
                  </a:solidFill>
                  <a:latin typeface="+mn-ea"/>
                </a:endParaRPr>
              </a:p>
            </p:txBody>
          </p:sp>
        </p:grpSp>
        <p:cxnSp>
          <p:nvCxnSpPr>
            <p:cNvPr id="42" name="直線矢印コネクタ 41"/>
            <p:cNvCxnSpPr/>
            <p:nvPr/>
          </p:nvCxnSpPr>
          <p:spPr>
            <a:xfrm flipH="1">
              <a:off x="5522103" y="2545113"/>
              <a:ext cx="2134" cy="1525274"/>
            </a:xfrm>
            <a:prstGeom prst="straightConnector1">
              <a:avLst/>
            </a:prstGeom>
            <a:ln w="38100">
              <a:solidFill>
                <a:schemeClr val="tx1"/>
              </a:solidFill>
              <a:tailEnd type="triangle"/>
            </a:ln>
          </p:spPr>
          <p:style>
            <a:lnRef idx="1">
              <a:schemeClr val="accent5"/>
            </a:lnRef>
            <a:fillRef idx="0">
              <a:schemeClr val="accent5"/>
            </a:fillRef>
            <a:effectRef idx="0">
              <a:schemeClr val="accent5"/>
            </a:effectRef>
            <a:fontRef idx="minor">
              <a:schemeClr val="tx1"/>
            </a:fontRef>
          </p:style>
        </p:cxnSp>
        <p:cxnSp>
          <p:nvCxnSpPr>
            <p:cNvPr id="45" name="直線矢印コネクタ 44"/>
            <p:cNvCxnSpPr>
              <a:stCxn id="38" idx="2"/>
            </p:cNvCxnSpPr>
            <p:nvPr/>
          </p:nvCxnSpPr>
          <p:spPr>
            <a:xfrm>
              <a:off x="1829556" y="2542631"/>
              <a:ext cx="14794" cy="320803"/>
            </a:xfrm>
            <a:prstGeom prst="straightConnector1">
              <a:avLst/>
            </a:prstGeom>
            <a:ln w="38100">
              <a:solidFill>
                <a:schemeClr val="tx1"/>
              </a:solidFill>
              <a:tailEnd type="triangle"/>
            </a:ln>
          </p:spPr>
          <p:style>
            <a:lnRef idx="1">
              <a:schemeClr val="accent5"/>
            </a:lnRef>
            <a:fillRef idx="0">
              <a:schemeClr val="accent5"/>
            </a:fillRef>
            <a:effectRef idx="0">
              <a:schemeClr val="accent5"/>
            </a:effectRef>
            <a:fontRef idx="minor">
              <a:schemeClr val="tx1"/>
            </a:fontRef>
          </p:style>
        </p:cxnSp>
      </p:grpSp>
    </p:spTree>
    <p:extLst>
      <p:ext uri="{BB962C8B-B14F-4D97-AF65-F5344CB8AC3E}">
        <p14:creationId xmlns:p14="http://schemas.microsoft.com/office/powerpoint/2010/main" val="628560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62706" y="308327"/>
            <a:ext cx="7024440"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1185167277"/>
              </p:ext>
            </p:extLst>
          </p:nvPr>
        </p:nvGraphicFramePr>
        <p:xfrm>
          <a:off x="478632" y="1936750"/>
          <a:ext cx="6058645" cy="6451189"/>
        </p:xfrm>
        <a:graphic>
          <a:graphicData uri="http://schemas.openxmlformats.org/drawingml/2006/table">
            <a:tbl>
              <a:tblPr firstRow="1">
                <a:tableStyleId>{D7AC3CCA-C797-4891-BE02-D94E43425B78}</a:tableStyleId>
              </a:tblPr>
              <a:tblGrid>
                <a:gridCol w="1166537">
                  <a:extLst>
                    <a:ext uri="{9D8B030D-6E8A-4147-A177-3AD203B41FA5}">
                      <a16:colId xmlns:a16="http://schemas.microsoft.com/office/drawing/2014/main" val="676935694"/>
                    </a:ext>
                  </a:extLst>
                </a:gridCol>
                <a:gridCol w="1477675">
                  <a:extLst>
                    <a:ext uri="{9D8B030D-6E8A-4147-A177-3AD203B41FA5}">
                      <a16:colId xmlns:a16="http://schemas.microsoft.com/office/drawing/2014/main" val="1055925232"/>
                    </a:ext>
                  </a:extLst>
                </a:gridCol>
                <a:gridCol w="975552">
                  <a:extLst>
                    <a:ext uri="{9D8B030D-6E8A-4147-A177-3AD203B41FA5}">
                      <a16:colId xmlns:a16="http://schemas.microsoft.com/office/drawing/2014/main" val="4041894695"/>
                    </a:ext>
                  </a:extLst>
                </a:gridCol>
                <a:gridCol w="1291172">
                  <a:extLst>
                    <a:ext uri="{9D8B030D-6E8A-4147-A177-3AD203B41FA5}">
                      <a16:colId xmlns:a16="http://schemas.microsoft.com/office/drawing/2014/main" val="284372505"/>
                    </a:ext>
                  </a:extLst>
                </a:gridCol>
                <a:gridCol w="1147709">
                  <a:extLst>
                    <a:ext uri="{9D8B030D-6E8A-4147-A177-3AD203B41FA5}">
                      <a16:colId xmlns:a16="http://schemas.microsoft.com/office/drawing/2014/main" val="87637605"/>
                    </a:ext>
                  </a:extLst>
                </a:gridCol>
              </a:tblGrid>
              <a:tr h="448619">
                <a:tc rowSpan="2">
                  <a:txBody>
                    <a:bodyPr/>
                    <a:lstStyle/>
                    <a:p>
                      <a:pPr algn="ctr"/>
                      <a:r>
                        <a:rPr kumimoji="1" lang="ja-JP" altLang="en-US" dirty="0">
                          <a:solidFill>
                            <a:schemeClr val="tx1"/>
                          </a:solidFill>
                        </a:rPr>
                        <a:t>検査項目</a:t>
                      </a:r>
                    </a:p>
                  </a:txBody>
                  <a:tcPr anchor="ctr"/>
                </a:tc>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検査方法</a:t>
                      </a:r>
                      <a:r>
                        <a:rPr kumimoji="1" lang="ja-JP" altLang="en-US" baseline="30000" dirty="0">
                          <a:solidFill>
                            <a:schemeClr val="tx1"/>
                          </a:solidFill>
                        </a:rPr>
                        <a:t>＊１</a:t>
                      </a:r>
                      <a:endParaRPr kumimoji="1" lang="en-US" altLang="ja-JP" baseline="30000"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検査項目毎に</a:t>
                      </a:r>
                      <a:endParaRPr kumimoji="1" lang="en-US" altLang="ja-JP" sz="1200" b="0" u="sng"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いずれかの</a:t>
                      </a:r>
                      <a:endParaRPr kumimoji="1" lang="en-US" altLang="ja-JP" sz="1200" b="0" u="sng"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検査方法で行う</a:t>
                      </a:r>
                    </a:p>
                  </a:txBody>
                  <a:tcPr anchor="ctr"/>
                </a:tc>
                <a:tc gridSpan="3">
                  <a:txBody>
                    <a:bodyPr/>
                    <a:lstStyle/>
                    <a:p>
                      <a:pPr algn="ctr"/>
                      <a:r>
                        <a:rPr kumimoji="1" lang="ja-JP" altLang="en-US" dirty="0">
                          <a:solidFill>
                            <a:schemeClr val="tx1"/>
                          </a:solidFill>
                        </a:rPr>
                        <a:t>判定基準</a:t>
                      </a:r>
                      <a:r>
                        <a:rPr kumimoji="1" lang="ja-JP" altLang="en-US" baseline="30000" dirty="0">
                          <a:solidFill>
                            <a:schemeClr val="tx1"/>
                          </a:solidFill>
                        </a:rPr>
                        <a:t>＊２</a:t>
                      </a:r>
                    </a:p>
                  </a:txBody>
                  <a:tcPr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676135697"/>
                  </a:ext>
                </a:extLst>
              </a:tr>
              <a:tr h="501376">
                <a:tc vMerge="1">
                  <a:txBody>
                    <a:bodyPr/>
                    <a:lstStyle/>
                    <a:p>
                      <a:endParaRPr kumimoji="1" lang="ja-JP" altLang="en-US" dirty="0"/>
                    </a:p>
                  </a:txBody>
                  <a:tcPr/>
                </a:tc>
                <a:tc vMerge="1">
                  <a:txBody>
                    <a:bodyPr/>
                    <a:lstStyle/>
                    <a:p>
                      <a:endParaRPr kumimoji="1" lang="ja-JP" altLang="en-US" dirty="0"/>
                    </a:p>
                  </a:txBody>
                  <a:tcPr/>
                </a:tc>
                <a:tc>
                  <a:txBody>
                    <a:bodyPr/>
                    <a:lstStyle/>
                    <a:p>
                      <a:pPr algn="ctr"/>
                      <a:r>
                        <a:rPr kumimoji="1" lang="ja-JP" altLang="en-US" dirty="0">
                          <a:solidFill>
                            <a:schemeClr val="tx1"/>
                          </a:solidFill>
                        </a:rPr>
                        <a:t>陰性</a:t>
                      </a:r>
                    </a:p>
                  </a:txBody>
                  <a:tcPr anchor="ctr"/>
                </a:tc>
                <a:tc>
                  <a:txBody>
                    <a:bodyPr/>
                    <a:lstStyle/>
                    <a:p>
                      <a:pPr algn="ctr"/>
                      <a:r>
                        <a:rPr kumimoji="1" lang="ja-JP" altLang="en-US" strike="noStrike" baseline="0" dirty="0">
                          <a:solidFill>
                            <a:schemeClr val="tx1"/>
                          </a:solidFill>
                        </a:rPr>
                        <a:t>基準未満</a:t>
                      </a:r>
                      <a:endParaRPr kumimoji="1" lang="en-US" altLang="ja-JP" strike="noStrike" baseline="0" dirty="0">
                        <a:solidFill>
                          <a:schemeClr val="tx1"/>
                        </a:solidFill>
                      </a:endParaRPr>
                    </a:p>
                    <a:p>
                      <a:pPr algn="ctr"/>
                      <a:r>
                        <a:rPr kumimoji="1" lang="ja-JP" altLang="en-US" strike="noStrike" baseline="0" dirty="0">
                          <a:solidFill>
                            <a:schemeClr val="tx1"/>
                          </a:solidFill>
                        </a:rPr>
                        <a:t>の陽性</a:t>
                      </a:r>
                      <a:r>
                        <a:rPr kumimoji="1" lang="ja-JP" altLang="en-US" strike="noStrike" baseline="30000" dirty="0">
                          <a:solidFill>
                            <a:schemeClr val="tx1"/>
                          </a:solidFill>
                        </a:rPr>
                        <a:t>＊３</a:t>
                      </a:r>
                    </a:p>
                  </a:txBody>
                  <a:tcPr anchor="ctr"/>
                </a:tc>
                <a:tc>
                  <a:txBody>
                    <a:bodyPr/>
                    <a:lstStyle/>
                    <a:p>
                      <a:pPr algn="ctr"/>
                      <a:r>
                        <a:rPr kumimoji="1" lang="ja-JP" altLang="en-US" dirty="0">
                          <a:solidFill>
                            <a:schemeClr val="tx1"/>
                          </a:solidFill>
                        </a:rPr>
                        <a:t>陽性</a:t>
                      </a:r>
                    </a:p>
                  </a:txBody>
                  <a:tcPr anchor="ctr"/>
                </a:tc>
                <a:extLst>
                  <a:ext uri="{0D108BD9-81ED-4DB2-BD59-A6C34878D82A}">
                    <a16:rowId xmlns:a16="http://schemas.microsoft.com/office/drawing/2014/main" val="522432691"/>
                  </a:ext>
                </a:extLst>
              </a:tr>
              <a:tr h="448619">
                <a:tc rowSpan="4">
                  <a:txBody>
                    <a:bodyPr/>
                    <a:lstStyle/>
                    <a:p>
                      <a:r>
                        <a:rPr kumimoji="1" lang="ja-JP" altLang="en-US" dirty="0">
                          <a:solidFill>
                            <a:schemeClr val="tx1"/>
                          </a:solidFill>
                        </a:rPr>
                        <a:t>麻疹</a:t>
                      </a:r>
                      <a:endParaRPr kumimoji="1" lang="en-US" altLang="ja-JP" dirty="0">
                        <a:solidFill>
                          <a:schemeClr val="tx1"/>
                        </a:solidFill>
                      </a:endParaRPr>
                    </a:p>
                    <a:p>
                      <a:r>
                        <a:rPr kumimoji="1" lang="en-US" altLang="ja-JP" sz="1000" dirty="0">
                          <a:solidFill>
                            <a:schemeClr val="tx1"/>
                          </a:solidFill>
                        </a:rPr>
                        <a:t>(</a:t>
                      </a:r>
                      <a:r>
                        <a:rPr kumimoji="1" lang="ja-JP" altLang="en-US" sz="1000" dirty="0">
                          <a:solidFill>
                            <a:schemeClr val="tx1"/>
                          </a:solidFill>
                        </a:rPr>
                        <a:t>はしか</a:t>
                      </a:r>
                      <a:r>
                        <a:rPr kumimoji="1" lang="en-US" altLang="ja-JP" sz="1000" dirty="0">
                          <a:solidFill>
                            <a:schemeClr val="tx1"/>
                          </a:solidFill>
                        </a:rPr>
                        <a:t>)</a:t>
                      </a:r>
                    </a:p>
                    <a:p>
                      <a:endParaRPr kumimoji="1" lang="en-US" altLang="ja-JP" sz="1000" dirty="0">
                        <a:solidFill>
                          <a:schemeClr val="tx1"/>
                        </a:solidFill>
                      </a:endParaRPr>
                    </a:p>
                  </a:txBody>
                  <a:tcPr/>
                </a:tc>
                <a:tc>
                  <a:txBody>
                    <a:bodyPr/>
                    <a:lstStyle/>
                    <a:p>
                      <a:r>
                        <a:rPr kumimoji="1" lang="en-US" altLang="ja-JP" dirty="0">
                          <a:solidFill>
                            <a:schemeClr val="tx1"/>
                          </a:solidFill>
                        </a:rPr>
                        <a:t>IgG-EIA</a:t>
                      </a:r>
                      <a:r>
                        <a:rPr kumimoji="1" lang="ja-JP" altLang="en-US" dirty="0">
                          <a:solidFill>
                            <a:schemeClr val="tx1"/>
                          </a:solidFill>
                        </a:rPr>
                        <a:t>法</a:t>
                      </a:r>
                    </a:p>
                  </a:txBody>
                  <a:tcPr anchor="ctr"/>
                </a:tc>
                <a:tc>
                  <a:txBody>
                    <a:bodyPr/>
                    <a:lstStyle/>
                    <a:p>
                      <a:r>
                        <a:rPr kumimoji="1" lang="en-US" altLang="ja-JP" dirty="0">
                          <a:solidFill>
                            <a:schemeClr val="tx1"/>
                          </a:solidFill>
                        </a:rPr>
                        <a:t>2.0</a:t>
                      </a:r>
                      <a:r>
                        <a:rPr kumimoji="1" lang="ja-JP" altLang="en-US" dirty="0">
                          <a:solidFill>
                            <a:schemeClr val="tx1"/>
                          </a:solidFill>
                        </a:rPr>
                        <a:t>未満</a:t>
                      </a:r>
                    </a:p>
                  </a:txBody>
                  <a:tcPr anchor="ctr"/>
                </a:tc>
                <a:tc>
                  <a:txBody>
                    <a:bodyPr/>
                    <a:lstStyle/>
                    <a:p>
                      <a:r>
                        <a:rPr kumimoji="1" lang="en-US" altLang="ja-JP" dirty="0">
                          <a:solidFill>
                            <a:schemeClr val="tx1"/>
                          </a:solidFill>
                        </a:rPr>
                        <a:t>2.0</a:t>
                      </a:r>
                      <a:r>
                        <a:rPr kumimoji="1" lang="ja-JP" altLang="en-US" dirty="0">
                          <a:solidFill>
                            <a:schemeClr val="tx1"/>
                          </a:solidFill>
                        </a:rPr>
                        <a:t>～</a:t>
                      </a:r>
                      <a:r>
                        <a:rPr kumimoji="1" lang="en-US" altLang="ja-JP" dirty="0">
                          <a:solidFill>
                            <a:schemeClr val="tx1"/>
                          </a:solidFill>
                        </a:rPr>
                        <a:t>15.9</a:t>
                      </a:r>
                      <a:endParaRPr kumimoji="1" lang="ja-JP" altLang="en-US" dirty="0">
                        <a:solidFill>
                          <a:schemeClr val="tx1"/>
                        </a:solidFill>
                      </a:endParaRPr>
                    </a:p>
                  </a:txBody>
                  <a:tcPr anchor="ctr"/>
                </a:tc>
                <a:tc>
                  <a:txBody>
                    <a:bodyPr/>
                    <a:lstStyle/>
                    <a:p>
                      <a:r>
                        <a:rPr kumimoji="1" lang="en-US" altLang="ja-JP" dirty="0">
                          <a:solidFill>
                            <a:schemeClr val="tx1"/>
                          </a:solidFill>
                        </a:rPr>
                        <a:t>16.0</a:t>
                      </a:r>
                      <a:r>
                        <a:rPr kumimoji="1" lang="ja-JP" altLang="en-US" dirty="0">
                          <a:solidFill>
                            <a:schemeClr val="tx1"/>
                          </a:solidFill>
                        </a:rPr>
                        <a:t>以上</a:t>
                      </a:r>
                    </a:p>
                  </a:txBody>
                  <a:tcPr anchor="ctr"/>
                </a:tc>
                <a:extLst>
                  <a:ext uri="{0D108BD9-81ED-4DB2-BD59-A6C34878D82A}">
                    <a16:rowId xmlns:a16="http://schemas.microsoft.com/office/drawing/2014/main" val="3425579505"/>
                  </a:ext>
                </a:extLst>
              </a:tr>
              <a:tr h="448619">
                <a:tc vMerge="1">
                  <a:txBody>
                    <a:bodyPr/>
                    <a:lstStyle/>
                    <a:p>
                      <a:endParaRPr kumimoji="1" lang="ja-JP" altLang="en-US"/>
                    </a:p>
                  </a:txBody>
                  <a:tcPr/>
                </a:tc>
                <a:tc>
                  <a:txBody>
                    <a:bodyPr/>
                    <a:lstStyle/>
                    <a:p>
                      <a:r>
                        <a:rPr kumimoji="1" lang="en-US" altLang="ja-JP" dirty="0">
                          <a:solidFill>
                            <a:schemeClr val="tx1"/>
                          </a:solidFill>
                        </a:rPr>
                        <a:t>PA</a:t>
                      </a:r>
                      <a:r>
                        <a:rPr kumimoji="1" lang="ja-JP" altLang="en-US" dirty="0">
                          <a:solidFill>
                            <a:schemeClr val="tx1"/>
                          </a:solidFill>
                        </a:rPr>
                        <a:t>法</a:t>
                      </a:r>
                    </a:p>
                  </a:txBody>
                  <a:tcPr anchor="ctr"/>
                </a:tc>
                <a:tc>
                  <a:txBody>
                    <a:bodyPr/>
                    <a:lstStyle/>
                    <a:p>
                      <a:r>
                        <a:rPr kumimoji="1" lang="en-US" altLang="ja-JP" dirty="0">
                          <a:solidFill>
                            <a:schemeClr val="tx1"/>
                          </a:solidFill>
                        </a:rPr>
                        <a:t>1:8</a:t>
                      </a:r>
                      <a:r>
                        <a:rPr kumimoji="1" lang="ja-JP" altLang="en-US" dirty="0">
                          <a:solidFill>
                            <a:schemeClr val="tx1"/>
                          </a:solidFill>
                        </a:rPr>
                        <a:t>以下</a:t>
                      </a:r>
                    </a:p>
                  </a:txBody>
                  <a:tcPr anchor="ctr"/>
                </a:tc>
                <a:tc>
                  <a:txBody>
                    <a:bodyPr/>
                    <a:lstStyle/>
                    <a:p>
                      <a:r>
                        <a:rPr kumimoji="1" lang="en-US" altLang="ja-JP" dirty="0">
                          <a:solidFill>
                            <a:schemeClr val="tx1"/>
                          </a:solidFill>
                        </a:rPr>
                        <a:t>1:16</a:t>
                      </a:r>
                      <a:r>
                        <a:rPr kumimoji="1" lang="ja-JP" altLang="en-US" dirty="0">
                          <a:solidFill>
                            <a:schemeClr val="tx1"/>
                          </a:solidFill>
                        </a:rPr>
                        <a:t>～</a:t>
                      </a:r>
                      <a:r>
                        <a:rPr kumimoji="1" lang="en-US" altLang="ja-JP" dirty="0">
                          <a:solidFill>
                            <a:schemeClr val="tx1"/>
                          </a:solidFill>
                        </a:rPr>
                        <a:t>1:128</a:t>
                      </a:r>
                      <a:endParaRPr kumimoji="1" lang="ja-JP" altLang="en-US" dirty="0">
                        <a:solidFill>
                          <a:schemeClr val="tx1"/>
                        </a:solidFill>
                      </a:endParaRPr>
                    </a:p>
                  </a:txBody>
                  <a:tcPr anchor="ctr"/>
                </a:tc>
                <a:tc>
                  <a:txBody>
                    <a:bodyPr/>
                    <a:lstStyle/>
                    <a:p>
                      <a:r>
                        <a:rPr kumimoji="1" lang="en-US" altLang="ja-JP" dirty="0">
                          <a:solidFill>
                            <a:schemeClr val="tx1"/>
                          </a:solidFill>
                        </a:rPr>
                        <a:t>1:256</a:t>
                      </a:r>
                      <a:r>
                        <a:rPr kumimoji="1" lang="ja-JP" altLang="en-US" dirty="0">
                          <a:solidFill>
                            <a:schemeClr val="tx1"/>
                          </a:solidFill>
                        </a:rPr>
                        <a:t>以上</a:t>
                      </a:r>
                    </a:p>
                  </a:txBody>
                  <a:tcPr anchor="ctr"/>
                </a:tc>
                <a:extLst>
                  <a:ext uri="{0D108BD9-81ED-4DB2-BD59-A6C34878D82A}">
                    <a16:rowId xmlns:a16="http://schemas.microsoft.com/office/drawing/2014/main" val="1717861482"/>
                  </a:ext>
                </a:extLst>
              </a:tr>
              <a:tr h="448619">
                <a:tc vMerge="1">
                  <a:txBody>
                    <a:bodyPr/>
                    <a:lstStyle/>
                    <a:p>
                      <a:endParaRPr kumimoji="1" lang="ja-JP" altLang="en-US"/>
                    </a:p>
                  </a:txBody>
                  <a:tcPr/>
                </a:tc>
                <a:tc>
                  <a:txBody>
                    <a:bodyPr/>
                    <a:lstStyle/>
                    <a:p>
                      <a:r>
                        <a:rPr kumimoji="1" lang="en-US" altLang="ja-JP" dirty="0">
                          <a:solidFill>
                            <a:schemeClr val="tx1"/>
                          </a:solidFill>
                        </a:rPr>
                        <a:t>NT</a:t>
                      </a:r>
                      <a:r>
                        <a:rPr kumimoji="1" lang="ja-JP" altLang="en-US" dirty="0">
                          <a:solidFill>
                            <a:schemeClr val="tx1"/>
                          </a:solidFill>
                        </a:rPr>
                        <a:t>法</a:t>
                      </a:r>
                    </a:p>
                  </a:txBody>
                  <a:tcPr anchor="ctr"/>
                </a:tc>
                <a:tc>
                  <a:txBody>
                    <a:bodyPr/>
                    <a:lstStyle/>
                    <a:p>
                      <a:r>
                        <a:rPr kumimoji="1" lang="en-US" altLang="ja-JP" dirty="0">
                          <a:solidFill>
                            <a:schemeClr val="tx1"/>
                          </a:solidFill>
                        </a:rPr>
                        <a:t>1:2</a:t>
                      </a:r>
                      <a:r>
                        <a:rPr kumimoji="1" lang="ja-JP" altLang="en-US" dirty="0">
                          <a:solidFill>
                            <a:schemeClr val="tx1"/>
                          </a:solidFill>
                        </a:rPr>
                        <a:t>以下</a:t>
                      </a:r>
                    </a:p>
                  </a:txBody>
                  <a:tcPr anchor="ctr"/>
                </a:tc>
                <a:tc>
                  <a:txBody>
                    <a:bodyPr/>
                    <a:lstStyle/>
                    <a:p>
                      <a:r>
                        <a:rPr kumimoji="1" lang="en-US" altLang="ja-JP" dirty="0">
                          <a:solidFill>
                            <a:schemeClr val="tx1"/>
                          </a:solidFill>
                        </a:rPr>
                        <a:t>1:4</a:t>
                      </a:r>
                      <a:endParaRPr kumimoji="1" lang="ja-JP" altLang="en-US" dirty="0">
                        <a:solidFill>
                          <a:schemeClr val="tx1"/>
                        </a:solidFill>
                      </a:endParaRPr>
                    </a:p>
                  </a:txBody>
                  <a:tcPr anchor="ctr"/>
                </a:tc>
                <a:tc>
                  <a:txBody>
                    <a:bodyPr/>
                    <a:lstStyle/>
                    <a:p>
                      <a:r>
                        <a:rPr kumimoji="1" lang="en-US" altLang="ja-JP" dirty="0">
                          <a:solidFill>
                            <a:schemeClr val="tx1"/>
                          </a:solidFill>
                        </a:rPr>
                        <a:t>1:8</a:t>
                      </a:r>
                      <a:r>
                        <a:rPr kumimoji="1" lang="ja-JP" altLang="en-US" dirty="0">
                          <a:solidFill>
                            <a:schemeClr val="tx1"/>
                          </a:solidFill>
                        </a:rPr>
                        <a:t>以上</a:t>
                      </a:r>
                    </a:p>
                  </a:txBody>
                  <a:tcPr anchor="ctr"/>
                </a:tc>
                <a:extLst>
                  <a:ext uri="{0D108BD9-81ED-4DB2-BD59-A6C34878D82A}">
                    <a16:rowId xmlns:a16="http://schemas.microsoft.com/office/drawing/2014/main" val="916841500"/>
                  </a:ext>
                </a:extLst>
              </a:tr>
              <a:tr h="448619">
                <a:tc vMerge="1">
                  <a:txBody>
                    <a:bodyPr/>
                    <a:lstStyle/>
                    <a:p>
                      <a:endParaRPr kumimoji="1" lang="ja-JP" altLang="en-US"/>
                    </a:p>
                  </a:txBody>
                  <a:tcPr/>
                </a:tc>
                <a:tc>
                  <a:txBody>
                    <a:bodyPr/>
                    <a:lstStyle/>
                    <a:p>
                      <a:r>
                        <a:rPr kumimoji="1" lang="en-US" altLang="ja-JP" dirty="0">
                          <a:solidFill>
                            <a:schemeClr val="tx1"/>
                          </a:solidFill>
                        </a:rPr>
                        <a:t>ELISA</a:t>
                      </a:r>
                      <a:r>
                        <a:rPr kumimoji="1" lang="ja-JP" altLang="en-US" dirty="0">
                          <a:solidFill>
                            <a:schemeClr val="tx1"/>
                          </a:solidFill>
                        </a:rPr>
                        <a:t>法</a:t>
                      </a:r>
                    </a:p>
                  </a:txBody>
                  <a:tcPr anchor="ctr"/>
                </a:tc>
                <a:tc>
                  <a:txBody>
                    <a:bodyPr/>
                    <a:lstStyle/>
                    <a:p>
                      <a:r>
                        <a:rPr kumimoji="1" lang="en-US" altLang="ja-JP" dirty="0">
                          <a:solidFill>
                            <a:schemeClr val="tx1"/>
                          </a:solidFill>
                        </a:rPr>
                        <a:t>150</a:t>
                      </a:r>
                      <a:r>
                        <a:rPr kumimoji="1" lang="ja-JP" altLang="en-US" dirty="0">
                          <a:solidFill>
                            <a:schemeClr val="tx1"/>
                          </a:solidFill>
                        </a:rPr>
                        <a:t>未満</a:t>
                      </a:r>
                    </a:p>
                  </a:txBody>
                  <a:tcPr anchor="ctr"/>
                </a:tc>
                <a:tc>
                  <a:txBody>
                    <a:bodyPr/>
                    <a:lstStyle/>
                    <a:p>
                      <a:r>
                        <a:rPr kumimoji="1" lang="en-US" altLang="ja-JP" dirty="0">
                          <a:solidFill>
                            <a:schemeClr val="tx1"/>
                          </a:solidFill>
                        </a:rPr>
                        <a:t>150</a:t>
                      </a:r>
                      <a:r>
                        <a:rPr kumimoji="1" lang="ja-JP" altLang="en-US" dirty="0">
                          <a:solidFill>
                            <a:schemeClr val="tx1"/>
                          </a:solidFill>
                        </a:rPr>
                        <a:t>～</a:t>
                      </a:r>
                      <a:r>
                        <a:rPr kumimoji="1" lang="en-US" altLang="ja-JP" dirty="0">
                          <a:solidFill>
                            <a:schemeClr val="tx1"/>
                          </a:solidFill>
                        </a:rPr>
                        <a:t>300</a:t>
                      </a:r>
                      <a:endParaRPr kumimoji="1" lang="ja-JP" altLang="en-US" dirty="0">
                        <a:solidFill>
                          <a:schemeClr val="tx1"/>
                        </a:solidFill>
                      </a:endParaRPr>
                    </a:p>
                  </a:txBody>
                  <a:tcPr anchor="ctr"/>
                </a:tc>
                <a:tc>
                  <a:txBody>
                    <a:bodyPr/>
                    <a:lstStyle/>
                    <a:p>
                      <a:r>
                        <a:rPr kumimoji="1" lang="en-US" altLang="ja-JP" dirty="0">
                          <a:solidFill>
                            <a:schemeClr val="tx1"/>
                          </a:solidFill>
                        </a:rPr>
                        <a:t>301</a:t>
                      </a:r>
                      <a:r>
                        <a:rPr kumimoji="1" lang="ja-JP" altLang="en-US" dirty="0">
                          <a:solidFill>
                            <a:schemeClr val="tx1"/>
                          </a:solidFill>
                        </a:rPr>
                        <a:t>以上</a:t>
                      </a:r>
                    </a:p>
                  </a:txBody>
                  <a:tcPr anchor="ctr"/>
                </a:tc>
                <a:extLst>
                  <a:ext uri="{0D108BD9-81ED-4DB2-BD59-A6C34878D82A}">
                    <a16:rowId xmlns:a16="http://schemas.microsoft.com/office/drawing/2014/main" val="2776788575"/>
                  </a:ext>
                </a:extLst>
              </a:tr>
              <a:tr h="448619">
                <a:tc rowSpan="3">
                  <a:txBody>
                    <a:bodyPr/>
                    <a:lstStyle/>
                    <a:p>
                      <a:r>
                        <a:rPr kumimoji="1" lang="ja-JP" altLang="en-US" dirty="0">
                          <a:solidFill>
                            <a:schemeClr val="tx1"/>
                          </a:solidFill>
                        </a:rPr>
                        <a:t>風疹</a:t>
                      </a:r>
                      <a:endParaRPr kumimoji="1" lang="en-US" altLang="ja-JP" dirty="0">
                        <a:solidFill>
                          <a:schemeClr val="tx1"/>
                        </a:solidFill>
                      </a:endParaRPr>
                    </a:p>
                    <a:p>
                      <a:r>
                        <a:rPr kumimoji="1" lang="en-US" altLang="ja-JP" sz="1000" dirty="0">
                          <a:solidFill>
                            <a:schemeClr val="tx1"/>
                          </a:solidFill>
                        </a:rPr>
                        <a:t>(</a:t>
                      </a:r>
                      <a:r>
                        <a:rPr kumimoji="1" lang="ja-JP" altLang="en-US" sz="1000" dirty="0">
                          <a:solidFill>
                            <a:schemeClr val="tx1"/>
                          </a:solidFill>
                        </a:rPr>
                        <a:t>３日ばしか</a:t>
                      </a:r>
                      <a:r>
                        <a:rPr kumimoji="1" lang="en-US" altLang="ja-JP" sz="1000" dirty="0">
                          <a:solidFill>
                            <a:schemeClr val="tx1"/>
                          </a:solidFill>
                        </a:rPr>
                        <a:t>)</a:t>
                      </a:r>
                      <a:endParaRPr kumimoji="1" lang="ja-JP" altLang="en-US" sz="1000" dirty="0">
                        <a:solidFill>
                          <a:schemeClr val="tx1"/>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IgG-EIA</a:t>
                      </a:r>
                      <a:r>
                        <a:rPr kumimoji="1" lang="ja-JP" altLang="en-US" dirty="0">
                          <a:solidFill>
                            <a:schemeClr val="tx1"/>
                          </a:solidFill>
                        </a:rPr>
                        <a:t>法</a:t>
                      </a:r>
                    </a:p>
                  </a:txBody>
                  <a:tcPr anchor="ctr"/>
                </a:tc>
                <a:tc>
                  <a:txBody>
                    <a:bodyPr/>
                    <a:lstStyle/>
                    <a:p>
                      <a:r>
                        <a:rPr kumimoji="1" lang="en-US" altLang="ja-JP" dirty="0">
                          <a:solidFill>
                            <a:schemeClr val="tx1"/>
                          </a:solidFill>
                        </a:rPr>
                        <a:t>2.0</a:t>
                      </a:r>
                      <a:r>
                        <a:rPr kumimoji="1" lang="ja-JP" altLang="en-US" dirty="0">
                          <a:solidFill>
                            <a:schemeClr val="tx1"/>
                          </a:solidFill>
                        </a:rPr>
                        <a:t>未満</a:t>
                      </a:r>
                    </a:p>
                  </a:txBody>
                  <a:tcPr anchor="ctr"/>
                </a:tc>
                <a:tc>
                  <a:txBody>
                    <a:bodyPr/>
                    <a:lstStyle/>
                    <a:p>
                      <a:r>
                        <a:rPr kumimoji="1" lang="en-US" altLang="ja-JP" dirty="0">
                          <a:solidFill>
                            <a:schemeClr val="tx1"/>
                          </a:solidFill>
                        </a:rPr>
                        <a:t>2.0</a:t>
                      </a:r>
                      <a:r>
                        <a:rPr kumimoji="1" lang="ja-JP" altLang="en-US" dirty="0">
                          <a:solidFill>
                            <a:schemeClr val="tx1"/>
                          </a:solidFill>
                        </a:rPr>
                        <a:t>～</a:t>
                      </a:r>
                      <a:r>
                        <a:rPr kumimoji="1" lang="en-US" altLang="ja-JP" dirty="0">
                          <a:solidFill>
                            <a:schemeClr val="tx1"/>
                          </a:solidFill>
                        </a:rPr>
                        <a:t>7.9</a:t>
                      </a:r>
                      <a:endParaRPr kumimoji="1" lang="ja-JP" altLang="en-US" dirty="0">
                        <a:solidFill>
                          <a:schemeClr val="tx1"/>
                        </a:solidFill>
                      </a:endParaRPr>
                    </a:p>
                  </a:txBody>
                  <a:tcPr anchor="ctr"/>
                </a:tc>
                <a:tc>
                  <a:txBody>
                    <a:bodyPr/>
                    <a:lstStyle/>
                    <a:p>
                      <a:r>
                        <a:rPr kumimoji="1" lang="en-US" altLang="ja-JP" dirty="0">
                          <a:solidFill>
                            <a:schemeClr val="tx1"/>
                          </a:solidFill>
                        </a:rPr>
                        <a:t>8.0</a:t>
                      </a:r>
                      <a:r>
                        <a:rPr kumimoji="1" lang="ja-JP" altLang="en-US" dirty="0">
                          <a:solidFill>
                            <a:schemeClr val="tx1"/>
                          </a:solidFill>
                        </a:rPr>
                        <a:t>以上</a:t>
                      </a:r>
                    </a:p>
                  </a:txBody>
                  <a:tcPr anchor="ctr"/>
                </a:tc>
                <a:extLst>
                  <a:ext uri="{0D108BD9-81ED-4DB2-BD59-A6C34878D82A}">
                    <a16:rowId xmlns:a16="http://schemas.microsoft.com/office/drawing/2014/main" val="616196791"/>
                  </a:ext>
                </a:extLst>
              </a:tr>
              <a:tr h="448619">
                <a:tc vMerge="1">
                  <a:txBody>
                    <a:bodyPr/>
                    <a:lstStyle/>
                    <a:p>
                      <a:endParaRPr kumimoji="1" lang="ja-JP" altLang="en-US" dirty="0"/>
                    </a:p>
                  </a:txBody>
                  <a:tcPr/>
                </a:tc>
                <a:tc>
                  <a:txBody>
                    <a:bodyPr/>
                    <a:lstStyle/>
                    <a:p>
                      <a:r>
                        <a:rPr kumimoji="1" lang="en-US" altLang="ja-JP" dirty="0">
                          <a:solidFill>
                            <a:schemeClr val="tx1"/>
                          </a:solidFill>
                        </a:rPr>
                        <a:t>HI</a:t>
                      </a:r>
                      <a:r>
                        <a:rPr kumimoji="1" lang="ja-JP" altLang="en-US" dirty="0">
                          <a:solidFill>
                            <a:schemeClr val="tx1"/>
                          </a:solidFill>
                        </a:rPr>
                        <a:t>法</a:t>
                      </a:r>
                    </a:p>
                  </a:txBody>
                  <a:tcPr anchor="ctr"/>
                </a:tc>
                <a:tc>
                  <a:txBody>
                    <a:bodyPr/>
                    <a:lstStyle/>
                    <a:p>
                      <a:r>
                        <a:rPr kumimoji="1" lang="en-US" altLang="ja-JP" dirty="0">
                          <a:solidFill>
                            <a:schemeClr val="tx1"/>
                          </a:solidFill>
                        </a:rPr>
                        <a:t>1:4</a:t>
                      </a:r>
                      <a:r>
                        <a:rPr kumimoji="1" lang="ja-JP" altLang="en-US" dirty="0">
                          <a:solidFill>
                            <a:schemeClr val="tx1"/>
                          </a:solidFill>
                        </a:rPr>
                        <a:t>以下</a:t>
                      </a:r>
                    </a:p>
                  </a:txBody>
                  <a:tcPr anchor="ctr"/>
                </a:tc>
                <a:tc>
                  <a:txBody>
                    <a:bodyPr/>
                    <a:lstStyle/>
                    <a:p>
                      <a:r>
                        <a:rPr kumimoji="1" lang="en-US" altLang="ja-JP" dirty="0">
                          <a:solidFill>
                            <a:schemeClr val="tx1"/>
                          </a:solidFill>
                        </a:rPr>
                        <a:t>1:8</a:t>
                      </a:r>
                      <a:r>
                        <a:rPr kumimoji="1" lang="ja-JP" altLang="en-US" dirty="0">
                          <a:solidFill>
                            <a:schemeClr val="tx1"/>
                          </a:solidFill>
                        </a:rPr>
                        <a:t>～</a:t>
                      </a:r>
                      <a:r>
                        <a:rPr kumimoji="1" lang="en-US" altLang="ja-JP" dirty="0">
                          <a:solidFill>
                            <a:schemeClr val="tx1"/>
                          </a:solidFill>
                        </a:rPr>
                        <a:t>1:16</a:t>
                      </a:r>
                      <a:endParaRPr kumimoji="1" lang="ja-JP" altLang="en-US" dirty="0">
                        <a:solidFill>
                          <a:schemeClr val="tx1"/>
                        </a:solidFill>
                      </a:endParaRPr>
                    </a:p>
                  </a:txBody>
                  <a:tcPr anchor="ctr"/>
                </a:tc>
                <a:tc>
                  <a:txBody>
                    <a:bodyPr/>
                    <a:lstStyle/>
                    <a:p>
                      <a:r>
                        <a:rPr kumimoji="1" lang="en-US" altLang="ja-JP" dirty="0">
                          <a:solidFill>
                            <a:schemeClr val="tx1"/>
                          </a:solidFill>
                        </a:rPr>
                        <a:t>1:32</a:t>
                      </a:r>
                      <a:r>
                        <a:rPr kumimoji="1" lang="ja-JP" altLang="en-US" dirty="0">
                          <a:solidFill>
                            <a:schemeClr val="tx1"/>
                          </a:solidFill>
                        </a:rPr>
                        <a:t>以上</a:t>
                      </a:r>
                    </a:p>
                  </a:txBody>
                  <a:tcPr anchor="ctr"/>
                </a:tc>
                <a:extLst>
                  <a:ext uri="{0D108BD9-81ED-4DB2-BD59-A6C34878D82A}">
                    <a16:rowId xmlns:a16="http://schemas.microsoft.com/office/drawing/2014/main" val="3426584523"/>
                  </a:ext>
                </a:extLst>
              </a:tr>
              <a:tr h="448619">
                <a:tc vMerge="1">
                  <a:txBody>
                    <a:bodyPr/>
                    <a:lstStyle/>
                    <a:p>
                      <a:endParaRPr kumimoji="1" lang="ja-JP" altLang="en-US" dirty="0"/>
                    </a:p>
                  </a:txBody>
                  <a:tcPr/>
                </a:tc>
                <a:tc>
                  <a:txBody>
                    <a:bodyPr/>
                    <a:lstStyle/>
                    <a:p>
                      <a:r>
                        <a:rPr kumimoji="1" lang="en-US" altLang="ja-JP" dirty="0">
                          <a:solidFill>
                            <a:schemeClr val="tx1"/>
                          </a:solidFill>
                        </a:rPr>
                        <a:t>ELISA</a:t>
                      </a:r>
                      <a:r>
                        <a:rPr kumimoji="1" lang="ja-JP" altLang="en-US" dirty="0">
                          <a:solidFill>
                            <a:schemeClr val="tx1"/>
                          </a:solidFill>
                        </a:rPr>
                        <a:t>法</a:t>
                      </a:r>
                    </a:p>
                  </a:txBody>
                  <a:tcPr anchor="ctr"/>
                </a:tc>
                <a:tc>
                  <a:txBody>
                    <a:bodyPr/>
                    <a:lstStyle/>
                    <a:p>
                      <a:r>
                        <a:rPr kumimoji="1" lang="en-US" altLang="ja-JP" dirty="0">
                          <a:solidFill>
                            <a:schemeClr val="tx1"/>
                          </a:solidFill>
                        </a:rPr>
                        <a:t>4.0</a:t>
                      </a:r>
                      <a:r>
                        <a:rPr kumimoji="1" lang="ja-JP" altLang="en-US" dirty="0">
                          <a:solidFill>
                            <a:schemeClr val="tx1"/>
                          </a:solidFill>
                        </a:rPr>
                        <a:t>未満</a:t>
                      </a:r>
                    </a:p>
                  </a:txBody>
                  <a:tcPr anchor="ctr"/>
                </a:tc>
                <a:tc>
                  <a:txBody>
                    <a:bodyPr/>
                    <a:lstStyle/>
                    <a:p>
                      <a:r>
                        <a:rPr kumimoji="1" lang="en-US" altLang="ja-JP" dirty="0">
                          <a:solidFill>
                            <a:schemeClr val="tx1"/>
                          </a:solidFill>
                        </a:rPr>
                        <a:t>4.0</a:t>
                      </a:r>
                      <a:r>
                        <a:rPr kumimoji="1" lang="ja-JP" altLang="en-US" dirty="0">
                          <a:solidFill>
                            <a:schemeClr val="tx1"/>
                          </a:solidFill>
                        </a:rPr>
                        <a:t>～</a:t>
                      </a:r>
                      <a:r>
                        <a:rPr kumimoji="1" lang="en-US" altLang="ja-JP" dirty="0">
                          <a:solidFill>
                            <a:schemeClr val="tx1"/>
                          </a:solidFill>
                        </a:rPr>
                        <a:t>8.0</a:t>
                      </a:r>
                      <a:endParaRPr kumimoji="1" lang="ja-JP" altLang="en-US" dirty="0">
                        <a:solidFill>
                          <a:schemeClr val="tx1"/>
                        </a:solidFill>
                      </a:endParaRPr>
                    </a:p>
                  </a:txBody>
                  <a:tcPr anchor="ctr"/>
                </a:tc>
                <a:tc>
                  <a:txBody>
                    <a:bodyPr/>
                    <a:lstStyle/>
                    <a:p>
                      <a:r>
                        <a:rPr kumimoji="1" lang="en-US" altLang="ja-JP" dirty="0">
                          <a:solidFill>
                            <a:schemeClr val="tx1"/>
                          </a:solidFill>
                        </a:rPr>
                        <a:t>8.1</a:t>
                      </a:r>
                      <a:r>
                        <a:rPr kumimoji="1" lang="ja-JP" altLang="en-US" dirty="0">
                          <a:solidFill>
                            <a:schemeClr val="tx1"/>
                          </a:solidFill>
                        </a:rPr>
                        <a:t>以上</a:t>
                      </a:r>
                    </a:p>
                  </a:txBody>
                  <a:tcPr anchor="ctr"/>
                </a:tc>
                <a:extLst>
                  <a:ext uri="{0D108BD9-81ED-4DB2-BD59-A6C34878D82A}">
                    <a16:rowId xmlns:a16="http://schemas.microsoft.com/office/drawing/2014/main" val="3367134097"/>
                  </a:ext>
                </a:extLst>
              </a:tr>
              <a:tr h="448619">
                <a:tc rowSpan="3">
                  <a:txBody>
                    <a:bodyPr/>
                    <a:lstStyle/>
                    <a:p>
                      <a:r>
                        <a:rPr kumimoji="1" lang="ja-JP" altLang="en-US" dirty="0">
                          <a:solidFill>
                            <a:schemeClr val="tx1"/>
                          </a:solidFill>
                        </a:rPr>
                        <a:t>水痘</a:t>
                      </a:r>
                      <a:endParaRPr kumimoji="1" lang="en-US" altLang="ja-JP" dirty="0">
                        <a:solidFill>
                          <a:schemeClr val="tx1"/>
                        </a:solidFill>
                      </a:endParaRPr>
                    </a:p>
                    <a:p>
                      <a:r>
                        <a:rPr kumimoji="1" lang="en-US" altLang="ja-JP" sz="1000" dirty="0">
                          <a:solidFill>
                            <a:schemeClr val="tx1"/>
                          </a:solidFill>
                        </a:rPr>
                        <a:t>(</a:t>
                      </a:r>
                      <a:r>
                        <a:rPr kumimoji="1" lang="ja-JP" altLang="en-US" sz="1000" dirty="0">
                          <a:solidFill>
                            <a:schemeClr val="tx1"/>
                          </a:solidFill>
                        </a:rPr>
                        <a:t>みずぼうそう</a:t>
                      </a:r>
                      <a:r>
                        <a:rPr kumimoji="1" lang="en-US" altLang="ja-JP" sz="1000" dirty="0">
                          <a:solidFill>
                            <a:schemeClr val="tx1"/>
                          </a:solidFill>
                        </a:rPr>
                        <a:t>)</a:t>
                      </a:r>
                      <a:endParaRPr kumimoji="1" lang="ja-JP" altLang="en-US" sz="1000" dirty="0">
                        <a:solidFill>
                          <a:schemeClr val="tx1"/>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IgG-EIA</a:t>
                      </a:r>
                      <a:r>
                        <a:rPr kumimoji="1" lang="ja-JP" altLang="en-US" dirty="0">
                          <a:solidFill>
                            <a:schemeClr val="tx1"/>
                          </a:solidFill>
                        </a:rPr>
                        <a:t>法</a:t>
                      </a:r>
                    </a:p>
                  </a:txBody>
                  <a:tcPr anchor="ctr"/>
                </a:tc>
                <a:tc>
                  <a:txBody>
                    <a:bodyPr/>
                    <a:lstStyle/>
                    <a:p>
                      <a:r>
                        <a:rPr kumimoji="1" lang="en-US" altLang="ja-JP" dirty="0">
                          <a:solidFill>
                            <a:schemeClr val="tx1"/>
                          </a:solidFill>
                        </a:rPr>
                        <a:t>2.0</a:t>
                      </a:r>
                      <a:r>
                        <a:rPr kumimoji="1" lang="ja-JP" altLang="en-US" dirty="0">
                          <a:solidFill>
                            <a:schemeClr val="tx1"/>
                          </a:solidFill>
                        </a:rPr>
                        <a:t>未満</a:t>
                      </a:r>
                    </a:p>
                  </a:txBody>
                  <a:tcPr anchor="ctr"/>
                </a:tc>
                <a:tc>
                  <a:txBody>
                    <a:bodyPr/>
                    <a:lstStyle/>
                    <a:p>
                      <a:r>
                        <a:rPr kumimoji="1" lang="en-US" altLang="ja-JP" dirty="0">
                          <a:solidFill>
                            <a:schemeClr val="tx1"/>
                          </a:solidFill>
                        </a:rPr>
                        <a:t>2.0</a:t>
                      </a:r>
                      <a:r>
                        <a:rPr kumimoji="1" lang="ja-JP" altLang="en-US" dirty="0">
                          <a:solidFill>
                            <a:schemeClr val="tx1"/>
                          </a:solidFill>
                        </a:rPr>
                        <a:t>～</a:t>
                      </a:r>
                      <a:r>
                        <a:rPr kumimoji="1" lang="en-US" altLang="ja-JP" dirty="0">
                          <a:solidFill>
                            <a:schemeClr val="tx1"/>
                          </a:solidFill>
                        </a:rPr>
                        <a:t>3.9</a:t>
                      </a:r>
                      <a:endParaRPr kumimoji="1" lang="ja-JP" altLang="en-US" dirty="0">
                        <a:solidFill>
                          <a:schemeClr val="tx1"/>
                        </a:solidFill>
                      </a:endParaRPr>
                    </a:p>
                  </a:txBody>
                  <a:tcPr anchor="ctr"/>
                </a:tc>
                <a:tc>
                  <a:txBody>
                    <a:bodyPr/>
                    <a:lstStyle/>
                    <a:p>
                      <a:r>
                        <a:rPr kumimoji="1" lang="en-US" altLang="ja-JP" dirty="0">
                          <a:solidFill>
                            <a:schemeClr val="tx1"/>
                          </a:solidFill>
                        </a:rPr>
                        <a:t>4.0</a:t>
                      </a:r>
                      <a:r>
                        <a:rPr kumimoji="1" lang="ja-JP" altLang="en-US" dirty="0">
                          <a:solidFill>
                            <a:schemeClr val="tx1"/>
                          </a:solidFill>
                        </a:rPr>
                        <a:t>以上</a:t>
                      </a:r>
                    </a:p>
                  </a:txBody>
                  <a:tcPr anchor="ctr"/>
                </a:tc>
                <a:extLst>
                  <a:ext uri="{0D108BD9-81ED-4DB2-BD59-A6C34878D82A}">
                    <a16:rowId xmlns:a16="http://schemas.microsoft.com/office/drawing/2014/main" val="1409501774"/>
                  </a:ext>
                </a:extLst>
              </a:tr>
              <a:tr h="448619">
                <a:tc vMerge="1">
                  <a:txBody>
                    <a:bodyPr/>
                    <a:lstStyle/>
                    <a:p>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ELISA</a:t>
                      </a:r>
                      <a:r>
                        <a:rPr kumimoji="1" lang="ja-JP" altLang="en-US" dirty="0">
                          <a:solidFill>
                            <a:schemeClr val="tx1"/>
                          </a:solidFill>
                        </a:rPr>
                        <a:t>法</a:t>
                      </a:r>
                      <a:endParaRPr kumimoji="1" lang="en-US" altLang="ja-JP" dirty="0">
                        <a:solidFill>
                          <a:schemeClr val="tx1"/>
                        </a:solidFill>
                      </a:endParaRPr>
                    </a:p>
                  </a:txBody>
                  <a:tcPr anchor="ctr"/>
                </a:tc>
                <a:tc>
                  <a:txBody>
                    <a:bodyPr/>
                    <a:lstStyle/>
                    <a:p>
                      <a:r>
                        <a:rPr kumimoji="1" lang="en-US" altLang="ja-JP" dirty="0">
                          <a:solidFill>
                            <a:schemeClr val="tx1"/>
                          </a:solidFill>
                        </a:rPr>
                        <a:t>50</a:t>
                      </a:r>
                      <a:r>
                        <a:rPr kumimoji="1" lang="ja-JP" altLang="en-US" dirty="0">
                          <a:solidFill>
                            <a:schemeClr val="tx1"/>
                          </a:solidFill>
                        </a:rPr>
                        <a:t>未満</a:t>
                      </a:r>
                    </a:p>
                  </a:txBody>
                  <a:tcPr anchor="ctr"/>
                </a:tc>
                <a:tc>
                  <a:txBody>
                    <a:bodyPr/>
                    <a:lstStyle/>
                    <a:p>
                      <a:r>
                        <a:rPr kumimoji="1" lang="en-US" altLang="ja-JP" dirty="0">
                          <a:solidFill>
                            <a:schemeClr val="tx1"/>
                          </a:solidFill>
                        </a:rPr>
                        <a:t>50</a:t>
                      </a:r>
                      <a:r>
                        <a:rPr kumimoji="1" lang="ja-JP" altLang="en-US" dirty="0">
                          <a:solidFill>
                            <a:schemeClr val="tx1"/>
                          </a:solidFill>
                        </a:rPr>
                        <a:t>～</a:t>
                      </a:r>
                      <a:r>
                        <a:rPr kumimoji="1" lang="en-US" altLang="ja-JP" dirty="0">
                          <a:solidFill>
                            <a:schemeClr val="tx1"/>
                          </a:solidFill>
                        </a:rPr>
                        <a:t>100</a:t>
                      </a:r>
                      <a:endParaRPr kumimoji="1" lang="ja-JP" altLang="en-US" dirty="0">
                        <a:solidFill>
                          <a:schemeClr val="tx1"/>
                        </a:solidFill>
                      </a:endParaRPr>
                    </a:p>
                  </a:txBody>
                  <a:tcPr anchor="ctr"/>
                </a:tc>
                <a:tc>
                  <a:txBody>
                    <a:bodyPr/>
                    <a:lstStyle/>
                    <a:p>
                      <a:r>
                        <a:rPr kumimoji="1" lang="en-US" altLang="ja-JP" dirty="0">
                          <a:solidFill>
                            <a:schemeClr val="tx1"/>
                          </a:solidFill>
                        </a:rPr>
                        <a:t>101</a:t>
                      </a:r>
                      <a:r>
                        <a:rPr kumimoji="1" lang="ja-JP" altLang="en-US" dirty="0">
                          <a:solidFill>
                            <a:schemeClr val="tx1"/>
                          </a:solidFill>
                        </a:rPr>
                        <a:t>以上</a:t>
                      </a:r>
                    </a:p>
                  </a:txBody>
                  <a:tcPr anchor="ctr"/>
                </a:tc>
                <a:extLst>
                  <a:ext uri="{0D108BD9-81ED-4DB2-BD59-A6C34878D82A}">
                    <a16:rowId xmlns:a16="http://schemas.microsoft.com/office/drawing/2014/main" val="672391454"/>
                  </a:ext>
                </a:extLst>
              </a:tr>
              <a:tr h="448619">
                <a:tc vMerge="1">
                  <a:txBody>
                    <a:bodyPr/>
                    <a:lstStyle/>
                    <a:p>
                      <a:endParaRPr kumimoji="1" lang="ja-JP" altLang="en-US" sz="10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IAHA</a:t>
                      </a:r>
                      <a:r>
                        <a:rPr kumimoji="1" lang="ja-JP" altLang="en-US" dirty="0">
                          <a:solidFill>
                            <a:schemeClr val="tx1"/>
                          </a:solidFill>
                        </a:rPr>
                        <a:t>法</a:t>
                      </a:r>
                      <a:endParaRPr kumimoji="1" lang="en-US" altLang="ja-JP" dirty="0">
                        <a:solidFill>
                          <a:schemeClr val="tx1"/>
                        </a:solidFill>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1:2</a:t>
                      </a:r>
                      <a:r>
                        <a:rPr kumimoji="1" lang="ja-JP" altLang="en-US" dirty="0">
                          <a:solidFill>
                            <a:schemeClr val="tx1"/>
                          </a:solidFill>
                        </a:rPr>
                        <a:t>未満</a:t>
                      </a:r>
                    </a:p>
                  </a:txBody>
                  <a:tcPr anchor="ctr"/>
                </a:tc>
                <a:tc>
                  <a:txBody>
                    <a:bodyPr/>
                    <a:lstStyle/>
                    <a:p>
                      <a:r>
                        <a:rPr kumimoji="1" lang="en-US" altLang="ja-JP" dirty="0">
                          <a:solidFill>
                            <a:schemeClr val="tx1"/>
                          </a:solidFill>
                        </a:rPr>
                        <a:t>1:2</a:t>
                      </a:r>
                      <a:endParaRPr kumimoji="1" lang="ja-JP" altLang="en-US" dirty="0">
                        <a:solidFill>
                          <a:schemeClr val="tx1"/>
                        </a:solidFill>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1:4</a:t>
                      </a:r>
                      <a:r>
                        <a:rPr kumimoji="1" lang="ja-JP" altLang="en-US" dirty="0">
                          <a:solidFill>
                            <a:schemeClr val="tx1"/>
                          </a:solidFill>
                        </a:rPr>
                        <a:t>以上</a:t>
                      </a:r>
                    </a:p>
                  </a:txBody>
                  <a:tcPr anchor="ctr"/>
                </a:tc>
                <a:extLst>
                  <a:ext uri="{0D108BD9-81ED-4DB2-BD59-A6C34878D82A}">
                    <a16:rowId xmlns:a16="http://schemas.microsoft.com/office/drawing/2014/main" val="606908284"/>
                  </a:ext>
                </a:extLst>
              </a:tr>
              <a:tr h="448619">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流行性</a:t>
                      </a:r>
                      <a:endParaRPr kumimoji="1" lang="en-US" altLang="ja-JP" dirty="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耳下腺炎</a:t>
                      </a:r>
                      <a:endParaRPr kumimoji="1" lang="en-US" altLang="ja-JP" dirty="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a:t>
                      </a:r>
                      <a:r>
                        <a:rPr kumimoji="1" lang="ja-JP" altLang="en-US" sz="1000" dirty="0">
                          <a:solidFill>
                            <a:schemeClr val="tx1"/>
                          </a:solidFill>
                        </a:rPr>
                        <a:t>ムンプス・</a:t>
                      </a:r>
                      <a:endParaRPr kumimoji="1" lang="en-US" altLang="ja-JP" sz="1000" dirty="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rPr>
                        <a:t>おたふくかぜ</a:t>
                      </a:r>
                      <a:r>
                        <a:rPr kumimoji="1" lang="en-US" altLang="ja-JP" sz="1000" dirty="0">
                          <a:solidFill>
                            <a:schemeClr val="tx1"/>
                          </a:solidFill>
                        </a:rPr>
                        <a:t>)</a:t>
                      </a:r>
                      <a:endParaRPr kumimoji="1" lang="ja-JP" altLang="en-US" sz="1000" dirty="0">
                        <a:solidFill>
                          <a:schemeClr val="tx1"/>
                        </a:solidFill>
                      </a:endParaRPr>
                    </a:p>
                    <a:p>
                      <a:endParaRPr kumimoji="1" lang="ja-JP" altLang="en-US" dirty="0">
                        <a:solidFill>
                          <a:schemeClr val="tx1"/>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IgG-EIA</a:t>
                      </a:r>
                      <a:r>
                        <a:rPr kumimoji="1" lang="ja-JP" altLang="en-US" dirty="0">
                          <a:solidFill>
                            <a:schemeClr val="tx1"/>
                          </a:solidFill>
                        </a:rPr>
                        <a:t>法</a:t>
                      </a:r>
                    </a:p>
                  </a:txBody>
                  <a:tcPr anchor="ctr"/>
                </a:tc>
                <a:tc>
                  <a:txBody>
                    <a:bodyPr/>
                    <a:lstStyle/>
                    <a:p>
                      <a:r>
                        <a:rPr kumimoji="1" lang="en-US" altLang="ja-JP" dirty="0">
                          <a:solidFill>
                            <a:schemeClr val="tx1"/>
                          </a:solidFill>
                        </a:rPr>
                        <a:t>2.0</a:t>
                      </a:r>
                      <a:r>
                        <a:rPr kumimoji="1" lang="ja-JP" altLang="en-US" dirty="0">
                          <a:solidFill>
                            <a:schemeClr val="tx1"/>
                          </a:solidFill>
                        </a:rPr>
                        <a:t>未満</a:t>
                      </a:r>
                    </a:p>
                  </a:txBody>
                  <a:tcPr anchor="ctr"/>
                </a:tc>
                <a:tc>
                  <a:txBody>
                    <a:bodyPr/>
                    <a:lstStyle/>
                    <a:p>
                      <a:r>
                        <a:rPr kumimoji="1" lang="en-US" altLang="ja-JP" dirty="0">
                          <a:solidFill>
                            <a:schemeClr val="tx1"/>
                          </a:solidFill>
                        </a:rPr>
                        <a:t>2.0</a:t>
                      </a:r>
                      <a:r>
                        <a:rPr kumimoji="1" lang="ja-JP" altLang="en-US" dirty="0">
                          <a:solidFill>
                            <a:schemeClr val="tx1"/>
                          </a:solidFill>
                        </a:rPr>
                        <a:t>～</a:t>
                      </a:r>
                      <a:r>
                        <a:rPr kumimoji="1" lang="en-US" altLang="ja-JP" dirty="0">
                          <a:solidFill>
                            <a:schemeClr val="tx1"/>
                          </a:solidFill>
                        </a:rPr>
                        <a:t>3.9</a:t>
                      </a:r>
                      <a:endParaRPr kumimoji="1" lang="ja-JP" altLang="en-US" dirty="0">
                        <a:solidFill>
                          <a:schemeClr val="tx1"/>
                        </a:solidFill>
                      </a:endParaRPr>
                    </a:p>
                  </a:txBody>
                  <a:tcPr anchor="ctr"/>
                </a:tc>
                <a:tc>
                  <a:txBody>
                    <a:bodyPr/>
                    <a:lstStyle/>
                    <a:p>
                      <a:r>
                        <a:rPr kumimoji="1" lang="en-US" altLang="ja-JP" dirty="0">
                          <a:solidFill>
                            <a:schemeClr val="tx1"/>
                          </a:solidFill>
                        </a:rPr>
                        <a:t>4.0</a:t>
                      </a:r>
                      <a:r>
                        <a:rPr kumimoji="1" lang="ja-JP" altLang="en-US" dirty="0">
                          <a:solidFill>
                            <a:schemeClr val="tx1"/>
                          </a:solidFill>
                        </a:rPr>
                        <a:t>以上</a:t>
                      </a:r>
                    </a:p>
                  </a:txBody>
                  <a:tcPr anchor="ctr"/>
                </a:tc>
                <a:extLst>
                  <a:ext uri="{0D108BD9-81ED-4DB2-BD59-A6C34878D82A}">
                    <a16:rowId xmlns:a16="http://schemas.microsoft.com/office/drawing/2014/main" val="2056770742"/>
                  </a:ext>
                </a:extLst>
              </a:tr>
              <a:tr h="561730">
                <a:tc vMerge="1">
                  <a:txBody>
                    <a:bodyPr/>
                    <a:lstStyle/>
                    <a:p>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ELISA</a:t>
                      </a:r>
                      <a:r>
                        <a:rPr kumimoji="1" lang="ja-JP" altLang="en-US" dirty="0">
                          <a:solidFill>
                            <a:schemeClr val="tx1"/>
                          </a:solidFill>
                        </a:rPr>
                        <a:t>法</a:t>
                      </a:r>
                    </a:p>
                  </a:txBody>
                  <a:tcPr anchor="ctr"/>
                </a:tc>
                <a:tc>
                  <a:txBody>
                    <a:bodyPr/>
                    <a:lstStyle/>
                    <a:p>
                      <a:r>
                        <a:rPr kumimoji="1" lang="en-US" altLang="ja-JP" dirty="0">
                          <a:solidFill>
                            <a:schemeClr val="tx1"/>
                          </a:solidFill>
                        </a:rPr>
                        <a:t>250</a:t>
                      </a:r>
                      <a:r>
                        <a:rPr kumimoji="1" lang="ja-JP" altLang="en-US" dirty="0">
                          <a:solidFill>
                            <a:schemeClr val="tx1"/>
                          </a:solidFill>
                        </a:rPr>
                        <a:t>未満</a:t>
                      </a:r>
                    </a:p>
                  </a:txBody>
                  <a:tcPr anchor="ctr"/>
                </a:tc>
                <a:tc>
                  <a:txBody>
                    <a:bodyPr/>
                    <a:lstStyle/>
                    <a:p>
                      <a:r>
                        <a:rPr kumimoji="1" lang="en-US" altLang="ja-JP" dirty="0">
                          <a:solidFill>
                            <a:schemeClr val="tx1"/>
                          </a:solidFill>
                        </a:rPr>
                        <a:t>250</a:t>
                      </a:r>
                      <a:r>
                        <a:rPr kumimoji="1" lang="ja-JP" altLang="en-US" dirty="0">
                          <a:solidFill>
                            <a:schemeClr val="tx1"/>
                          </a:solidFill>
                        </a:rPr>
                        <a:t>～</a:t>
                      </a:r>
                      <a:r>
                        <a:rPr kumimoji="1" lang="en-US" altLang="ja-JP" dirty="0">
                          <a:solidFill>
                            <a:schemeClr val="tx1"/>
                          </a:solidFill>
                        </a:rPr>
                        <a:t>500</a:t>
                      </a:r>
                      <a:endParaRPr kumimoji="1" lang="ja-JP" altLang="en-US" dirty="0">
                        <a:solidFill>
                          <a:schemeClr val="tx1"/>
                        </a:solidFill>
                      </a:endParaRPr>
                    </a:p>
                  </a:txBody>
                  <a:tcPr anchor="ctr"/>
                </a:tc>
                <a:tc>
                  <a:txBody>
                    <a:bodyPr/>
                    <a:lstStyle/>
                    <a:p>
                      <a:r>
                        <a:rPr kumimoji="1" lang="en-US" altLang="ja-JP" dirty="0">
                          <a:solidFill>
                            <a:schemeClr val="tx1"/>
                          </a:solidFill>
                        </a:rPr>
                        <a:t>501</a:t>
                      </a:r>
                      <a:r>
                        <a:rPr kumimoji="1" lang="ja-JP" altLang="en-US" dirty="0">
                          <a:solidFill>
                            <a:schemeClr val="tx1"/>
                          </a:solidFill>
                        </a:rPr>
                        <a:t>以上</a:t>
                      </a:r>
                    </a:p>
                  </a:txBody>
                  <a:tcPr anchor="ctr"/>
                </a:tc>
                <a:extLst>
                  <a:ext uri="{0D108BD9-81ED-4DB2-BD59-A6C34878D82A}">
                    <a16:rowId xmlns:a16="http://schemas.microsoft.com/office/drawing/2014/main" val="1851358548"/>
                  </a:ext>
                </a:extLst>
              </a:tr>
            </a:tbl>
          </a:graphicData>
        </a:graphic>
      </p:graphicFrame>
      <p:sp>
        <p:nvSpPr>
          <p:cNvPr id="8" name="テキスト ボックス 7"/>
          <p:cNvSpPr txBox="1"/>
          <p:nvPr/>
        </p:nvSpPr>
        <p:spPr>
          <a:xfrm>
            <a:off x="0" y="368477"/>
            <a:ext cx="6642100" cy="1477328"/>
          </a:xfrm>
          <a:prstGeom prst="rect">
            <a:avLst/>
          </a:prstGeom>
          <a:noFill/>
        </p:spPr>
        <p:txBody>
          <a:bodyPr wrap="square" rtlCol="0">
            <a:spAutoFit/>
          </a:bodyPr>
          <a:lstStyle/>
          <a:p>
            <a:pPr marL="533400" indent="-533400"/>
            <a:r>
              <a:rPr kumimoji="1" lang="ja-JP" altLang="en-US" sz="2400" b="1" dirty="0">
                <a:latin typeface="+mn-ea"/>
              </a:rPr>
              <a:t> ３．血中抗体価の検査方法と判定基準</a:t>
            </a:r>
            <a:endParaRPr kumimoji="1" lang="en-US" altLang="ja-JP" sz="2400" b="1" dirty="0">
              <a:latin typeface="+mn-ea"/>
            </a:endParaRPr>
          </a:p>
          <a:p>
            <a:pPr marL="533400" indent="-533400"/>
            <a:r>
              <a:rPr kumimoji="1" lang="en-US" altLang="ja-JP" sz="1400" b="1" dirty="0">
                <a:latin typeface="+mn-ea"/>
              </a:rPr>
              <a:t>	</a:t>
            </a:r>
            <a:r>
              <a:rPr kumimoji="1" lang="ja-JP" altLang="en-US" sz="1400" b="1" dirty="0">
                <a:latin typeface="+mn-ea"/>
              </a:rPr>
              <a:t>　</a:t>
            </a:r>
            <a:r>
              <a:rPr kumimoji="1" lang="ja-JP" altLang="en-US" sz="1300" dirty="0">
                <a:latin typeface="+mn-ea"/>
              </a:rPr>
              <a:t>血中抗体価検査</a:t>
            </a:r>
            <a:r>
              <a:rPr lang="ja-JP" altLang="en-US" sz="1300" dirty="0">
                <a:latin typeface="+mn-ea"/>
              </a:rPr>
              <a:t>の際は以下に示す検査方法に従い受検し、</a:t>
            </a:r>
            <a:r>
              <a:rPr lang="en-US" altLang="ja-JP" sz="1300" dirty="0">
                <a:latin typeface="+mn-ea"/>
              </a:rPr>
              <a:t>【</a:t>
            </a:r>
            <a:r>
              <a:rPr lang="ja-JP" altLang="en-US" sz="1300" dirty="0">
                <a:latin typeface="+mn-ea"/>
              </a:rPr>
              <a:t>様式１</a:t>
            </a:r>
            <a:r>
              <a:rPr lang="en-US" altLang="ja-JP" sz="1300" dirty="0">
                <a:latin typeface="+mn-ea"/>
              </a:rPr>
              <a:t>】</a:t>
            </a:r>
            <a:r>
              <a:rPr lang="ja-JP" altLang="en-US" sz="1300" dirty="0">
                <a:latin typeface="+mn-ea"/>
              </a:rPr>
              <a:t>に記載及び検査結果の写しをご提出ください。</a:t>
            </a:r>
            <a:endParaRPr lang="en-US" altLang="ja-JP" sz="1300" dirty="0">
              <a:latin typeface="+mn-ea"/>
            </a:endParaRPr>
          </a:p>
          <a:p>
            <a:pPr marL="533400" indent="-533400"/>
            <a:endParaRPr lang="en-US" altLang="ja-JP" sz="1300" dirty="0">
              <a:latin typeface="+mn-ea"/>
            </a:endParaRPr>
          </a:p>
          <a:p>
            <a:pPr marL="533400">
              <a:tabLst>
                <a:tab pos="533400" algn="l"/>
              </a:tabLst>
            </a:pPr>
            <a:r>
              <a:rPr kumimoji="1" lang="ja-JP" altLang="en-US" sz="1300" dirty="0">
                <a:latin typeface="+mn-ea"/>
              </a:rPr>
              <a:t>　なお、以下に示す検査方法により受検した検査結果であれば、</a:t>
            </a:r>
            <a:r>
              <a:rPr lang="ja-JP" altLang="en-US" sz="1300" dirty="0">
                <a:latin typeface="+mn-ea"/>
              </a:rPr>
              <a:t>検査日は問いません。</a:t>
            </a:r>
            <a:endParaRPr kumimoji="1" lang="ja-JP" altLang="en-US" sz="1300" dirty="0">
              <a:latin typeface="+mn-ea"/>
            </a:endParaRPr>
          </a:p>
        </p:txBody>
      </p:sp>
      <p:sp>
        <p:nvSpPr>
          <p:cNvPr id="9" name="テキスト ボックス 8"/>
          <p:cNvSpPr txBox="1"/>
          <p:nvPr/>
        </p:nvSpPr>
        <p:spPr>
          <a:xfrm>
            <a:off x="259530" y="8463280"/>
            <a:ext cx="6594528" cy="1200329"/>
          </a:xfrm>
          <a:prstGeom prst="rect">
            <a:avLst/>
          </a:prstGeom>
          <a:noFill/>
        </p:spPr>
        <p:txBody>
          <a:bodyPr wrap="square" rtlCol="0">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検査項目毎に、検査方法として記載された方法のうちいずれかの方法で、検査を受けてください。記載されていない方法で検査した場合は、再度検査を受検する必要が生じます。</a:t>
            </a:r>
            <a:endParaRPr kumimoji="1" lang="en-US" altLang="ja-JP" sz="1200" dirty="0">
              <a:latin typeface="+mn-ea"/>
            </a:endParaRPr>
          </a:p>
          <a:p>
            <a:pPr marL="444500" indent="-444500">
              <a:tabLst>
                <a:tab pos="444500" algn="l"/>
              </a:tabLst>
            </a:pPr>
            <a:r>
              <a:rPr kumimoji="1" lang="ja-JP" altLang="en-US" sz="1200" dirty="0">
                <a:latin typeface="+mn-ea"/>
              </a:rPr>
              <a:t>＊２　判定基準は「発症を防ぐために十分な血中抗体価」としています。一般的な抗体陽性とされる値より高値なので、ご留意ください。</a:t>
            </a:r>
            <a:endParaRPr kumimoji="1" lang="en-US" altLang="ja-JP" sz="1200" dirty="0">
              <a:latin typeface="+mn-ea"/>
            </a:endParaRPr>
          </a:p>
          <a:p>
            <a:pPr marL="444500" indent="-444500">
              <a:tabLst>
                <a:tab pos="444500" algn="l"/>
              </a:tabLst>
            </a:pPr>
            <a:r>
              <a:rPr kumimoji="1" lang="ja-JP" altLang="en-US" sz="1200" dirty="0">
                <a:latin typeface="+mn-ea"/>
              </a:rPr>
              <a:t>＊３</a:t>
            </a:r>
            <a:r>
              <a:rPr kumimoji="1" lang="en-US" altLang="ja-JP" sz="1200" dirty="0">
                <a:latin typeface="+mn-ea"/>
              </a:rPr>
              <a:t>	</a:t>
            </a:r>
            <a:r>
              <a:rPr kumimoji="1" lang="ja-JP" altLang="en-US" sz="1200" dirty="0">
                <a:latin typeface="+mn-ea"/>
              </a:rPr>
              <a:t>基準未満の陽性は発症を防ぐには不十分な抗体価です。</a:t>
            </a:r>
          </a:p>
        </p:txBody>
      </p:sp>
      <p:sp>
        <p:nvSpPr>
          <p:cNvPr id="5" name="テキスト ボックス 4"/>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３ページ</a:t>
            </a:r>
          </a:p>
        </p:txBody>
      </p:sp>
    </p:spTree>
    <p:extLst>
      <p:ext uri="{BB962C8B-B14F-4D97-AF65-F5344CB8AC3E}">
        <p14:creationId xmlns:p14="http://schemas.microsoft.com/office/powerpoint/2010/main" val="344886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88106" y="343077"/>
            <a:ext cx="7239000"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4" name="テキスト ボックス 3"/>
          <p:cNvSpPr txBox="1"/>
          <p:nvPr/>
        </p:nvSpPr>
        <p:spPr>
          <a:xfrm>
            <a:off x="-200025" y="343077"/>
            <a:ext cx="6894739" cy="1692771"/>
          </a:xfrm>
          <a:prstGeom prst="rect">
            <a:avLst/>
          </a:prstGeom>
          <a:noFill/>
        </p:spPr>
        <p:txBody>
          <a:bodyPr wrap="square" rtlCol="0">
            <a:spAutoFit/>
          </a:bodyPr>
          <a:lstStyle/>
          <a:p>
            <a:pPr marL="533400" indent="-533400"/>
            <a:r>
              <a:rPr kumimoji="1" lang="ja-JP" altLang="en-US" sz="2400" b="1" dirty="0">
                <a:latin typeface="+mn-ea"/>
              </a:rPr>
              <a:t> ４．ワクチン接種</a:t>
            </a:r>
            <a:endParaRPr kumimoji="1" lang="en-US" altLang="ja-JP" sz="2400" b="1" dirty="0">
              <a:latin typeface="+mn-ea"/>
            </a:endParaRPr>
          </a:p>
          <a:p>
            <a:pPr marL="533400" indent="-533400"/>
            <a:r>
              <a:rPr kumimoji="1" lang="en-US" altLang="ja-JP" sz="1400" b="1" dirty="0">
                <a:latin typeface="+mn-ea"/>
              </a:rPr>
              <a:t>	</a:t>
            </a:r>
            <a:r>
              <a:rPr kumimoji="1" lang="ja-JP" altLang="en-US" sz="1400" b="1" dirty="0">
                <a:latin typeface="+mn-ea"/>
              </a:rPr>
              <a:t>　</a:t>
            </a:r>
            <a:endParaRPr kumimoji="1" lang="en-US" altLang="ja-JP" sz="1400" b="1" dirty="0">
              <a:latin typeface="+mn-ea"/>
            </a:endParaRPr>
          </a:p>
          <a:p>
            <a:pPr marL="533400" indent="-533400"/>
            <a:r>
              <a:rPr kumimoji="1" lang="ja-JP" altLang="en-US" sz="1400" b="1" dirty="0">
                <a:latin typeface="+mn-ea"/>
              </a:rPr>
              <a:t>　　　　</a:t>
            </a:r>
            <a:r>
              <a:rPr kumimoji="1" lang="ja-JP" altLang="en-US" sz="1300" dirty="0">
                <a:latin typeface="+mn-ea"/>
              </a:rPr>
              <a:t>ワクチン接種</a:t>
            </a:r>
            <a:r>
              <a:rPr lang="ja-JP" altLang="en-US" sz="1300" dirty="0">
                <a:latin typeface="+mn-ea"/>
              </a:rPr>
              <a:t>の際は以下に示すワクチンから必要なワクチンを接種してください。</a:t>
            </a:r>
            <a:endParaRPr lang="en-US" altLang="ja-JP" sz="1300" dirty="0">
              <a:latin typeface="+mn-ea"/>
            </a:endParaRPr>
          </a:p>
          <a:p>
            <a:pPr marL="533400">
              <a:tabLst>
                <a:tab pos="444500" algn="l"/>
              </a:tabLst>
            </a:pPr>
            <a:r>
              <a:rPr kumimoji="1" lang="ja-JP" altLang="en-US" sz="1300" dirty="0">
                <a:latin typeface="+mn-ea"/>
              </a:rPr>
              <a:t>　なお、</a:t>
            </a:r>
            <a:r>
              <a:rPr kumimoji="1" lang="ja-JP" altLang="en-US" sz="1300" u="sng" dirty="0">
                <a:latin typeface="+mn-ea"/>
              </a:rPr>
              <a:t>来院までに全てのワクチン接種を実施し終えることが望ましい</a:t>
            </a:r>
            <a:r>
              <a:rPr kumimoji="1" lang="ja-JP" altLang="en-US" sz="1300" dirty="0">
                <a:latin typeface="+mn-ea"/>
              </a:rPr>
              <a:t>が、ワクチン接種を２回以上行う必要がある場合で、</a:t>
            </a:r>
            <a:r>
              <a:rPr kumimoji="1" lang="ja-JP" altLang="en-US" sz="1300" u="sng" dirty="0">
                <a:latin typeface="+mn-ea"/>
              </a:rPr>
              <a:t>来院前</a:t>
            </a:r>
            <a:r>
              <a:rPr kumimoji="1" lang="ja-JP" altLang="en-US" sz="1300" dirty="0">
                <a:latin typeface="+mn-ea"/>
              </a:rPr>
              <a:t>までに済ませる事が難しい場合は、</a:t>
            </a:r>
            <a:r>
              <a:rPr kumimoji="1" lang="ja-JP" altLang="en-US" sz="1300" u="sng" dirty="0">
                <a:latin typeface="+mn-ea"/>
              </a:rPr>
              <a:t>１回目のワクチン接種を来院前までに実施</a:t>
            </a:r>
            <a:r>
              <a:rPr kumimoji="1" lang="ja-JP" altLang="en-US" sz="1300" dirty="0">
                <a:latin typeface="+mn-ea"/>
              </a:rPr>
              <a:t>し、２回目以降のワクチン接種予定日を</a:t>
            </a:r>
            <a:r>
              <a:rPr kumimoji="1" lang="en-US" altLang="ja-JP" sz="1300" dirty="0">
                <a:latin typeface="+mn-ea"/>
              </a:rPr>
              <a:t>【</a:t>
            </a:r>
            <a:r>
              <a:rPr kumimoji="1" lang="ja-JP" altLang="en-US" sz="1300" dirty="0">
                <a:latin typeface="+mn-ea"/>
              </a:rPr>
              <a:t>様式１</a:t>
            </a:r>
            <a:r>
              <a:rPr kumimoji="1" lang="en-US" altLang="ja-JP" sz="1300" dirty="0">
                <a:latin typeface="+mn-ea"/>
              </a:rPr>
              <a:t>】</a:t>
            </a:r>
            <a:r>
              <a:rPr kumimoji="1" lang="ja-JP" altLang="en-US" sz="1300" dirty="0">
                <a:latin typeface="+mn-ea"/>
              </a:rPr>
              <a:t>に記載してください。</a:t>
            </a:r>
            <a:endParaRPr kumimoji="1" lang="en-US" altLang="ja-JP" sz="1300" dirty="0">
              <a:latin typeface="+mn-ea"/>
            </a:endParaRPr>
          </a:p>
        </p:txBody>
      </p:sp>
      <p:graphicFrame>
        <p:nvGraphicFramePr>
          <p:cNvPr id="5" name="表 4"/>
          <p:cNvGraphicFramePr>
            <a:graphicFrameLocks noGrp="1"/>
          </p:cNvGraphicFramePr>
          <p:nvPr>
            <p:extLst>
              <p:ext uri="{D42A27DB-BD31-4B8C-83A1-F6EECF244321}">
                <p14:modId xmlns:p14="http://schemas.microsoft.com/office/powerpoint/2010/main" val="3083198840"/>
              </p:ext>
            </p:extLst>
          </p:nvPr>
        </p:nvGraphicFramePr>
        <p:xfrm>
          <a:off x="471488" y="2962807"/>
          <a:ext cx="5979188" cy="3278997"/>
        </p:xfrm>
        <a:graphic>
          <a:graphicData uri="http://schemas.openxmlformats.org/drawingml/2006/table">
            <a:tbl>
              <a:tblPr firstRow="1">
                <a:tableStyleId>{0505E3EF-67EA-436B-97B2-0124C06EBD24}</a:tableStyleId>
              </a:tblPr>
              <a:tblGrid>
                <a:gridCol w="5979188">
                  <a:extLst>
                    <a:ext uri="{9D8B030D-6E8A-4147-A177-3AD203B41FA5}">
                      <a16:colId xmlns:a16="http://schemas.microsoft.com/office/drawing/2014/main" val="1470361694"/>
                    </a:ext>
                  </a:extLst>
                </a:gridCol>
              </a:tblGrid>
              <a:tr h="294775">
                <a:tc>
                  <a:txBody>
                    <a:bodyPr/>
                    <a:lstStyle/>
                    <a:p>
                      <a:pPr algn="ctr"/>
                      <a:r>
                        <a:rPr kumimoji="1" lang="ja-JP" altLang="en-US" dirty="0"/>
                        <a:t>ワクチン</a:t>
                      </a:r>
                      <a:endParaRPr kumimoji="1" lang="ja-JP" altLang="en-US" baseline="30000" dirty="0"/>
                    </a:p>
                  </a:txBody>
                  <a:tcPr anchor="ctr"/>
                </a:tc>
                <a:extLst>
                  <a:ext uri="{0D108BD9-81ED-4DB2-BD59-A6C34878D82A}">
                    <a16:rowId xmlns:a16="http://schemas.microsoft.com/office/drawing/2014/main" val="310998687"/>
                  </a:ext>
                </a:extLst>
              </a:tr>
              <a:tr h="453499">
                <a:tc>
                  <a:txBody>
                    <a:bodyPr/>
                    <a:lstStyle/>
                    <a:p>
                      <a:r>
                        <a:rPr kumimoji="1" lang="ja-JP" altLang="en-US" dirty="0">
                          <a:latin typeface="+mn-ea"/>
                          <a:ea typeface="+mn-ea"/>
                        </a:rPr>
                        <a:t>麻疹ワクチン</a:t>
                      </a:r>
                      <a:endParaRPr kumimoji="1" lang="en-US" altLang="ja-JP" dirty="0">
                        <a:latin typeface="+mn-ea"/>
                        <a:ea typeface="+mn-ea"/>
                      </a:endParaRPr>
                    </a:p>
                    <a:p>
                      <a:r>
                        <a:rPr kumimoji="1" lang="en-US" altLang="ja-JP" sz="1050" dirty="0">
                          <a:latin typeface="+mn-ea"/>
                          <a:ea typeface="+mn-ea"/>
                        </a:rPr>
                        <a:t>(</a:t>
                      </a:r>
                      <a:r>
                        <a:rPr kumimoji="1" lang="ja-JP" altLang="en-US" sz="1050" dirty="0">
                          <a:latin typeface="+mn-ea"/>
                          <a:ea typeface="+mn-ea"/>
                        </a:rPr>
                        <a:t>はしか</a:t>
                      </a:r>
                      <a:r>
                        <a:rPr kumimoji="1" lang="en-US" altLang="ja-JP" sz="1050" dirty="0">
                          <a:latin typeface="+mn-ea"/>
                          <a:ea typeface="+mn-ea"/>
                        </a:rPr>
                        <a:t>)</a:t>
                      </a:r>
                      <a:endParaRPr kumimoji="1" lang="ja-JP" altLang="en-US" sz="1050" dirty="0">
                        <a:latin typeface="+mn-ea"/>
                        <a:ea typeface="+mn-ea"/>
                      </a:endParaRPr>
                    </a:p>
                  </a:txBody>
                  <a:tcPr/>
                </a:tc>
                <a:extLst>
                  <a:ext uri="{0D108BD9-81ED-4DB2-BD59-A6C34878D82A}">
                    <a16:rowId xmlns:a16="http://schemas.microsoft.com/office/drawing/2014/main" val="2982861741"/>
                  </a:ext>
                </a:extLst>
              </a:tr>
              <a:tr h="501049">
                <a:tc>
                  <a:txBody>
                    <a:bodyPr/>
                    <a:lstStyle/>
                    <a:p>
                      <a:r>
                        <a:rPr kumimoji="1" lang="ja-JP" altLang="en-US" dirty="0">
                          <a:latin typeface="+mn-ea"/>
                          <a:ea typeface="+mn-ea"/>
                        </a:rPr>
                        <a:t>風疹ワクチン</a:t>
                      </a:r>
                      <a:endParaRPr kumimoji="1" lang="en-US" altLang="ja-JP" dirty="0">
                        <a:latin typeface="+mn-ea"/>
                        <a:ea typeface="+mn-ea"/>
                      </a:endParaRPr>
                    </a:p>
                    <a:p>
                      <a:r>
                        <a:rPr kumimoji="1" lang="en-US" altLang="ja-JP" sz="1050" dirty="0">
                          <a:latin typeface="+mn-ea"/>
                          <a:ea typeface="+mn-ea"/>
                        </a:rPr>
                        <a:t>(</a:t>
                      </a:r>
                      <a:r>
                        <a:rPr kumimoji="1" lang="ja-JP" altLang="en-US" sz="1050" dirty="0">
                          <a:latin typeface="+mn-ea"/>
                          <a:ea typeface="+mn-ea"/>
                        </a:rPr>
                        <a:t>３日ばしか</a:t>
                      </a:r>
                      <a:r>
                        <a:rPr kumimoji="1" lang="en-US" altLang="ja-JP" sz="1050" dirty="0">
                          <a:latin typeface="+mn-ea"/>
                          <a:ea typeface="+mn-ea"/>
                        </a:rPr>
                        <a:t>)</a:t>
                      </a:r>
                      <a:endParaRPr kumimoji="1" lang="ja-JP" altLang="en-US" sz="1050" dirty="0">
                        <a:latin typeface="+mn-ea"/>
                        <a:ea typeface="+mn-ea"/>
                      </a:endParaRPr>
                    </a:p>
                  </a:txBody>
                  <a:tcPr/>
                </a:tc>
                <a:extLst>
                  <a:ext uri="{0D108BD9-81ED-4DB2-BD59-A6C34878D82A}">
                    <a16:rowId xmlns:a16="http://schemas.microsoft.com/office/drawing/2014/main" val="3312958934"/>
                  </a:ext>
                </a:extLst>
              </a:tr>
              <a:tr h="501049">
                <a:tc>
                  <a:txBody>
                    <a:bodyPr/>
                    <a:lstStyle/>
                    <a:p>
                      <a:r>
                        <a:rPr kumimoji="1" lang="ja-JP" altLang="en-US" dirty="0">
                          <a:latin typeface="+mn-ea"/>
                          <a:ea typeface="+mn-ea"/>
                        </a:rPr>
                        <a:t>水痘ワクチン</a:t>
                      </a:r>
                      <a:endParaRPr kumimoji="1" lang="en-US" altLang="ja-JP" dirty="0">
                        <a:latin typeface="+mn-ea"/>
                        <a:ea typeface="+mn-ea"/>
                      </a:endParaRPr>
                    </a:p>
                    <a:p>
                      <a:r>
                        <a:rPr kumimoji="1" lang="en-US" altLang="ja-JP" sz="1050" dirty="0">
                          <a:latin typeface="+mn-ea"/>
                          <a:ea typeface="+mn-ea"/>
                        </a:rPr>
                        <a:t>(</a:t>
                      </a:r>
                      <a:r>
                        <a:rPr kumimoji="1" lang="ja-JP" altLang="en-US" sz="1050" dirty="0">
                          <a:latin typeface="+mn-ea"/>
                          <a:ea typeface="+mn-ea"/>
                        </a:rPr>
                        <a:t>みずぼうそう</a:t>
                      </a:r>
                      <a:r>
                        <a:rPr kumimoji="1" lang="en-US" altLang="ja-JP" sz="1050" dirty="0">
                          <a:latin typeface="+mn-ea"/>
                          <a:ea typeface="+mn-ea"/>
                        </a:rPr>
                        <a:t>)</a:t>
                      </a:r>
                      <a:endParaRPr kumimoji="1" lang="ja-JP" altLang="en-US" sz="1050" dirty="0">
                        <a:latin typeface="+mn-ea"/>
                        <a:ea typeface="+mn-ea"/>
                      </a:endParaRPr>
                    </a:p>
                  </a:txBody>
                  <a:tcPr/>
                </a:tc>
                <a:extLst>
                  <a:ext uri="{0D108BD9-81ED-4DB2-BD59-A6C34878D82A}">
                    <a16:rowId xmlns:a16="http://schemas.microsoft.com/office/drawing/2014/main" val="352080935"/>
                  </a:ext>
                </a:extLst>
              </a:tr>
              <a:tr h="52042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latin typeface="+mn-ea"/>
                          <a:ea typeface="+mn-ea"/>
                        </a:rPr>
                        <a:t>流行性耳下腺炎ワクチン</a:t>
                      </a:r>
                      <a:endParaRPr kumimoji="1" lang="en-US" altLang="ja-JP" dirty="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50" dirty="0">
                          <a:latin typeface="+mn-ea"/>
                          <a:ea typeface="+mn-ea"/>
                        </a:rPr>
                        <a:t>(</a:t>
                      </a:r>
                      <a:r>
                        <a:rPr kumimoji="1" lang="ja-JP" altLang="en-US" sz="1050" dirty="0">
                          <a:latin typeface="+mn-ea"/>
                          <a:ea typeface="+mn-ea"/>
                        </a:rPr>
                        <a:t>ムンプス・おたふくかぜ</a:t>
                      </a:r>
                      <a:r>
                        <a:rPr kumimoji="1" lang="en-US" altLang="ja-JP" sz="1050" dirty="0">
                          <a:latin typeface="+mn-ea"/>
                          <a:ea typeface="+mn-ea"/>
                        </a:rPr>
                        <a:t>)</a:t>
                      </a:r>
                      <a:endParaRPr kumimoji="1" lang="ja-JP" altLang="en-US" sz="1050" dirty="0">
                        <a:latin typeface="+mn-ea"/>
                        <a:ea typeface="+mn-ea"/>
                      </a:endParaRPr>
                    </a:p>
                  </a:txBody>
                  <a:tcPr/>
                </a:tc>
                <a:extLst>
                  <a:ext uri="{0D108BD9-81ED-4DB2-BD59-A6C34878D82A}">
                    <a16:rowId xmlns:a16="http://schemas.microsoft.com/office/drawing/2014/main" val="2251144655"/>
                  </a:ext>
                </a:extLst>
              </a:tr>
              <a:tr h="50104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ＭＲワクチン</a:t>
                      </a:r>
                      <a:endParaRPr kumimoji="1" lang="en-US" altLang="ja-JP" sz="1350" dirty="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n-ea"/>
                          <a:ea typeface="+mn-ea"/>
                        </a:rPr>
                        <a:t>（麻疹ワクチン・風疹ワクチンの２種混合ワクチン）</a:t>
                      </a:r>
                      <a:endParaRPr kumimoji="1" lang="en-US" altLang="ja-JP" sz="1050" dirty="0">
                        <a:latin typeface="+mn-ea"/>
                        <a:ea typeface="+mn-ea"/>
                      </a:endParaRPr>
                    </a:p>
                  </a:txBody>
                  <a:tcPr/>
                </a:tc>
                <a:extLst>
                  <a:ext uri="{0D108BD9-81ED-4DB2-BD59-A6C34878D82A}">
                    <a16:rowId xmlns:a16="http://schemas.microsoft.com/office/drawing/2014/main" val="3732537044"/>
                  </a:ext>
                </a:extLst>
              </a:tr>
              <a:tr h="50104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ＭＭＲワクチン</a:t>
                      </a:r>
                      <a:endParaRPr kumimoji="1" lang="en-US" altLang="ja-JP" sz="1350" dirty="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n-ea"/>
                          <a:ea typeface="+mn-ea"/>
                        </a:rPr>
                        <a:t>（麻疹ワクチン・風疹ワクチン・流行性耳下腺炎ワクチンの３種混合ワクチン）</a:t>
                      </a:r>
                    </a:p>
                  </a:txBody>
                  <a:tcPr/>
                </a:tc>
                <a:extLst>
                  <a:ext uri="{0D108BD9-81ED-4DB2-BD59-A6C34878D82A}">
                    <a16:rowId xmlns:a16="http://schemas.microsoft.com/office/drawing/2014/main" val="1426740922"/>
                  </a:ext>
                </a:extLst>
              </a:tr>
            </a:tbl>
          </a:graphicData>
        </a:graphic>
      </p:graphicFrame>
      <p:sp>
        <p:nvSpPr>
          <p:cNvPr id="7" name="正方形/長方形 6"/>
          <p:cNvSpPr/>
          <p:nvPr/>
        </p:nvSpPr>
        <p:spPr>
          <a:xfrm>
            <a:off x="375776" y="6542256"/>
            <a:ext cx="6170612" cy="830997"/>
          </a:xfrm>
          <a:prstGeom prst="rect">
            <a:avLst/>
          </a:prstGeom>
        </p:spPr>
        <p:txBody>
          <a:bodyPr wrap="square">
            <a:spAutoFit/>
          </a:bodyPr>
          <a:lstStyle/>
          <a:p>
            <a:pPr marL="444500" indent="-444500">
              <a:tabLst>
                <a:tab pos="177800" algn="l"/>
              </a:tabLst>
            </a:pPr>
            <a:r>
              <a:rPr kumimoji="1" lang="ja-JP" altLang="en-US" sz="1200" dirty="0">
                <a:latin typeface="+mn-ea"/>
              </a:rPr>
              <a:t>＊　　当該ワクチンは</a:t>
            </a:r>
            <a:r>
              <a:rPr lang="ja-JP" altLang="en-US" sz="1200" dirty="0">
                <a:latin typeface="+mn-ea"/>
              </a:rPr>
              <a:t>生ワクチンです。同種のワクチンを２回接種する場合は</a:t>
            </a:r>
            <a:r>
              <a:rPr lang="en-US" altLang="ja-JP" sz="1200" dirty="0">
                <a:latin typeface="+mn-ea"/>
              </a:rPr>
              <a:t>27</a:t>
            </a:r>
            <a:r>
              <a:rPr lang="ja-JP" altLang="en-US" sz="1200" dirty="0">
                <a:latin typeface="+mn-ea"/>
              </a:rPr>
              <a:t>日</a:t>
            </a:r>
            <a:r>
              <a:rPr lang="en-US" altLang="ja-JP" sz="1200" dirty="0">
                <a:latin typeface="+mn-ea"/>
              </a:rPr>
              <a:t>(4</a:t>
            </a:r>
            <a:r>
              <a:rPr lang="ja-JP" altLang="en-US" sz="1200" dirty="0">
                <a:latin typeface="+mn-ea"/>
              </a:rPr>
              <a:t>週間</a:t>
            </a:r>
            <a:r>
              <a:rPr lang="en-US" altLang="ja-JP" sz="1200" dirty="0">
                <a:latin typeface="+mn-ea"/>
              </a:rPr>
              <a:t>)</a:t>
            </a:r>
            <a:r>
              <a:rPr lang="ja-JP" altLang="en-US" sz="1200" dirty="0">
                <a:latin typeface="+mn-ea"/>
              </a:rPr>
              <a:t>以上の間隔をあけて次のワクチンを接種します。</a:t>
            </a:r>
            <a:endParaRPr lang="en-US" altLang="ja-JP" sz="1200" dirty="0">
              <a:latin typeface="+mn-ea"/>
            </a:endParaRPr>
          </a:p>
          <a:p>
            <a:pPr marL="444500" indent="-444500">
              <a:tabLst>
                <a:tab pos="177800" algn="l"/>
              </a:tabLst>
            </a:pPr>
            <a:r>
              <a:rPr lang="ja-JP" altLang="en-US" sz="1200" dirty="0">
                <a:latin typeface="+mn-ea"/>
              </a:rPr>
              <a:t>＊　　</a:t>
            </a:r>
            <a:r>
              <a:rPr kumimoji="1" lang="ja-JP" altLang="en-US" sz="1200" dirty="0">
                <a:latin typeface="+mn-ea"/>
              </a:rPr>
              <a:t>病気や体質等によりやむを得ない事情によりワクチン接種ができない場合は、</a:t>
            </a:r>
            <a:r>
              <a:rPr kumimoji="1" lang="en-US" altLang="ja-JP" sz="1200" dirty="0">
                <a:latin typeface="+mn-ea"/>
              </a:rPr>
              <a:t>【</a:t>
            </a:r>
            <a:r>
              <a:rPr kumimoji="1" lang="ja-JP" altLang="en-US" sz="1200" dirty="0">
                <a:latin typeface="+mn-ea"/>
              </a:rPr>
              <a:t>様式１</a:t>
            </a:r>
            <a:r>
              <a:rPr kumimoji="1" lang="en-US" altLang="ja-JP" sz="1200" dirty="0">
                <a:latin typeface="+mn-ea"/>
              </a:rPr>
              <a:t>】</a:t>
            </a:r>
            <a:r>
              <a:rPr kumimoji="1" lang="ja-JP" altLang="en-US" sz="1200" dirty="0">
                <a:latin typeface="+mn-ea"/>
              </a:rPr>
              <a:t>にその旨ご記入ください。</a:t>
            </a:r>
            <a:endParaRPr kumimoji="1" lang="en-US" altLang="ja-JP" sz="1200" dirty="0">
              <a:latin typeface="+mn-ea"/>
            </a:endParaRPr>
          </a:p>
        </p:txBody>
      </p:sp>
      <p:sp>
        <p:nvSpPr>
          <p:cNvPr id="6" name="テキスト ボックス 5"/>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４ページ</a:t>
            </a:r>
          </a:p>
        </p:txBody>
      </p:sp>
    </p:spTree>
    <p:extLst>
      <p:ext uri="{BB962C8B-B14F-4D97-AF65-F5344CB8AC3E}">
        <p14:creationId xmlns:p14="http://schemas.microsoft.com/office/powerpoint/2010/main" val="3824463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177800" y="236083"/>
            <a:ext cx="7239000"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2" name="タイトル 1"/>
          <p:cNvSpPr>
            <a:spLocks noGrp="1"/>
          </p:cNvSpPr>
          <p:nvPr>
            <p:ph type="title" idx="4294967295"/>
          </p:nvPr>
        </p:nvSpPr>
        <p:spPr>
          <a:xfrm>
            <a:off x="496887" y="673815"/>
            <a:ext cx="5915025" cy="1180038"/>
          </a:xfrm>
        </p:spPr>
        <p:txBody>
          <a:bodyPr>
            <a:normAutofit/>
          </a:bodyPr>
          <a:lstStyle/>
          <a:p>
            <a:pPr>
              <a:tabLst>
                <a:tab pos="533400" algn="l"/>
              </a:tabLst>
            </a:pPr>
            <a:r>
              <a:rPr lang="ja-JP" altLang="en-US" sz="1300" dirty="0">
                <a:latin typeface="+mn-ea"/>
                <a:ea typeface="+mn-ea"/>
              </a:rPr>
              <a:t>　以下に示す検査項目を受検し、</a:t>
            </a:r>
            <a:r>
              <a:rPr lang="en-US" altLang="ja-JP" sz="1300" dirty="0">
                <a:latin typeface="+mn-ea"/>
                <a:ea typeface="+mn-ea"/>
              </a:rPr>
              <a:t>【</a:t>
            </a:r>
            <a:r>
              <a:rPr lang="ja-JP" altLang="en-US" sz="1300" dirty="0">
                <a:latin typeface="+mn-ea"/>
                <a:ea typeface="+mn-ea"/>
              </a:rPr>
              <a:t>様式１</a:t>
            </a:r>
            <a:r>
              <a:rPr lang="en-US" altLang="ja-JP" sz="1300" dirty="0">
                <a:latin typeface="+mn-ea"/>
                <a:ea typeface="+mn-ea"/>
              </a:rPr>
              <a:t>】</a:t>
            </a:r>
            <a:r>
              <a:rPr lang="ja-JP" altLang="en-US" sz="1300" dirty="0">
                <a:latin typeface="+mn-ea"/>
                <a:ea typeface="+mn-ea"/>
              </a:rPr>
              <a:t>に記載及び検査結果の写しをご提出ください。</a:t>
            </a:r>
            <a:r>
              <a:rPr lang="en-US" altLang="ja-JP" sz="1300" dirty="0">
                <a:latin typeface="+mn-ea"/>
                <a:ea typeface="+mn-ea"/>
              </a:rPr>
              <a:t/>
            </a:r>
            <a:br>
              <a:rPr lang="en-US" altLang="ja-JP" sz="1300" dirty="0">
                <a:latin typeface="+mn-ea"/>
                <a:ea typeface="+mn-ea"/>
              </a:rPr>
            </a:br>
            <a:r>
              <a:rPr lang="ja-JP" altLang="en-US" sz="1300" dirty="0">
                <a:latin typeface="+mn-ea"/>
                <a:ea typeface="+mn-ea"/>
              </a:rPr>
              <a:t>　なお、以下に示す検査方法により受検した検査結果であれば、検査日は問いません。</a:t>
            </a:r>
          </a:p>
        </p:txBody>
      </p:sp>
      <p:sp>
        <p:nvSpPr>
          <p:cNvPr id="4" name="テキスト ボックス 3"/>
          <p:cNvSpPr txBox="1"/>
          <p:nvPr/>
        </p:nvSpPr>
        <p:spPr>
          <a:xfrm>
            <a:off x="136471" y="262437"/>
            <a:ext cx="5264696" cy="461665"/>
          </a:xfrm>
          <a:prstGeom prst="rect">
            <a:avLst/>
          </a:prstGeom>
          <a:noFill/>
        </p:spPr>
        <p:txBody>
          <a:bodyPr wrap="square" rtlCol="0">
            <a:spAutoFit/>
          </a:bodyPr>
          <a:lstStyle/>
          <a:p>
            <a:pPr>
              <a:tabLst>
                <a:tab pos="4749800" algn="l"/>
              </a:tabLst>
            </a:pPr>
            <a:r>
              <a:rPr kumimoji="1" lang="ja-JP" altLang="en-US" sz="2400" b="1" dirty="0">
                <a:latin typeface="+mn-ea"/>
              </a:rPr>
              <a:t>５．Ｂ型肝炎</a:t>
            </a:r>
          </a:p>
        </p:txBody>
      </p:sp>
      <p:graphicFrame>
        <p:nvGraphicFramePr>
          <p:cNvPr id="3" name="表 2"/>
          <p:cNvGraphicFramePr>
            <a:graphicFrameLocks noGrp="1"/>
          </p:cNvGraphicFramePr>
          <p:nvPr>
            <p:extLst>
              <p:ext uri="{D42A27DB-BD31-4B8C-83A1-F6EECF244321}">
                <p14:modId xmlns:p14="http://schemas.microsoft.com/office/powerpoint/2010/main" val="971168233"/>
              </p:ext>
            </p:extLst>
          </p:nvPr>
        </p:nvGraphicFramePr>
        <p:xfrm>
          <a:off x="484187" y="1853853"/>
          <a:ext cx="5940425" cy="1559020"/>
        </p:xfrm>
        <a:graphic>
          <a:graphicData uri="http://schemas.openxmlformats.org/drawingml/2006/table">
            <a:tbl>
              <a:tblPr firstRow="1">
                <a:tableStyleId>{0505E3EF-67EA-436B-97B2-0124C06EBD24}</a:tableStyleId>
              </a:tblPr>
              <a:tblGrid>
                <a:gridCol w="1527918">
                  <a:extLst>
                    <a:ext uri="{9D8B030D-6E8A-4147-A177-3AD203B41FA5}">
                      <a16:colId xmlns:a16="http://schemas.microsoft.com/office/drawing/2014/main" val="1470361694"/>
                    </a:ext>
                  </a:extLst>
                </a:gridCol>
                <a:gridCol w="1494559">
                  <a:extLst>
                    <a:ext uri="{9D8B030D-6E8A-4147-A177-3AD203B41FA5}">
                      <a16:colId xmlns:a16="http://schemas.microsoft.com/office/drawing/2014/main" val="3999442264"/>
                    </a:ext>
                  </a:extLst>
                </a:gridCol>
                <a:gridCol w="1387805">
                  <a:extLst>
                    <a:ext uri="{9D8B030D-6E8A-4147-A177-3AD203B41FA5}">
                      <a16:colId xmlns:a16="http://schemas.microsoft.com/office/drawing/2014/main" val="555399104"/>
                    </a:ext>
                  </a:extLst>
                </a:gridCol>
                <a:gridCol w="1530143">
                  <a:extLst>
                    <a:ext uri="{9D8B030D-6E8A-4147-A177-3AD203B41FA5}">
                      <a16:colId xmlns:a16="http://schemas.microsoft.com/office/drawing/2014/main" val="2666210860"/>
                    </a:ext>
                  </a:extLst>
                </a:gridCol>
              </a:tblGrid>
              <a:tr h="318331">
                <a:tc rowSpan="2">
                  <a:txBody>
                    <a:bodyPr/>
                    <a:lstStyle/>
                    <a:p>
                      <a:pPr algn="ctr"/>
                      <a:r>
                        <a:rPr kumimoji="1" lang="ja-JP" altLang="en-US" dirty="0">
                          <a:solidFill>
                            <a:schemeClr val="tx1"/>
                          </a:solidFill>
                        </a:rPr>
                        <a:t>検査項目</a:t>
                      </a:r>
                    </a:p>
                  </a:txBody>
                  <a:tcPr anchor="ctr"/>
                </a:tc>
                <a:tc rowSpan="2">
                  <a:txBody>
                    <a:bodyPr/>
                    <a:lstStyle/>
                    <a:p>
                      <a:pPr algn="ctr"/>
                      <a:r>
                        <a:rPr kumimoji="1" lang="ja-JP" altLang="en-US" dirty="0">
                          <a:solidFill>
                            <a:schemeClr val="tx1"/>
                          </a:solidFill>
                        </a:rPr>
                        <a:t>検査方法</a:t>
                      </a:r>
                      <a:r>
                        <a:rPr kumimoji="1" lang="ja-JP" altLang="en-US" baseline="30000" dirty="0">
                          <a:solidFill>
                            <a:schemeClr val="tx1"/>
                          </a:solidFill>
                        </a:rPr>
                        <a:t>＊１</a:t>
                      </a:r>
                    </a:p>
                  </a:txBody>
                  <a:tcPr anchor="ctr"/>
                </a:tc>
                <a:tc gridSpan="2">
                  <a:txBody>
                    <a:bodyPr/>
                    <a:lstStyle/>
                    <a:p>
                      <a:pPr algn="ctr"/>
                      <a:r>
                        <a:rPr kumimoji="1" lang="ja-JP" altLang="en-US" dirty="0">
                          <a:solidFill>
                            <a:schemeClr val="tx1"/>
                          </a:solidFill>
                        </a:rPr>
                        <a:t>判定基準</a:t>
                      </a:r>
                      <a:endParaRPr kumimoji="1" lang="en-US" altLang="ja-JP" dirty="0">
                        <a:solidFill>
                          <a:schemeClr val="tx1"/>
                        </a:solidFill>
                      </a:endParaRPr>
                    </a:p>
                  </a:txBody>
                  <a:tcPr anchor="ctr"/>
                </a:tc>
                <a:tc hMerge="1">
                  <a:txBody>
                    <a:bodyPr/>
                    <a:lstStyle/>
                    <a:p>
                      <a:endParaRPr kumimoji="1" lang="ja-JP" altLang="en-US" dirty="0"/>
                    </a:p>
                  </a:txBody>
                  <a:tcPr/>
                </a:tc>
                <a:extLst>
                  <a:ext uri="{0D108BD9-81ED-4DB2-BD59-A6C34878D82A}">
                    <a16:rowId xmlns:a16="http://schemas.microsoft.com/office/drawing/2014/main" val="310998687"/>
                  </a:ext>
                </a:extLst>
              </a:tr>
              <a:tr h="318331">
                <a:tc vMerge="1">
                  <a:txBody>
                    <a:bodyPr/>
                    <a:lstStyle/>
                    <a:p>
                      <a:endParaRPr kumimoji="1" lang="ja-JP" altLang="en-US" dirty="0"/>
                    </a:p>
                  </a:txBody>
                  <a:tcPr/>
                </a:tc>
                <a:tc vMerge="1">
                  <a:txBody>
                    <a:bodyPr/>
                    <a:lstStyle/>
                    <a:p>
                      <a:endParaRPr kumimoji="1" lang="ja-JP" altLang="en-US" dirty="0"/>
                    </a:p>
                  </a:txBody>
                  <a:tcPr/>
                </a:tc>
                <a:tc>
                  <a:txBody>
                    <a:bodyPr/>
                    <a:lstStyle/>
                    <a:p>
                      <a:pPr algn="ctr"/>
                      <a:r>
                        <a:rPr kumimoji="1" lang="ja-JP" altLang="en-US" dirty="0">
                          <a:solidFill>
                            <a:schemeClr val="tx1"/>
                          </a:solidFill>
                        </a:rPr>
                        <a:t>陰性</a:t>
                      </a:r>
                      <a:r>
                        <a:rPr kumimoji="1" lang="ja-JP" altLang="en-US" baseline="30000" dirty="0">
                          <a:solidFill>
                            <a:schemeClr val="tx1"/>
                          </a:solidFill>
                        </a:rPr>
                        <a:t>＊２</a:t>
                      </a:r>
                      <a:endParaRPr kumimoji="1" lang="en-US" altLang="ja-JP" baseline="30000" dirty="0">
                        <a:solidFill>
                          <a:schemeClr val="tx1"/>
                        </a:solidFill>
                      </a:endParaRPr>
                    </a:p>
                  </a:txBody>
                  <a:tcPr anchor="ctr"/>
                </a:tc>
                <a:tc>
                  <a:txBody>
                    <a:bodyPr/>
                    <a:lstStyle/>
                    <a:p>
                      <a:pPr algn="ctr"/>
                      <a:r>
                        <a:rPr kumimoji="1" lang="ja-JP" altLang="en-US" dirty="0">
                          <a:solidFill>
                            <a:schemeClr val="tx1"/>
                          </a:solidFill>
                        </a:rPr>
                        <a:t>陽性</a:t>
                      </a:r>
                    </a:p>
                  </a:txBody>
                  <a:tcPr anchor="ctr"/>
                </a:tc>
                <a:extLst>
                  <a:ext uri="{0D108BD9-81ED-4DB2-BD59-A6C34878D82A}">
                    <a16:rowId xmlns:a16="http://schemas.microsoft.com/office/drawing/2014/main" val="1625344671"/>
                  </a:ext>
                </a:extLst>
              </a:tr>
              <a:tr h="461179">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1350" dirty="0">
                          <a:solidFill>
                            <a:schemeClr val="tx1"/>
                          </a:solidFill>
                          <a:latin typeface="+mn-ea"/>
                          <a:ea typeface="+mn-ea"/>
                        </a:rPr>
                        <a:t>HBs</a:t>
                      </a:r>
                      <a:r>
                        <a:rPr lang="ja-JP" altLang="en-US" sz="1350" dirty="0">
                          <a:solidFill>
                            <a:schemeClr val="tx1"/>
                          </a:solidFill>
                          <a:latin typeface="+mn-ea"/>
                          <a:ea typeface="+mn-ea"/>
                        </a:rPr>
                        <a:t>抗体検査</a:t>
                      </a:r>
                      <a:endParaRPr kumimoji="1" lang="ja-JP" altLang="en-US" sz="1350" dirty="0">
                        <a:solidFill>
                          <a:schemeClr val="tx1"/>
                        </a:solidFill>
                        <a:latin typeface="+mn-ea"/>
                        <a:ea typeface="+mn-ea"/>
                      </a:endParaRPr>
                    </a:p>
                  </a:txBody>
                  <a:tcPr/>
                </a:tc>
                <a:tc>
                  <a:txBody>
                    <a:bodyPr/>
                    <a:lstStyle/>
                    <a:p>
                      <a:r>
                        <a:rPr kumimoji="1" lang="en-US" altLang="ja-JP" sz="1350" dirty="0">
                          <a:solidFill>
                            <a:schemeClr val="tx1"/>
                          </a:solidFill>
                          <a:latin typeface="+mn-ea"/>
                          <a:ea typeface="+mn-ea"/>
                        </a:rPr>
                        <a:t>CLIA</a:t>
                      </a:r>
                      <a:r>
                        <a:rPr kumimoji="1" lang="ja-JP" altLang="en-US" sz="1350" dirty="0">
                          <a:solidFill>
                            <a:schemeClr val="tx1"/>
                          </a:solidFill>
                          <a:latin typeface="+mn-ea"/>
                          <a:ea typeface="+mn-ea"/>
                        </a:rPr>
                        <a:t>法</a:t>
                      </a:r>
                      <a:endParaRPr kumimoji="1" lang="en-US" altLang="ja-JP" sz="1350" dirty="0">
                        <a:solidFill>
                          <a:schemeClr val="tx1"/>
                        </a:solidFill>
                        <a:latin typeface="+mn-ea"/>
                        <a:ea typeface="+mn-ea"/>
                      </a:endParaRPr>
                    </a:p>
                  </a:txBody>
                  <a:tcPr/>
                </a:tc>
                <a:tc>
                  <a:txBody>
                    <a:bodyPr/>
                    <a:lstStyle/>
                    <a:p>
                      <a:r>
                        <a:rPr kumimoji="1" lang="en-US" altLang="ja-JP" sz="1350" dirty="0">
                          <a:solidFill>
                            <a:schemeClr val="tx1"/>
                          </a:solidFill>
                          <a:latin typeface="+mn-ea"/>
                          <a:ea typeface="+mn-ea"/>
                        </a:rPr>
                        <a:t>10.0</a:t>
                      </a:r>
                      <a:r>
                        <a:rPr kumimoji="1" lang="ja-JP" altLang="en-US" sz="1350" dirty="0">
                          <a:solidFill>
                            <a:schemeClr val="tx1"/>
                          </a:solidFill>
                          <a:latin typeface="+mn-ea"/>
                          <a:ea typeface="+mn-ea"/>
                        </a:rPr>
                        <a:t>未満</a:t>
                      </a:r>
                    </a:p>
                  </a:txBody>
                  <a:tcPr/>
                </a:tc>
                <a:tc>
                  <a:txBody>
                    <a:bodyPr/>
                    <a:lstStyle/>
                    <a:p>
                      <a:r>
                        <a:rPr kumimoji="1" lang="en-US" altLang="ja-JP" sz="1350" dirty="0">
                          <a:solidFill>
                            <a:schemeClr val="tx1"/>
                          </a:solidFill>
                          <a:latin typeface="+mn-ea"/>
                          <a:ea typeface="+mn-ea"/>
                        </a:rPr>
                        <a:t>10.0</a:t>
                      </a:r>
                      <a:r>
                        <a:rPr kumimoji="1" lang="ja-JP" altLang="en-US" sz="1350" dirty="0">
                          <a:solidFill>
                            <a:schemeClr val="tx1"/>
                          </a:solidFill>
                          <a:latin typeface="+mn-ea"/>
                          <a:ea typeface="+mn-ea"/>
                        </a:rPr>
                        <a:t>以上</a:t>
                      </a:r>
                    </a:p>
                  </a:txBody>
                  <a:tcPr/>
                </a:tc>
                <a:extLst>
                  <a:ext uri="{0D108BD9-81ED-4DB2-BD59-A6C34878D82A}">
                    <a16:rowId xmlns:a16="http://schemas.microsoft.com/office/drawing/2014/main" val="2982861741"/>
                  </a:ext>
                </a:extLst>
              </a:tr>
              <a:tr h="461179">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350" dirty="0">
                        <a:solidFill>
                          <a:schemeClr val="tx1"/>
                        </a:solidFill>
                        <a:latin typeface="+mn-ea"/>
                        <a:ea typeface="+mn-ea"/>
                      </a:endParaRP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en-US" altLang="ja-JP" sz="1350" dirty="0">
                          <a:latin typeface="+mn-ea"/>
                          <a:ea typeface="+mn-ea"/>
                        </a:rPr>
                        <a:t>CLEIA</a:t>
                      </a:r>
                      <a:r>
                        <a:rPr kumimoji="1" lang="ja-JP" altLang="en-US" sz="1350" dirty="0">
                          <a:latin typeface="+mn-ea"/>
                          <a:ea typeface="+mn-ea"/>
                        </a:rPr>
                        <a:t>法</a:t>
                      </a:r>
                      <a:endParaRPr kumimoji="1" lang="en-US" altLang="ja-JP" sz="1350" dirty="0">
                        <a:latin typeface="+mn-ea"/>
                        <a:ea typeface="+mn-ea"/>
                      </a:endParaRP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陰性</a:t>
                      </a:r>
                      <a:r>
                        <a:rPr kumimoji="1" lang="ja-JP" altLang="en-US" sz="900" dirty="0">
                          <a:latin typeface="+mn-ea"/>
                          <a:ea typeface="+mn-ea"/>
                        </a:rPr>
                        <a:t>（</a:t>
                      </a:r>
                      <a:r>
                        <a:rPr kumimoji="1" lang="en-US" altLang="ja-JP" sz="900" dirty="0">
                          <a:latin typeface="+mn-ea"/>
                          <a:ea typeface="+mn-ea"/>
                        </a:rPr>
                        <a:t>10.0</a:t>
                      </a:r>
                      <a:r>
                        <a:rPr kumimoji="1" lang="ja-JP" altLang="en-US" sz="900" dirty="0">
                          <a:latin typeface="+mn-ea"/>
                          <a:ea typeface="+mn-ea"/>
                        </a:rPr>
                        <a:t>未満）</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陽性</a:t>
                      </a:r>
                      <a:r>
                        <a:rPr kumimoji="1" lang="ja-JP" altLang="en-US"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a:t>
                      </a:r>
                      <a:r>
                        <a:rPr kumimoji="1" lang="en-US" altLang="ja-JP"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10.0</a:t>
                      </a:r>
                      <a:r>
                        <a:rPr kumimoji="1" lang="ja-JP" altLang="en-US"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以上）</a:t>
                      </a:r>
                    </a:p>
                  </a:txBody>
                  <a:tcPr/>
                </a:tc>
                <a:extLst>
                  <a:ext uri="{0D108BD9-81ED-4DB2-BD59-A6C34878D82A}">
                    <a16:rowId xmlns:a16="http://schemas.microsoft.com/office/drawing/2014/main" val="509040561"/>
                  </a:ext>
                </a:extLst>
              </a:tr>
            </a:tbl>
          </a:graphicData>
        </a:graphic>
      </p:graphicFrame>
      <p:sp>
        <p:nvSpPr>
          <p:cNvPr id="10" name="正方形/長方形 9"/>
          <p:cNvSpPr/>
          <p:nvPr/>
        </p:nvSpPr>
        <p:spPr>
          <a:xfrm>
            <a:off x="406401" y="4068872"/>
            <a:ext cx="6005511" cy="830997"/>
          </a:xfrm>
          <a:prstGeom prst="rect">
            <a:avLst/>
          </a:prstGeom>
        </p:spPr>
        <p:txBody>
          <a:bodyPr wrap="square">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検査方法として記載された方法で検査を受けてください。記載されていない方法で検査した場合は、再度検査を受検する必要が生じます。</a:t>
            </a:r>
          </a:p>
          <a:p>
            <a:pPr marL="444500" indent="-444500">
              <a:tabLst>
                <a:tab pos="444500" algn="l"/>
              </a:tabLst>
            </a:pPr>
            <a:r>
              <a:rPr kumimoji="1" lang="ja-JP" altLang="en-US" sz="1200" dirty="0">
                <a:latin typeface="+mn-ea"/>
              </a:rPr>
              <a:t>＊２</a:t>
            </a:r>
            <a:r>
              <a:rPr kumimoji="1" lang="en-US" altLang="ja-JP" sz="1200" dirty="0">
                <a:latin typeface="+mn-ea"/>
              </a:rPr>
              <a:t>	</a:t>
            </a:r>
            <a:r>
              <a:rPr lang="en-US" altLang="ja-JP" sz="1200" dirty="0">
                <a:latin typeface="+mn-ea"/>
              </a:rPr>
              <a:t>HBs</a:t>
            </a:r>
            <a:r>
              <a:rPr lang="ja-JP" altLang="en-US" sz="1200" dirty="0">
                <a:latin typeface="+mn-ea"/>
              </a:rPr>
              <a:t>抗体検査が陰性の場合は、来院前にワクチン接種</a:t>
            </a:r>
            <a:r>
              <a:rPr lang="en-US" altLang="ja-JP" sz="1200" dirty="0">
                <a:latin typeface="+mn-ea"/>
              </a:rPr>
              <a:t>(1</a:t>
            </a:r>
            <a:r>
              <a:rPr lang="ja-JP" altLang="en-US" sz="1200" dirty="0">
                <a:latin typeface="+mn-ea"/>
              </a:rPr>
              <a:t>クール：</a:t>
            </a:r>
            <a:r>
              <a:rPr lang="en-US" altLang="ja-JP" sz="1200" dirty="0">
                <a:latin typeface="+mn-ea"/>
              </a:rPr>
              <a:t>3</a:t>
            </a:r>
            <a:r>
              <a:rPr lang="ja-JP" altLang="en-US" sz="1200" dirty="0">
                <a:latin typeface="+mn-ea"/>
              </a:rPr>
              <a:t>回</a:t>
            </a:r>
            <a:r>
              <a:rPr lang="en-US" altLang="ja-JP" sz="1200" dirty="0">
                <a:latin typeface="+mn-ea"/>
              </a:rPr>
              <a:t>)</a:t>
            </a:r>
            <a:r>
              <a:rPr lang="ja-JP" altLang="en-US" sz="1200" dirty="0">
                <a:latin typeface="+mn-ea"/>
              </a:rPr>
              <a:t>を受けることが望ましい。</a:t>
            </a:r>
            <a:endParaRPr lang="en-US" altLang="ja-JP" sz="1200" dirty="0">
              <a:latin typeface="+mn-ea"/>
            </a:endParaRPr>
          </a:p>
        </p:txBody>
      </p:sp>
      <p:sp>
        <p:nvSpPr>
          <p:cNvPr id="12" name="テキスト ボックス 11"/>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５ページ</a:t>
            </a:r>
          </a:p>
        </p:txBody>
      </p:sp>
    </p:spTree>
    <p:extLst>
      <p:ext uri="{BB962C8B-B14F-4D97-AF65-F5344CB8AC3E}">
        <p14:creationId xmlns:p14="http://schemas.microsoft.com/office/powerpoint/2010/main" val="1701646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106142" y="198598"/>
            <a:ext cx="7239000"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7" name="テキスト ボックス 6"/>
          <p:cNvSpPr txBox="1"/>
          <p:nvPr/>
        </p:nvSpPr>
        <p:spPr>
          <a:xfrm>
            <a:off x="187271" y="1186977"/>
            <a:ext cx="6096000" cy="1508105"/>
          </a:xfrm>
          <a:prstGeom prst="rect">
            <a:avLst/>
          </a:prstGeom>
          <a:noFill/>
        </p:spPr>
        <p:txBody>
          <a:bodyPr wrap="square" rtlCol="0">
            <a:spAutoFit/>
          </a:bodyPr>
          <a:lstStyle/>
          <a:p>
            <a:r>
              <a:rPr kumimoji="1" lang="ja-JP" altLang="en-US" sz="1400" b="1" dirty="0">
                <a:latin typeface="+mn-ea"/>
              </a:rPr>
              <a:t>（１）ワクチン接種・検査費用の目安</a:t>
            </a:r>
            <a:endParaRPr kumimoji="1" lang="en-US" altLang="ja-JP" sz="1400" b="1" dirty="0">
              <a:latin typeface="+mn-ea"/>
            </a:endParaRPr>
          </a:p>
          <a:p>
            <a:pPr marL="533400"/>
            <a:r>
              <a:rPr kumimoji="1" lang="ja-JP" altLang="en-US" sz="1300" dirty="0">
                <a:latin typeface="+mn-ea"/>
              </a:rPr>
              <a:t>　公的医療保険の適用外のため、ワクチン接種・検査費用は</a:t>
            </a:r>
            <a:r>
              <a:rPr kumimoji="1" lang="en-US" altLang="ja-JP" sz="1300" dirty="0">
                <a:latin typeface="+mn-ea"/>
              </a:rPr>
              <a:t>10</a:t>
            </a:r>
            <a:r>
              <a:rPr kumimoji="1" lang="ja-JP" altLang="en-US" sz="1300" dirty="0">
                <a:latin typeface="+mn-ea"/>
              </a:rPr>
              <a:t>割負担になります。受診する医療機関により費用は異なりますが、目安は以下のとおりです。</a:t>
            </a:r>
            <a:endParaRPr kumimoji="1" lang="en-US" altLang="ja-JP" sz="1300" dirty="0">
              <a:latin typeface="+mn-ea"/>
            </a:endParaRPr>
          </a:p>
          <a:p>
            <a:pPr marL="533400"/>
            <a:r>
              <a:rPr kumimoji="1" lang="ja-JP" altLang="en-US" sz="1300" dirty="0">
                <a:latin typeface="+mn-ea"/>
              </a:rPr>
              <a:t>・血中抗体価検査：全体で約</a:t>
            </a:r>
            <a:r>
              <a:rPr kumimoji="1" lang="en-US" altLang="ja-JP" sz="1300" dirty="0">
                <a:latin typeface="+mn-ea"/>
              </a:rPr>
              <a:t>12,000</a:t>
            </a:r>
            <a:r>
              <a:rPr kumimoji="1" lang="ja-JP" altLang="en-US" sz="1300" dirty="0">
                <a:latin typeface="+mn-ea"/>
              </a:rPr>
              <a:t>円</a:t>
            </a:r>
            <a:endParaRPr kumimoji="1" lang="en-US" altLang="ja-JP" sz="1300" dirty="0">
              <a:latin typeface="+mn-ea"/>
            </a:endParaRPr>
          </a:p>
          <a:p>
            <a:pPr marL="533400" indent="88900"/>
            <a:r>
              <a:rPr kumimoji="1" lang="ja-JP" altLang="en-US" sz="1300" dirty="0">
                <a:latin typeface="+mn-ea"/>
              </a:rPr>
              <a:t>（麻疹・風疹・水痘・流行性耳下腺炎・Ｂ型肝炎）</a:t>
            </a:r>
            <a:endParaRPr kumimoji="1" lang="en-US" altLang="ja-JP" sz="1300" dirty="0">
              <a:latin typeface="+mn-ea"/>
            </a:endParaRPr>
          </a:p>
          <a:p>
            <a:pPr marL="533400"/>
            <a:r>
              <a:rPr kumimoji="1" lang="ja-JP" altLang="en-US" sz="1300" dirty="0">
                <a:latin typeface="+mn-ea"/>
              </a:rPr>
              <a:t>・ワクチン接種：１種類約</a:t>
            </a:r>
            <a:r>
              <a:rPr kumimoji="1" lang="en-US" altLang="ja-JP" sz="1300" dirty="0">
                <a:latin typeface="+mn-ea"/>
              </a:rPr>
              <a:t>3,000</a:t>
            </a:r>
            <a:r>
              <a:rPr kumimoji="1" lang="ja-JP" altLang="en-US" sz="1300" dirty="0">
                <a:latin typeface="+mn-ea"/>
              </a:rPr>
              <a:t>円～</a:t>
            </a:r>
            <a:r>
              <a:rPr kumimoji="1" lang="en-US" altLang="ja-JP" sz="1300" dirty="0">
                <a:latin typeface="+mn-ea"/>
              </a:rPr>
              <a:t>8,000</a:t>
            </a:r>
            <a:r>
              <a:rPr kumimoji="1" lang="ja-JP" altLang="en-US" sz="1300" dirty="0">
                <a:latin typeface="+mn-ea"/>
              </a:rPr>
              <a:t>円</a:t>
            </a:r>
            <a:endParaRPr kumimoji="1" lang="en-US" altLang="ja-JP" sz="1300" dirty="0">
              <a:latin typeface="+mn-ea"/>
            </a:endParaRPr>
          </a:p>
        </p:txBody>
      </p:sp>
      <p:sp>
        <p:nvSpPr>
          <p:cNvPr id="5" name="テキスト ボックス 4"/>
          <p:cNvSpPr txBox="1"/>
          <p:nvPr/>
        </p:nvSpPr>
        <p:spPr>
          <a:xfrm>
            <a:off x="187271" y="259799"/>
            <a:ext cx="5264696" cy="461665"/>
          </a:xfrm>
          <a:prstGeom prst="rect">
            <a:avLst/>
          </a:prstGeom>
          <a:noFill/>
        </p:spPr>
        <p:txBody>
          <a:bodyPr wrap="square" rtlCol="0">
            <a:spAutoFit/>
          </a:bodyPr>
          <a:lstStyle/>
          <a:p>
            <a:pPr>
              <a:tabLst>
                <a:tab pos="4749800" algn="l"/>
              </a:tabLst>
            </a:pPr>
            <a:r>
              <a:rPr kumimoji="1" lang="ja-JP" altLang="en-US" sz="2400" b="1" dirty="0">
                <a:latin typeface="+mn-ea"/>
              </a:rPr>
              <a:t>６．Ｑ＆Ａ</a:t>
            </a:r>
          </a:p>
        </p:txBody>
      </p:sp>
      <p:sp>
        <p:nvSpPr>
          <p:cNvPr id="8" name="テキスト ボックス 7"/>
          <p:cNvSpPr txBox="1"/>
          <p:nvPr/>
        </p:nvSpPr>
        <p:spPr>
          <a:xfrm>
            <a:off x="187271" y="2968996"/>
            <a:ext cx="6096000" cy="723275"/>
          </a:xfrm>
          <a:prstGeom prst="rect">
            <a:avLst/>
          </a:prstGeom>
          <a:noFill/>
        </p:spPr>
        <p:txBody>
          <a:bodyPr wrap="square" rtlCol="0">
            <a:spAutoFit/>
          </a:bodyPr>
          <a:lstStyle/>
          <a:p>
            <a:r>
              <a:rPr kumimoji="1" lang="ja-JP" altLang="en-US" sz="1400" b="1" dirty="0">
                <a:latin typeface="+mn-ea"/>
              </a:rPr>
              <a:t>（２）以前に受検した検査結果の提出について</a:t>
            </a:r>
            <a:endParaRPr kumimoji="1" lang="en-US" altLang="ja-JP" sz="1400" b="1" dirty="0">
              <a:latin typeface="+mn-ea"/>
            </a:endParaRPr>
          </a:p>
          <a:p>
            <a:pPr marL="533400"/>
            <a:r>
              <a:rPr kumimoji="1" lang="ja-JP" altLang="en-US" sz="1400" dirty="0">
                <a:latin typeface="+mn-ea"/>
              </a:rPr>
              <a:t>　</a:t>
            </a:r>
            <a:r>
              <a:rPr kumimoji="1" lang="ja-JP" altLang="en-US" sz="1300" dirty="0">
                <a:latin typeface="+mn-ea"/>
              </a:rPr>
              <a:t>当院の指定する検査方法であれば、検査日は問いません。</a:t>
            </a:r>
            <a:r>
              <a:rPr kumimoji="1" lang="en-US" altLang="ja-JP" sz="1300" dirty="0">
                <a:latin typeface="+mn-ea"/>
              </a:rPr>
              <a:t>【</a:t>
            </a:r>
            <a:r>
              <a:rPr kumimoji="1" lang="ja-JP" altLang="en-US" sz="1300" dirty="0">
                <a:latin typeface="+mn-ea"/>
              </a:rPr>
              <a:t>様式１</a:t>
            </a:r>
            <a:r>
              <a:rPr kumimoji="1" lang="en-US" altLang="ja-JP" sz="1300" dirty="0">
                <a:latin typeface="+mn-ea"/>
              </a:rPr>
              <a:t>】</a:t>
            </a:r>
            <a:r>
              <a:rPr kumimoji="1" lang="ja-JP" altLang="en-US" sz="1300" dirty="0">
                <a:latin typeface="+mn-ea"/>
              </a:rPr>
              <a:t>に記載をお願いします。</a:t>
            </a:r>
            <a:endParaRPr kumimoji="1" lang="en-US" altLang="ja-JP" sz="1300" dirty="0">
              <a:latin typeface="+mn-ea"/>
            </a:endParaRPr>
          </a:p>
        </p:txBody>
      </p:sp>
      <p:sp>
        <p:nvSpPr>
          <p:cNvPr id="11" name="テキスト ボックス 10"/>
          <p:cNvSpPr txBox="1"/>
          <p:nvPr/>
        </p:nvSpPr>
        <p:spPr>
          <a:xfrm>
            <a:off x="187271" y="3966185"/>
            <a:ext cx="6096000" cy="1308050"/>
          </a:xfrm>
          <a:prstGeom prst="rect">
            <a:avLst/>
          </a:prstGeom>
          <a:noFill/>
        </p:spPr>
        <p:txBody>
          <a:bodyPr wrap="square" rtlCol="0">
            <a:spAutoFit/>
          </a:bodyPr>
          <a:lstStyle/>
          <a:p>
            <a:r>
              <a:rPr kumimoji="1" lang="ja-JP" altLang="en-US" sz="1400" b="1" dirty="0">
                <a:latin typeface="+mn-ea"/>
              </a:rPr>
              <a:t>（３）実施すべきワクチン接種が複数種ある場合の同時接種について</a:t>
            </a:r>
            <a:endParaRPr lang="en-US" altLang="ja-JP" sz="1400" b="1" dirty="0">
              <a:latin typeface="+mn-ea"/>
            </a:endParaRPr>
          </a:p>
          <a:p>
            <a:pPr marL="533400"/>
            <a:r>
              <a:rPr kumimoji="1" lang="ja-JP" altLang="en-US" sz="1300" dirty="0">
                <a:latin typeface="+mn-ea"/>
              </a:rPr>
              <a:t>　ワクチンを同時接種しても、副反応の頻度は上昇しません。また、効果が減弱することもありませんので、</a:t>
            </a:r>
            <a:r>
              <a:rPr kumimoji="1" lang="ja-JP" altLang="en-US" sz="1300" u="sng" dirty="0">
                <a:latin typeface="+mn-ea"/>
              </a:rPr>
              <a:t>同時接種をして構いません</a:t>
            </a:r>
            <a:r>
              <a:rPr kumimoji="1" lang="ja-JP" altLang="en-US" sz="1300" dirty="0">
                <a:latin typeface="+mn-ea"/>
              </a:rPr>
              <a:t>。</a:t>
            </a:r>
            <a:endParaRPr kumimoji="1" lang="en-US" altLang="ja-JP" sz="1300" dirty="0">
              <a:latin typeface="+mn-ea"/>
            </a:endParaRPr>
          </a:p>
          <a:p>
            <a:pPr marL="533400"/>
            <a:r>
              <a:rPr kumimoji="1" lang="ja-JP" altLang="en-US" sz="1300" dirty="0">
                <a:latin typeface="+mn-ea"/>
              </a:rPr>
              <a:t>　ただし、複数のワクチンを混注することは認められていませんので注意してください。同側の上腕等に接種する際は局所反応がでた場合に重ならないように、注射部位は</a:t>
            </a:r>
            <a:r>
              <a:rPr kumimoji="1" lang="en-US" altLang="ja-JP" sz="1300" dirty="0">
                <a:latin typeface="+mn-ea"/>
              </a:rPr>
              <a:t>3cm</a:t>
            </a:r>
            <a:r>
              <a:rPr kumimoji="1" lang="ja-JP" altLang="en-US" sz="1300" dirty="0">
                <a:latin typeface="+mn-ea"/>
              </a:rPr>
              <a:t>以上あけて接種します。</a:t>
            </a:r>
            <a:endParaRPr lang="en-US" altLang="ja-JP" sz="1300" dirty="0">
              <a:latin typeface="+mn-ea"/>
            </a:endParaRPr>
          </a:p>
        </p:txBody>
      </p:sp>
      <p:sp>
        <p:nvSpPr>
          <p:cNvPr id="12" name="テキスト ボックス 11"/>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６ページ</a:t>
            </a:r>
          </a:p>
        </p:txBody>
      </p:sp>
      <p:sp>
        <p:nvSpPr>
          <p:cNvPr id="15" name="テキスト ボックス 14"/>
          <p:cNvSpPr txBox="1"/>
          <p:nvPr/>
        </p:nvSpPr>
        <p:spPr>
          <a:xfrm>
            <a:off x="187271" y="7945722"/>
            <a:ext cx="6513512" cy="723275"/>
          </a:xfrm>
          <a:prstGeom prst="rect">
            <a:avLst/>
          </a:prstGeom>
          <a:noFill/>
        </p:spPr>
        <p:txBody>
          <a:bodyPr wrap="square" rtlCol="0">
            <a:spAutoFit/>
          </a:bodyPr>
          <a:lstStyle/>
          <a:p>
            <a:r>
              <a:rPr kumimoji="1" lang="ja-JP" altLang="en-US" sz="1400" b="1" dirty="0">
                <a:latin typeface="+mn-ea"/>
              </a:rPr>
              <a:t>（５）来院前までにワクチン接種・感染症状況報告書の提出が出来ない</a:t>
            </a:r>
            <a:endParaRPr lang="en-US" altLang="ja-JP" sz="1400" b="1" dirty="0">
              <a:latin typeface="+mn-ea"/>
            </a:endParaRPr>
          </a:p>
          <a:p>
            <a:pPr marL="533400" indent="-533400"/>
            <a:r>
              <a:rPr lang="en-US" altLang="ja-JP" sz="1400" dirty="0">
                <a:latin typeface="+mn-ea"/>
              </a:rPr>
              <a:t>	</a:t>
            </a:r>
            <a:r>
              <a:rPr lang="ja-JP" altLang="en-US" sz="1400" dirty="0">
                <a:latin typeface="+mn-ea"/>
              </a:rPr>
              <a:t>　</a:t>
            </a:r>
            <a:r>
              <a:rPr lang="ja-JP" altLang="en-US" sz="1300" dirty="0">
                <a:latin typeface="+mn-ea"/>
              </a:rPr>
              <a:t>原則として、来院前までに</a:t>
            </a:r>
            <a:r>
              <a:rPr kumimoji="1" lang="ja-JP" altLang="en-US" sz="1300" dirty="0">
                <a:latin typeface="+mn-ea"/>
              </a:rPr>
              <a:t>提出が必要です。</a:t>
            </a:r>
            <a:r>
              <a:rPr lang="ja-JP" altLang="en-US" sz="1300" dirty="0">
                <a:latin typeface="+mn-ea"/>
              </a:rPr>
              <a:t>提出が遅れる場合は、</a:t>
            </a:r>
            <a:endParaRPr lang="en-US" altLang="ja-JP" sz="1300" dirty="0">
              <a:latin typeface="+mn-ea"/>
            </a:endParaRPr>
          </a:p>
          <a:p>
            <a:pPr marL="533400" indent="-533400"/>
            <a:r>
              <a:rPr lang="ja-JP" altLang="en-US" sz="1300" dirty="0">
                <a:latin typeface="+mn-ea"/>
              </a:rPr>
              <a:t>　　　　担当部署へお問い合わせください。</a:t>
            </a:r>
            <a:endParaRPr lang="en-US" altLang="ja-JP" sz="1300" dirty="0">
              <a:latin typeface="+mn-ea"/>
            </a:endParaRPr>
          </a:p>
        </p:txBody>
      </p:sp>
      <p:sp>
        <p:nvSpPr>
          <p:cNvPr id="16" name="テキスト ボックス 15"/>
          <p:cNvSpPr txBox="1"/>
          <p:nvPr/>
        </p:nvSpPr>
        <p:spPr>
          <a:xfrm>
            <a:off x="187271" y="5548149"/>
            <a:ext cx="6246812" cy="2123658"/>
          </a:xfrm>
          <a:prstGeom prst="rect">
            <a:avLst/>
          </a:prstGeom>
          <a:noFill/>
        </p:spPr>
        <p:txBody>
          <a:bodyPr wrap="square" rtlCol="0">
            <a:spAutoFit/>
          </a:bodyPr>
          <a:lstStyle/>
          <a:p>
            <a:pPr marL="533400" indent="-533400"/>
            <a:r>
              <a:rPr kumimoji="1" lang="ja-JP" altLang="en-US" sz="1400" b="1" dirty="0">
                <a:latin typeface="+mn-ea"/>
              </a:rPr>
              <a:t>（４）麻疹・風疹における抗体価が陽性であってもワクチン接種が必要な理由について</a:t>
            </a:r>
            <a:endParaRPr kumimoji="1" lang="en-US" altLang="ja-JP" sz="1300" dirty="0">
              <a:latin typeface="+mn-ea"/>
            </a:endParaRPr>
          </a:p>
          <a:p>
            <a:pPr marL="533400"/>
            <a:r>
              <a:rPr kumimoji="1" lang="ja-JP" altLang="en-US" sz="1300" dirty="0">
                <a:latin typeface="+mn-ea"/>
              </a:rPr>
              <a:t>　ワクチン接種歴が不明な場合や</a:t>
            </a:r>
            <a:r>
              <a:rPr kumimoji="1" lang="en-US" altLang="ja-JP" sz="1300" dirty="0">
                <a:latin typeface="+mn-ea"/>
              </a:rPr>
              <a:t>1</a:t>
            </a:r>
            <a:r>
              <a:rPr kumimoji="1" lang="ja-JP" altLang="en-US" sz="1300" dirty="0">
                <a:latin typeface="+mn-ea"/>
              </a:rPr>
              <a:t>回のみ接種が行われている場合は、ワクチンによって抗体価が上昇している状態と考えられます。この抗体価は経年的に低下することが知られており、それを防ぐためにワクチンの</a:t>
            </a:r>
            <a:r>
              <a:rPr kumimoji="1" lang="en-US" altLang="ja-JP" sz="1300" dirty="0">
                <a:latin typeface="+mn-ea"/>
              </a:rPr>
              <a:t>2</a:t>
            </a:r>
            <a:r>
              <a:rPr kumimoji="1" lang="ja-JP" altLang="en-US" sz="1300" dirty="0">
                <a:latin typeface="+mn-ea"/>
              </a:rPr>
              <a:t>回接種が推奨されています。中には罹患している方が含まれているかもしれませんが、ワクチン追加接種による副反応が増加するデータはありません。また血清学的に罹患が証明されていない場合は、別の疾患であることもありえます。</a:t>
            </a:r>
          </a:p>
          <a:p>
            <a:pPr marL="533400"/>
            <a:r>
              <a:rPr kumimoji="1" lang="ja-JP" altLang="en-US" sz="1300" dirty="0">
                <a:latin typeface="+mn-ea"/>
              </a:rPr>
              <a:t>以上のことから記録のある</a:t>
            </a:r>
            <a:r>
              <a:rPr kumimoji="1" lang="en-US" altLang="ja-JP" sz="1300" dirty="0">
                <a:latin typeface="+mn-ea"/>
              </a:rPr>
              <a:t>2</a:t>
            </a:r>
            <a:r>
              <a:rPr kumimoji="1" lang="ja-JP" altLang="en-US" sz="1300" dirty="0">
                <a:latin typeface="+mn-ea"/>
              </a:rPr>
              <a:t>回接種が必要です。</a:t>
            </a:r>
          </a:p>
        </p:txBody>
      </p:sp>
    </p:spTree>
    <p:extLst>
      <p:ext uri="{BB962C8B-B14F-4D97-AF65-F5344CB8AC3E}">
        <p14:creationId xmlns:p14="http://schemas.microsoft.com/office/powerpoint/2010/main" val="1111116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グループ化 16"/>
          <p:cNvGrpSpPr/>
          <p:nvPr/>
        </p:nvGrpSpPr>
        <p:grpSpPr>
          <a:xfrm>
            <a:off x="4942764" y="9639998"/>
            <a:ext cx="1830768" cy="246221"/>
            <a:chOff x="4888084" y="114153"/>
            <a:chExt cx="1830768" cy="246221"/>
          </a:xfrm>
        </p:grpSpPr>
        <p:sp>
          <p:nvSpPr>
            <p:cNvPr id="27" name="テキスト ボックス 26"/>
            <p:cNvSpPr txBox="1"/>
            <p:nvPr/>
          </p:nvSpPr>
          <p:spPr>
            <a:xfrm>
              <a:off x="5125453" y="114153"/>
              <a:ext cx="1593399" cy="246221"/>
            </a:xfrm>
            <a:prstGeom prst="rect">
              <a:avLst/>
            </a:prstGeom>
            <a:noFill/>
          </p:spPr>
          <p:txBody>
            <a:bodyPr wrap="square" rtlCol="0">
              <a:spAutoFit/>
            </a:bodyPr>
            <a:lstStyle/>
            <a:p>
              <a:r>
                <a:rPr kumimoji="1" lang="ja-JP" altLang="en-US" sz="1000" dirty="0"/>
                <a:t>群馬大学医学部附属病院</a:t>
              </a:r>
            </a:p>
          </p:txBody>
        </p:sp>
        <p:pic>
          <p:nvPicPr>
            <p:cNvPr id="28"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
        <p:nvSpPr>
          <p:cNvPr id="26" name="正方形/長方形 25"/>
          <p:cNvSpPr/>
          <p:nvPr/>
        </p:nvSpPr>
        <p:spPr>
          <a:xfrm>
            <a:off x="-236565" y="5509234"/>
            <a:ext cx="7239000" cy="273514"/>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5" name="テキスト ボックス 4"/>
          <p:cNvSpPr txBox="1"/>
          <p:nvPr/>
        </p:nvSpPr>
        <p:spPr>
          <a:xfrm>
            <a:off x="750587" y="322044"/>
            <a:ext cx="5264696" cy="584775"/>
          </a:xfrm>
          <a:prstGeom prst="rect">
            <a:avLst/>
          </a:prstGeom>
          <a:noFill/>
        </p:spPr>
        <p:txBody>
          <a:bodyPr wrap="square" rtlCol="0">
            <a:spAutoFit/>
          </a:bodyPr>
          <a:lstStyle/>
          <a:p>
            <a:pPr algn="ctr">
              <a:tabLst>
                <a:tab pos="4749800" algn="l"/>
              </a:tabLst>
            </a:pPr>
            <a:r>
              <a:rPr kumimoji="1" lang="ja-JP" altLang="en-US" sz="1600" b="1" dirty="0">
                <a:latin typeface="+mn-ea"/>
              </a:rPr>
              <a:t>　手術、内視鏡等</a:t>
            </a:r>
            <a:endParaRPr kumimoji="1" lang="en-US" altLang="ja-JP" sz="1600" b="1" dirty="0">
              <a:latin typeface="+mn-ea"/>
            </a:endParaRPr>
          </a:p>
          <a:p>
            <a:pPr algn="ctr">
              <a:tabLst>
                <a:tab pos="4749800" algn="l"/>
              </a:tabLst>
            </a:pPr>
            <a:r>
              <a:rPr kumimoji="1" lang="ja-JP" altLang="en-US" sz="1600" b="1" dirty="0">
                <a:latin typeface="+mn-ea"/>
              </a:rPr>
              <a:t>見学者　ワクチン接種・感染症</a:t>
            </a:r>
            <a:r>
              <a:rPr lang="ja-JP" altLang="en-US" sz="1600" b="1" dirty="0">
                <a:latin typeface="+mn-ea"/>
              </a:rPr>
              <a:t>状況報告書</a:t>
            </a:r>
            <a:endParaRPr kumimoji="1" lang="ja-JP" altLang="en-US" sz="1600" b="1"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358350481"/>
              </p:ext>
            </p:extLst>
          </p:nvPr>
        </p:nvGraphicFramePr>
        <p:xfrm>
          <a:off x="377771" y="1709760"/>
          <a:ext cx="6292667" cy="1650999"/>
        </p:xfrm>
        <a:graphic>
          <a:graphicData uri="http://schemas.openxmlformats.org/drawingml/2006/table">
            <a:tbl>
              <a:tblPr>
                <a:tableStyleId>{5940675A-B579-460E-94D1-54222C63F5DA}</a:tableStyleId>
              </a:tblPr>
              <a:tblGrid>
                <a:gridCol w="2132673">
                  <a:extLst>
                    <a:ext uri="{9D8B030D-6E8A-4147-A177-3AD203B41FA5}">
                      <a16:colId xmlns:a16="http://schemas.microsoft.com/office/drawing/2014/main" val="1529656246"/>
                    </a:ext>
                  </a:extLst>
                </a:gridCol>
                <a:gridCol w="2001398">
                  <a:extLst>
                    <a:ext uri="{9D8B030D-6E8A-4147-A177-3AD203B41FA5}">
                      <a16:colId xmlns:a16="http://schemas.microsoft.com/office/drawing/2014/main" val="385602920"/>
                    </a:ext>
                  </a:extLst>
                </a:gridCol>
                <a:gridCol w="883185">
                  <a:extLst>
                    <a:ext uri="{9D8B030D-6E8A-4147-A177-3AD203B41FA5}">
                      <a16:colId xmlns:a16="http://schemas.microsoft.com/office/drawing/2014/main" val="1952119616"/>
                    </a:ext>
                  </a:extLst>
                </a:gridCol>
                <a:gridCol w="1275411">
                  <a:extLst>
                    <a:ext uri="{9D8B030D-6E8A-4147-A177-3AD203B41FA5}">
                      <a16:colId xmlns:a16="http://schemas.microsoft.com/office/drawing/2014/main" val="508331467"/>
                    </a:ext>
                  </a:extLst>
                </a:gridCol>
              </a:tblGrid>
              <a:tr h="31680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来院予定日</a:t>
                      </a:r>
                      <a:r>
                        <a:rPr kumimoji="1" lang="ja-JP" altLang="en-US" sz="1050" dirty="0">
                          <a:solidFill>
                            <a:schemeClr val="tx1"/>
                          </a:solidFill>
                        </a:rPr>
                        <a:t>（西暦）</a:t>
                      </a:r>
                    </a:p>
                  </a:txBody>
                  <a:tcPr anchor="ctr"/>
                </a:tc>
                <a:tc gridSpan="3">
                  <a:txBody>
                    <a:bodyPr/>
                    <a:lstStyle/>
                    <a:p>
                      <a:r>
                        <a:rPr kumimoji="1" lang="ja-JP" altLang="en-US" dirty="0">
                          <a:solidFill>
                            <a:schemeClr val="tx1"/>
                          </a:solidFill>
                        </a:rPr>
                        <a:t>　　　　年　　月　　日　～　　　年　　月　　日</a:t>
                      </a:r>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42769862"/>
                  </a:ext>
                </a:extLst>
              </a:tr>
              <a:tr h="31680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所属病院名</a:t>
                      </a:r>
                    </a:p>
                  </a:txBody>
                  <a:tcPr anchor="ctr"/>
                </a:tc>
                <a:tc>
                  <a:txBody>
                    <a:bodyPr/>
                    <a:lstStyle/>
                    <a:p>
                      <a:endParaRPr kumimoji="1" lang="ja-JP" altLang="en-US" dirty="0">
                        <a:solidFill>
                          <a:schemeClr val="tx1"/>
                        </a:solidFill>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専攻職種</a:t>
                      </a:r>
                    </a:p>
                  </a:txBody>
                  <a:tcPr anchor="ctr"/>
                </a:tc>
                <a:tc>
                  <a:txBody>
                    <a:bodyPr/>
                    <a:lstStyle/>
                    <a:p>
                      <a:endParaRPr kumimoji="1" lang="ja-JP" altLang="en-US" dirty="0">
                        <a:solidFill>
                          <a:schemeClr val="tx1"/>
                        </a:solidFill>
                      </a:endParaRPr>
                    </a:p>
                  </a:txBody>
                  <a:tcPr anchor="ctr"/>
                </a:tc>
                <a:extLst>
                  <a:ext uri="{0D108BD9-81ED-4DB2-BD59-A6C34878D82A}">
                    <a16:rowId xmlns:a16="http://schemas.microsoft.com/office/drawing/2014/main" val="1162094362"/>
                  </a:ext>
                </a:extLst>
              </a:tr>
              <a:tr h="31680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生年月日</a:t>
                      </a:r>
                      <a:r>
                        <a:rPr kumimoji="1" lang="ja-JP" altLang="en-US" sz="1050" dirty="0">
                          <a:solidFill>
                            <a:schemeClr val="tx1"/>
                          </a:solidFill>
                        </a:rPr>
                        <a:t>（西暦）</a:t>
                      </a:r>
                    </a:p>
                  </a:txBody>
                  <a:tcPr anchor="ctr"/>
                </a:tc>
                <a:tc>
                  <a:txBody>
                    <a:bodyPr/>
                    <a:lstStyle/>
                    <a:p>
                      <a:r>
                        <a:rPr kumimoji="1" lang="ja-JP" altLang="en-US" dirty="0">
                          <a:solidFill>
                            <a:schemeClr val="tx1"/>
                          </a:solidFill>
                        </a:rPr>
                        <a:t>　　　年　　月　　日</a:t>
                      </a:r>
                    </a:p>
                  </a:txBody>
                  <a:tcPr anchor="ctr"/>
                </a:tc>
                <a:tc>
                  <a:txBody>
                    <a:bodyPr/>
                    <a:lstStyle/>
                    <a:p>
                      <a:pPr algn="ctr"/>
                      <a:r>
                        <a:rPr kumimoji="1" lang="ja-JP" altLang="en-US" dirty="0"/>
                        <a:t>年齢</a:t>
                      </a:r>
                    </a:p>
                  </a:txBody>
                  <a:tcPr anchor="ctr"/>
                </a:tc>
                <a:tc>
                  <a:txBody>
                    <a:bodyPr/>
                    <a:lstStyle/>
                    <a:p>
                      <a:r>
                        <a:rPr kumimoji="1" lang="ja-JP" altLang="en-US" dirty="0"/>
                        <a:t>　　　　　歳</a:t>
                      </a:r>
                    </a:p>
                  </a:txBody>
                  <a:tcPr anchor="ctr"/>
                </a:tc>
                <a:extLst>
                  <a:ext uri="{0D108BD9-81ED-4DB2-BD59-A6C34878D82A}">
                    <a16:rowId xmlns:a16="http://schemas.microsoft.com/office/drawing/2014/main" val="1479580346"/>
                  </a:ext>
                </a:extLst>
              </a:tr>
              <a:tr h="316806">
                <a:tc>
                  <a:txBody>
                    <a:bodyPr/>
                    <a:lstStyle/>
                    <a:p>
                      <a:r>
                        <a:rPr kumimoji="1" lang="ja-JP" altLang="en-US" dirty="0">
                          <a:solidFill>
                            <a:schemeClr val="tx1"/>
                          </a:solidFill>
                        </a:rPr>
                        <a:t>フリガナ</a:t>
                      </a:r>
                      <a:endParaRPr kumimoji="1" lang="en-US" altLang="ja-JP" dirty="0">
                        <a:solidFill>
                          <a:schemeClr val="tx1"/>
                        </a:solidFill>
                      </a:endParaRPr>
                    </a:p>
                  </a:txBody>
                  <a:tcPr anchor="ctr">
                    <a:lnB w="12700" cap="flat" cmpd="sng" algn="ctr">
                      <a:solidFill>
                        <a:schemeClr val="tx1"/>
                      </a:solidFill>
                      <a:prstDash val="dash"/>
                      <a:round/>
                      <a:headEnd type="none" w="med" len="med"/>
                      <a:tailEnd type="none" w="med" len="med"/>
                    </a:lnB>
                  </a:tcPr>
                </a:tc>
                <a:tc gridSpan="3">
                  <a:txBody>
                    <a:bodyPr/>
                    <a:lstStyle/>
                    <a:p>
                      <a:endParaRPr kumimoji="1" lang="ja-JP" altLang="en-US" dirty="0">
                        <a:solidFill>
                          <a:schemeClr val="tx1"/>
                        </a:solidFill>
                      </a:endParaRPr>
                    </a:p>
                  </a:txBody>
                  <a:tcPr anchor="ctr">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06128027"/>
                  </a:ext>
                </a:extLst>
              </a:tr>
              <a:tr h="38377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氏　　名</a:t>
                      </a:r>
                    </a:p>
                  </a:txBody>
                  <a:tcPr anchor="ctr">
                    <a:lnT w="12700" cap="flat" cmpd="sng" algn="ctr">
                      <a:solidFill>
                        <a:schemeClr val="tx1"/>
                      </a:solidFill>
                      <a:prstDash val="dash"/>
                      <a:round/>
                      <a:headEnd type="none" w="med" len="med"/>
                      <a:tailEnd type="none" w="med" len="med"/>
                    </a:lnT>
                  </a:tcPr>
                </a:tc>
                <a:tc gridSpan="3">
                  <a:txBody>
                    <a:bodyPr/>
                    <a:lstStyle/>
                    <a:p>
                      <a:pPr algn="r"/>
                      <a:endParaRPr kumimoji="1" lang="ja-JP" altLang="en-US" sz="900" dirty="0">
                        <a:solidFill>
                          <a:schemeClr val="tx1"/>
                        </a:solidFill>
                      </a:endParaRPr>
                    </a:p>
                  </a:txBody>
                  <a:tcPr anchor="ctr">
                    <a:lnT w="12700" cap="flat" cmpd="sng" algn="ctr">
                      <a:solidFill>
                        <a:schemeClr val="tx1"/>
                      </a:solidFill>
                      <a:prstDash val="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15874577"/>
                  </a:ext>
                </a:extLst>
              </a:tr>
            </a:tbl>
          </a:graphicData>
        </a:graphic>
      </p:graphicFrame>
      <p:sp>
        <p:nvSpPr>
          <p:cNvPr id="7" name="テキスト ボックス 6"/>
          <p:cNvSpPr txBox="1"/>
          <p:nvPr/>
        </p:nvSpPr>
        <p:spPr>
          <a:xfrm>
            <a:off x="288871" y="1448150"/>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sp>
        <p:nvSpPr>
          <p:cNvPr id="18" name="テキスト ボックス 17"/>
          <p:cNvSpPr txBox="1"/>
          <p:nvPr/>
        </p:nvSpPr>
        <p:spPr>
          <a:xfrm>
            <a:off x="148951" y="7000302"/>
            <a:ext cx="6576313"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r>
              <a:rPr kumimoji="1" lang="ja-JP" altLang="en-US" sz="800" dirty="0">
                <a:latin typeface="+mn-ea"/>
              </a:rPr>
              <a:t>ワクチン接種</a:t>
            </a:r>
            <a:r>
              <a:rPr kumimoji="1" lang="en-US" altLang="ja-JP" sz="800" dirty="0">
                <a:latin typeface="+mn-ea"/>
              </a:rPr>
              <a:t>2</a:t>
            </a:r>
            <a:r>
              <a:rPr kumimoji="1" lang="ja-JP" altLang="en-US" sz="800" dirty="0">
                <a:latin typeface="+mn-ea"/>
              </a:rPr>
              <a:t>回済んでいる方は下記は不要です</a:t>
            </a:r>
          </a:p>
        </p:txBody>
      </p:sp>
      <p:graphicFrame>
        <p:nvGraphicFramePr>
          <p:cNvPr id="19" name="表 18"/>
          <p:cNvGraphicFramePr>
            <a:graphicFrameLocks noGrp="1"/>
          </p:cNvGraphicFramePr>
          <p:nvPr>
            <p:extLst>
              <p:ext uri="{D42A27DB-BD31-4B8C-83A1-F6EECF244321}">
                <p14:modId xmlns:p14="http://schemas.microsoft.com/office/powerpoint/2010/main" val="1814608258"/>
              </p:ext>
            </p:extLst>
          </p:nvPr>
        </p:nvGraphicFramePr>
        <p:xfrm>
          <a:off x="365071" y="6023884"/>
          <a:ext cx="6296987" cy="914400"/>
        </p:xfrm>
        <a:graphic>
          <a:graphicData uri="http://schemas.openxmlformats.org/drawingml/2006/table">
            <a:tbl>
              <a:tblPr>
                <a:tableStyleId>{5940675A-B579-460E-94D1-54222C63F5DA}</a:tableStyleId>
              </a:tblPr>
              <a:tblGrid>
                <a:gridCol w="1842575">
                  <a:extLst>
                    <a:ext uri="{9D8B030D-6E8A-4147-A177-3AD203B41FA5}">
                      <a16:colId xmlns:a16="http://schemas.microsoft.com/office/drawing/2014/main" val="1529656246"/>
                    </a:ext>
                  </a:extLst>
                </a:gridCol>
                <a:gridCol w="4454412">
                  <a:extLst>
                    <a:ext uri="{9D8B030D-6E8A-4147-A177-3AD203B41FA5}">
                      <a16:colId xmlns:a16="http://schemas.microsoft.com/office/drawing/2014/main" val="385602920"/>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t>（母子手帳等ある方のみ）</a:t>
                      </a:r>
                    </a:p>
                  </a:txBody>
                  <a:tcPr anchor="ctr">
                    <a:lnT w="9525" cap="flat" cmpd="sng" algn="ctr">
                      <a:solidFill>
                        <a:schemeClr val="tx1"/>
                      </a:solidFill>
                      <a:prstDash val="solid"/>
                      <a:round/>
                      <a:headEnd type="none" w="med" len="med"/>
                      <a:tailEnd type="none" w="med" len="med"/>
                    </a:lnT>
                  </a:tcPr>
                </a:tc>
                <a:tc>
                  <a:txBody>
                    <a:bodyPr/>
                    <a:lstStyle/>
                    <a:p>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20" name="テキスト ボックス 19"/>
          <p:cNvSpPr txBox="1"/>
          <p:nvPr/>
        </p:nvSpPr>
        <p:spPr>
          <a:xfrm>
            <a:off x="365071" y="5769331"/>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sp>
        <p:nvSpPr>
          <p:cNvPr id="21" name="テキスト ボックス 20"/>
          <p:cNvSpPr txBox="1"/>
          <p:nvPr/>
        </p:nvSpPr>
        <p:spPr>
          <a:xfrm>
            <a:off x="148951" y="5497666"/>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１．麻疹（はしか）</a:t>
            </a:r>
          </a:p>
        </p:txBody>
      </p:sp>
      <p:graphicFrame>
        <p:nvGraphicFramePr>
          <p:cNvPr id="22" name="表 21"/>
          <p:cNvGraphicFramePr>
            <a:graphicFrameLocks noGrp="1"/>
          </p:cNvGraphicFramePr>
          <p:nvPr>
            <p:extLst>
              <p:ext uri="{D42A27DB-BD31-4B8C-83A1-F6EECF244321}">
                <p14:modId xmlns:p14="http://schemas.microsoft.com/office/powerpoint/2010/main" val="2402992856"/>
              </p:ext>
            </p:extLst>
          </p:nvPr>
        </p:nvGraphicFramePr>
        <p:xfrm>
          <a:off x="377771" y="7216118"/>
          <a:ext cx="6284287" cy="2423880"/>
        </p:xfrm>
        <a:graphic>
          <a:graphicData uri="http://schemas.openxmlformats.org/drawingml/2006/table">
            <a:tbl>
              <a:tblPr>
                <a:tableStyleId>{5940675A-B579-460E-94D1-54222C63F5DA}</a:tableStyleId>
              </a:tblPr>
              <a:tblGrid>
                <a:gridCol w="1838859">
                  <a:extLst>
                    <a:ext uri="{9D8B030D-6E8A-4147-A177-3AD203B41FA5}">
                      <a16:colId xmlns:a16="http://schemas.microsoft.com/office/drawing/2014/main" val="1529656246"/>
                    </a:ext>
                  </a:extLst>
                </a:gridCol>
                <a:gridCol w="4445428">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PA</a:t>
                      </a:r>
                      <a:r>
                        <a:rPr kumimoji="1" lang="ja-JP" altLang="en-US" sz="1300" dirty="0">
                          <a:latin typeface="+mn-ea"/>
                          <a:ea typeface="+mn-ea"/>
                        </a:rPr>
                        <a:t>法・</a:t>
                      </a:r>
                      <a:r>
                        <a:rPr kumimoji="1" lang="en-US" altLang="ja-JP" sz="1300" dirty="0">
                          <a:latin typeface="+mn-ea"/>
                          <a:ea typeface="+mn-ea"/>
                        </a:rPr>
                        <a:t>NT</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3105111052"/>
              </p:ext>
            </p:extLst>
          </p:nvPr>
        </p:nvGraphicFramePr>
        <p:xfrm>
          <a:off x="365071" y="3652860"/>
          <a:ext cx="6296987" cy="1317600"/>
        </p:xfrm>
        <a:graphic>
          <a:graphicData uri="http://schemas.openxmlformats.org/drawingml/2006/table">
            <a:tbl>
              <a:tblPr>
                <a:tableStyleId>{5940675A-B579-460E-94D1-54222C63F5DA}</a:tableStyleId>
              </a:tblPr>
              <a:tblGrid>
                <a:gridCol w="1955507">
                  <a:extLst>
                    <a:ext uri="{9D8B030D-6E8A-4147-A177-3AD203B41FA5}">
                      <a16:colId xmlns:a16="http://schemas.microsoft.com/office/drawing/2014/main" val="1529656246"/>
                    </a:ext>
                  </a:extLst>
                </a:gridCol>
                <a:gridCol w="4341480">
                  <a:extLst>
                    <a:ext uri="{9D8B030D-6E8A-4147-A177-3AD203B41FA5}">
                      <a16:colId xmlns:a16="http://schemas.microsoft.com/office/drawing/2014/main" val="385602920"/>
                    </a:ext>
                  </a:extLst>
                </a:gridCol>
              </a:tblGrid>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証明日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　　　　　　　年　　　　月　　　　日</a:t>
                      </a:r>
                    </a:p>
                  </a:txBody>
                  <a:tcPr anchor="ctr"/>
                </a:tc>
                <a:extLst>
                  <a:ext uri="{0D108BD9-81ED-4DB2-BD59-A6C34878D82A}">
                    <a16:rowId xmlns:a16="http://schemas.microsoft.com/office/drawing/2014/main" val="2942769862"/>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医療機関名</a:t>
                      </a:r>
                    </a:p>
                  </a:txBody>
                  <a:tcPr anchor="ctr"/>
                </a:tc>
                <a:tc>
                  <a:txBody>
                    <a:bodyPr/>
                    <a:lstStyle/>
                    <a:p>
                      <a:endParaRPr kumimoji="1" lang="ja-JP" altLang="en-US" dirty="0"/>
                    </a:p>
                  </a:txBody>
                  <a:tcPr anchor="ctr"/>
                </a:tc>
                <a:extLst>
                  <a:ext uri="{0D108BD9-81ED-4DB2-BD59-A6C34878D82A}">
                    <a16:rowId xmlns:a16="http://schemas.microsoft.com/office/drawing/2014/main" val="1162094362"/>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代表者氏名</a:t>
                      </a:r>
                    </a:p>
                  </a:txBody>
                  <a:tcPr anchor="ctr"/>
                </a:tc>
                <a:tc>
                  <a:txBody>
                    <a:bodyPr/>
                    <a:lstStyle/>
                    <a:p>
                      <a:endParaRPr kumimoji="1" lang="ja-JP" altLang="en-US" dirty="0"/>
                    </a:p>
                  </a:txBody>
                  <a:tcPr anchor="ctr"/>
                </a:tc>
                <a:extLst>
                  <a:ext uri="{0D108BD9-81ED-4DB2-BD59-A6C34878D82A}">
                    <a16:rowId xmlns:a16="http://schemas.microsoft.com/office/drawing/2014/main" val="1479580346"/>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医師氏名</a:t>
                      </a:r>
                    </a:p>
                  </a:txBody>
                  <a:tcPr anchor="ctr"/>
                </a:tc>
                <a:tc>
                  <a:txBody>
                    <a:bodyPr/>
                    <a:lstStyle/>
                    <a:p>
                      <a:pPr algn="ctr"/>
                      <a:r>
                        <a:rPr kumimoji="1" lang="ja-JP" altLang="en-US" dirty="0"/>
                        <a:t>　　　　　　　　　　　　　　　　印</a:t>
                      </a:r>
                    </a:p>
                  </a:txBody>
                  <a:tcPr anchor="ctr"/>
                </a:tc>
                <a:extLst>
                  <a:ext uri="{0D108BD9-81ED-4DB2-BD59-A6C34878D82A}">
                    <a16:rowId xmlns:a16="http://schemas.microsoft.com/office/drawing/2014/main" val="2315874577"/>
                  </a:ext>
                </a:extLst>
              </a:tr>
            </a:tbl>
          </a:graphicData>
        </a:graphic>
      </p:graphicFrame>
      <p:sp>
        <p:nvSpPr>
          <p:cNvPr id="24" name="テキスト ボックス 23"/>
          <p:cNvSpPr txBox="1"/>
          <p:nvPr/>
        </p:nvSpPr>
        <p:spPr>
          <a:xfrm>
            <a:off x="276171" y="3391250"/>
            <a:ext cx="6213529" cy="253916"/>
          </a:xfrm>
          <a:prstGeom prst="rect">
            <a:avLst/>
          </a:prstGeom>
          <a:noFill/>
        </p:spPr>
        <p:txBody>
          <a:bodyPr wrap="square" rtlCol="0">
            <a:spAutoFit/>
          </a:bodyPr>
          <a:lstStyle/>
          <a:p>
            <a:pPr>
              <a:tabLst>
                <a:tab pos="4749800" algn="l"/>
              </a:tabLst>
            </a:pPr>
            <a:r>
              <a:rPr kumimoji="1" lang="ja-JP" altLang="en-US" sz="1050" dirty="0">
                <a:latin typeface="+mn-ea"/>
              </a:rPr>
              <a:t>医療機関記入欄　＊医療機関で記入した箇所がある場合のみ記入してください。</a:t>
            </a:r>
          </a:p>
        </p:txBody>
      </p:sp>
      <p:sp>
        <p:nvSpPr>
          <p:cNvPr id="2" name="テキスト ボックス 1"/>
          <p:cNvSpPr txBox="1"/>
          <p:nvPr/>
        </p:nvSpPr>
        <p:spPr>
          <a:xfrm>
            <a:off x="225480" y="942020"/>
            <a:ext cx="6314910" cy="492443"/>
          </a:xfrm>
          <a:prstGeom prst="rect">
            <a:avLst/>
          </a:prstGeom>
          <a:noFill/>
        </p:spPr>
        <p:txBody>
          <a:bodyPr wrap="square" rtlCol="0">
            <a:spAutoFit/>
          </a:bodyPr>
          <a:lstStyle/>
          <a:p>
            <a:pPr marL="723900" indent="-723900"/>
            <a:r>
              <a:rPr kumimoji="1" lang="ja-JP" altLang="en-US" sz="1300" dirty="0">
                <a:latin typeface="+mn-ea"/>
              </a:rPr>
              <a:t>（注意）</a:t>
            </a:r>
            <a:r>
              <a:rPr kumimoji="1" lang="en-US" altLang="ja-JP" sz="1300" dirty="0">
                <a:latin typeface="+mn-ea"/>
              </a:rPr>
              <a:t>	</a:t>
            </a:r>
            <a:r>
              <a:rPr kumimoji="1" lang="ja-JP" altLang="en-US" sz="1300" u="sng" dirty="0">
                <a:latin typeface="+mn-ea"/>
              </a:rPr>
              <a:t>母子手帳等のワクチン接種記録・検査結果が確実に有り、写す場合は本人が記入して差し支えありません。</a:t>
            </a:r>
          </a:p>
        </p:txBody>
      </p:sp>
      <p:sp>
        <p:nvSpPr>
          <p:cNvPr id="25" name="テキスト ボックス 24"/>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１／</a:t>
            </a:r>
            <a:r>
              <a:rPr kumimoji="1" lang="en-US" altLang="ja-JP" sz="1050" dirty="0">
                <a:latin typeface="+mn-ea"/>
              </a:rPr>
              <a:t>3</a:t>
            </a:r>
            <a:r>
              <a:rPr kumimoji="1" lang="ja-JP" altLang="en-US" sz="1050" dirty="0">
                <a:latin typeface="+mn-ea"/>
              </a:rPr>
              <a:t>ページ</a:t>
            </a:r>
          </a:p>
        </p:txBody>
      </p:sp>
      <p:sp>
        <p:nvSpPr>
          <p:cNvPr id="4" name="正方形/長方形 3"/>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】(1)</a:t>
            </a:r>
            <a:endParaRPr lang="ja-JP" altLang="en-US" sz="1050" dirty="0">
              <a:latin typeface="+mn-ea"/>
            </a:endParaRPr>
          </a:p>
        </p:txBody>
      </p:sp>
      <p:graphicFrame>
        <p:nvGraphicFramePr>
          <p:cNvPr id="30" name="表 29"/>
          <p:cNvGraphicFramePr>
            <a:graphicFrameLocks noGrp="1"/>
          </p:cNvGraphicFramePr>
          <p:nvPr>
            <p:extLst>
              <p:ext uri="{D42A27DB-BD31-4B8C-83A1-F6EECF244321}">
                <p14:modId xmlns:p14="http://schemas.microsoft.com/office/powerpoint/2010/main" val="307835884"/>
              </p:ext>
            </p:extLst>
          </p:nvPr>
        </p:nvGraphicFramePr>
        <p:xfrm>
          <a:off x="365071" y="5051927"/>
          <a:ext cx="6296987" cy="420975"/>
        </p:xfrm>
        <a:graphic>
          <a:graphicData uri="http://schemas.openxmlformats.org/drawingml/2006/table">
            <a:tbl>
              <a:tblPr>
                <a:tableStyleId>{5940675A-B579-460E-94D1-54222C63F5DA}</a:tableStyleId>
              </a:tblPr>
              <a:tblGrid>
                <a:gridCol w="1944992">
                  <a:extLst>
                    <a:ext uri="{9D8B030D-6E8A-4147-A177-3AD203B41FA5}">
                      <a16:colId xmlns:a16="http://schemas.microsoft.com/office/drawing/2014/main" val="1529656246"/>
                    </a:ext>
                  </a:extLst>
                </a:gridCol>
                <a:gridCol w="4351995">
                  <a:extLst>
                    <a:ext uri="{9D8B030D-6E8A-4147-A177-3AD203B41FA5}">
                      <a16:colId xmlns:a16="http://schemas.microsoft.com/office/drawing/2014/main" val="385602920"/>
                    </a:ext>
                  </a:extLst>
                </a:gridCol>
              </a:tblGrid>
              <a:tr h="42097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母子手帳</a:t>
                      </a:r>
                      <a:endParaRPr kumimoji="1" lang="en-US" altLang="ja-JP" dirty="0"/>
                    </a:p>
                  </a:txBody>
                  <a:tcPr anchor="ctr"/>
                </a:tc>
                <a:tc>
                  <a:txBody>
                    <a:bodyPr/>
                    <a:lstStyle/>
                    <a:p>
                      <a:r>
                        <a:rPr kumimoji="1" lang="ja-JP" altLang="en-US" sz="1300" dirty="0"/>
                        <a:t>　　　あり　　　　・　　　なし（見つからない）</a:t>
                      </a:r>
                      <a:endParaRPr kumimoji="1" lang="en-US" altLang="ja-JP" sz="1300" dirty="0"/>
                    </a:p>
                  </a:txBody>
                  <a:tcPr anchor="ctr"/>
                </a:tc>
                <a:extLst>
                  <a:ext uri="{0D108BD9-81ED-4DB2-BD59-A6C34878D82A}">
                    <a16:rowId xmlns:a16="http://schemas.microsoft.com/office/drawing/2014/main" val="1847222813"/>
                  </a:ext>
                </a:extLst>
              </a:tr>
            </a:tbl>
          </a:graphicData>
        </a:graphic>
      </p:graphicFrame>
      <p:sp>
        <p:nvSpPr>
          <p:cNvPr id="31" name="テキスト ボックス 22"/>
          <p:cNvSpPr txBox="1"/>
          <p:nvPr/>
        </p:nvSpPr>
        <p:spPr>
          <a:xfrm>
            <a:off x="4775824" y="26879"/>
            <a:ext cx="1201008" cy="27699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200" dirty="0"/>
              <a:t>2024</a:t>
            </a:r>
            <a:r>
              <a:rPr kumimoji="1" lang="ja-JP" altLang="en-US" sz="1200" dirty="0"/>
              <a:t>年</a:t>
            </a:r>
            <a:r>
              <a:rPr kumimoji="1" lang="en-US" altLang="ja-JP" sz="1200" dirty="0"/>
              <a:t>8</a:t>
            </a:r>
            <a:r>
              <a:rPr kumimoji="1" lang="ja-JP" altLang="en-US" sz="1200" dirty="0"/>
              <a:t>月改訂</a:t>
            </a:r>
          </a:p>
        </p:txBody>
      </p:sp>
    </p:spTree>
    <p:extLst>
      <p:ext uri="{BB962C8B-B14F-4D97-AF65-F5344CB8AC3E}">
        <p14:creationId xmlns:p14="http://schemas.microsoft.com/office/powerpoint/2010/main" val="933444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42642" y="22399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22" name="正方形/長方形 21"/>
          <p:cNvSpPr/>
          <p:nvPr/>
        </p:nvSpPr>
        <p:spPr>
          <a:xfrm>
            <a:off x="-131182" y="5091024"/>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6" name="テキスト ボックス 5"/>
          <p:cNvSpPr txBox="1"/>
          <p:nvPr/>
        </p:nvSpPr>
        <p:spPr>
          <a:xfrm>
            <a:off x="212452" y="214812"/>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２．風疹（３日ばしか）</a:t>
            </a:r>
          </a:p>
        </p:txBody>
      </p:sp>
      <p:sp>
        <p:nvSpPr>
          <p:cNvPr id="11" name="テキスト ボックス 10"/>
          <p:cNvSpPr txBox="1"/>
          <p:nvPr/>
        </p:nvSpPr>
        <p:spPr>
          <a:xfrm>
            <a:off x="199752" y="5097899"/>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３．水痘（みずぼうそう）</a:t>
            </a:r>
          </a:p>
        </p:txBody>
      </p:sp>
      <p:sp>
        <p:nvSpPr>
          <p:cNvPr id="14" name="テキスト ボックス 13"/>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２／</a:t>
            </a:r>
            <a:r>
              <a:rPr kumimoji="1" lang="en-US" altLang="ja-JP" sz="1050" dirty="0">
                <a:latin typeface="+mn-ea"/>
              </a:rPr>
              <a:t>3</a:t>
            </a:r>
            <a:r>
              <a:rPr kumimoji="1" lang="ja-JP" altLang="en-US" sz="1050" dirty="0">
                <a:latin typeface="+mn-ea"/>
              </a:rPr>
              <a:t>ページ</a:t>
            </a:r>
          </a:p>
        </p:txBody>
      </p:sp>
      <p:sp>
        <p:nvSpPr>
          <p:cNvPr id="13" name="テキスト ボックス 12"/>
          <p:cNvSpPr txBox="1"/>
          <p:nvPr/>
        </p:nvSpPr>
        <p:spPr>
          <a:xfrm>
            <a:off x="237852" y="5447129"/>
            <a:ext cx="5439048"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p>
        </p:txBody>
      </p:sp>
      <p:graphicFrame>
        <p:nvGraphicFramePr>
          <p:cNvPr id="17" name="表 16"/>
          <p:cNvGraphicFramePr>
            <a:graphicFrameLocks noGrp="1"/>
          </p:cNvGraphicFramePr>
          <p:nvPr>
            <p:extLst>
              <p:ext uri="{D42A27DB-BD31-4B8C-83A1-F6EECF244321}">
                <p14:modId xmlns:p14="http://schemas.microsoft.com/office/powerpoint/2010/main" val="1055526808"/>
              </p:ext>
            </p:extLst>
          </p:nvPr>
        </p:nvGraphicFramePr>
        <p:xfrm>
          <a:off x="237853" y="5701045"/>
          <a:ext cx="6473190" cy="2467030"/>
        </p:xfrm>
        <a:graphic>
          <a:graphicData uri="http://schemas.openxmlformats.org/drawingml/2006/table">
            <a:tbl>
              <a:tblPr>
                <a:tableStyleId>{5940675A-B579-460E-94D1-54222C63F5DA}</a:tableStyleId>
              </a:tblPr>
              <a:tblGrid>
                <a:gridCol w="1894133">
                  <a:extLst>
                    <a:ext uri="{9D8B030D-6E8A-4147-A177-3AD203B41FA5}">
                      <a16:colId xmlns:a16="http://schemas.microsoft.com/office/drawing/2014/main" val="1529656246"/>
                    </a:ext>
                  </a:extLst>
                </a:gridCol>
                <a:gridCol w="4579057">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r>
                        <a:rPr kumimoji="1" lang="en-US" altLang="ja-JP" sz="1300" dirty="0">
                          <a:latin typeface="+mn-ea"/>
                          <a:ea typeface="+mn-ea"/>
                        </a:rPr>
                        <a:t>IAHA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333995">
                <a:tc rowSpan="3">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333995">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dirty="0"/>
                        <a:t>※</a:t>
                      </a:r>
                      <a:r>
                        <a:rPr kumimoji="1" lang="ja-JP" altLang="en-US" sz="1100" dirty="0"/>
                        <a:t>２回目接種済みの方は記載して下さい。　　　　　年　　月　　日</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92300436"/>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sp>
        <p:nvSpPr>
          <p:cNvPr id="18" name="テキスト ボックス 17"/>
          <p:cNvSpPr txBox="1"/>
          <p:nvPr/>
        </p:nvSpPr>
        <p:spPr>
          <a:xfrm>
            <a:off x="199752" y="1842612"/>
            <a:ext cx="6577132" cy="415498"/>
          </a:xfrm>
          <a:prstGeom prst="rect">
            <a:avLst/>
          </a:prstGeom>
          <a:noFill/>
        </p:spPr>
        <p:txBody>
          <a:bodyPr wrap="square" rtlCol="0">
            <a:spAutoFit/>
          </a:bodyPr>
          <a:lstStyle/>
          <a:p>
            <a:pPr>
              <a:tabLst>
                <a:tab pos="4749800" algn="l"/>
              </a:tabLst>
            </a:pPr>
            <a:r>
              <a:rPr kumimoji="1" lang="ja-JP" altLang="en-US" sz="1050" dirty="0">
                <a:latin typeface="+mn-ea"/>
              </a:rPr>
              <a:t>記入者（　医療機関・　本人　）＊丸の記入をお願いします　　　</a:t>
            </a:r>
            <a:r>
              <a:rPr kumimoji="1" lang="ja-JP" altLang="en-US" sz="800" dirty="0">
                <a:latin typeface="+mn-ea"/>
              </a:rPr>
              <a:t>＊ワクチン接種</a:t>
            </a:r>
            <a:r>
              <a:rPr kumimoji="1" lang="en-US" altLang="ja-JP" sz="800" dirty="0">
                <a:latin typeface="+mn-ea"/>
              </a:rPr>
              <a:t>2</a:t>
            </a:r>
            <a:r>
              <a:rPr kumimoji="1" lang="ja-JP" altLang="en-US" sz="800" dirty="0">
                <a:latin typeface="+mn-ea"/>
              </a:rPr>
              <a:t>回済んでいる方は下記は不要です</a:t>
            </a:r>
          </a:p>
          <a:p>
            <a:pPr>
              <a:tabLst>
                <a:tab pos="4749800" algn="l"/>
              </a:tabLst>
            </a:pPr>
            <a:r>
              <a:rPr kumimoji="1" lang="ja-JP" altLang="en-US" sz="1050" dirty="0">
                <a:latin typeface="+mn-ea"/>
              </a:rPr>
              <a:t>　　　　</a:t>
            </a:r>
          </a:p>
        </p:txBody>
      </p:sp>
      <p:graphicFrame>
        <p:nvGraphicFramePr>
          <p:cNvPr id="19" name="表 18"/>
          <p:cNvGraphicFramePr>
            <a:graphicFrameLocks noGrp="1"/>
          </p:cNvGraphicFramePr>
          <p:nvPr>
            <p:extLst>
              <p:ext uri="{D42A27DB-BD31-4B8C-83A1-F6EECF244321}">
                <p14:modId xmlns:p14="http://schemas.microsoft.com/office/powerpoint/2010/main" val="4023704017"/>
              </p:ext>
            </p:extLst>
          </p:nvPr>
        </p:nvGraphicFramePr>
        <p:xfrm>
          <a:off x="237852" y="751890"/>
          <a:ext cx="6473191" cy="914400"/>
        </p:xfrm>
        <a:graphic>
          <a:graphicData uri="http://schemas.openxmlformats.org/drawingml/2006/table">
            <a:tbl>
              <a:tblPr>
                <a:tableStyleId>{5940675A-B579-460E-94D1-54222C63F5DA}</a:tableStyleId>
              </a:tblPr>
              <a:tblGrid>
                <a:gridCol w="1894134">
                  <a:extLst>
                    <a:ext uri="{9D8B030D-6E8A-4147-A177-3AD203B41FA5}">
                      <a16:colId xmlns:a16="http://schemas.microsoft.com/office/drawing/2014/main" val="1529656246"/>
                    </a:ext>
                  </a:extLst>
                </a:gridCol>
                <a:gridCol w="4579057">
                  <a:extLst>
                    <a:ext uri="{9D8B030D-6E8A-4147-A177-3AD203B41FA5}">
                      <a16:colId xmlns:a16="http://schemas.microsoft.com/office/drawing/2014/main" val="385602920"/>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（母子手帳等ある方のみ）</a:t>
                      </a:r>
                    </a:p>
                  </a:txBody>
                  <a:tcPr anchor="ctr">
                    <a:lnT w="9525" cap="flat" cmpd="sng" algn="ctr">
                      <a:solidFill>
                        <a:schemeClr val="tx1"/>
                      </a:solidFill>
                      <a:prstDash val="solid"/>
                      <a:round/>
                      <a:headEnd type="none" w="med" len="med"/>
                      <a:tailEnd type="none" w="med" len="med"/>
                    </a:lnT>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20" name="テキスト ボックス 19"/>
          <p:cNvSpPr txBox="1"/>
          <p:nvPr/>
        </p:nvSpPr>
        <p:spPr>
          <a:xfrm>
            <a:off x="399143" y="524577"/>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graphicFrame>
        <p:nvGraphicFramePr>
          <p:cNvPr id="21" name="表 20"/>
          <p:cNvGraphicFramePr>
            <a:graphicFrameLocks noGrp="1"/>
          </p:cNvGraphicFramePr>
          <p:nvPr>
            <p:extLst>
              <p:ext uri="{D42A27DB-BD31-4B8C-83A1-F6EECF244321}">
                <p14:modId xmlns:p14="http://schemas.microsoft.com/office/powerpoint/2010/main" val="991669161"/>
              </p:ext>
            </p:extLst>
          </p:nvPr>
        </p:nvGraphicFramePr>
        <p:xfrm>
          <a:off x="237851" y="2125372"/>
          <a:ext cx="6473192" cy="2423880"/>
        </p:xfrm>
        <a:graphic>
          <a:graphicData uri="http://schemas.openxmlformats.org/drawingml/2006/table">
            <a:tbl>
              <a:tblPr>
                <a:tableStyleId>{5940675A-B579-460E-94D1-54222C63F5DA}</a:tableStyleId>
              </a:tblPr>
              <a:tblGrid>
                <a:gridCol w="1894134">
                  <a:extLst>
                    <a:ext uri="{9D8B030D-6E8A-4147-A177-3AD203B41FA5}">
                      <a16:colId xmlns:a16="http://schemas.microsoft.com/office/drawing/2014/main" val="1529656246"/>
                    </a:ext>
                  </a:extLst>
                </a:gridCol>
                <a:gridCol w="4579058">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HI</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sp>
        <p:nvSpPr>
          <p:cNvPr id="23" name="正方形/長方形 22"/>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】(2)</a:t>
            </a:r>
            <a:endParaRPr lang="ja-JP" altLang="en-US" sz="1050" dirty="0">
              <a:latin typeface="+mn-ea"/>
            </a:endParaRPr>
          </a:p>
        </p:txBody>
      </p:sp>
      <p:grpSp>
        <p:nvGrpSpPr>
          <p:cNvPr id="15" name="グループ化 14"/>
          <p:cNvGrpSpPr/>
          <p:nvPr/>
        </p:nvGrpSpPr>
        <p:grpSpPr>
          <a:xfrm>
            <a:off x="4942764" y="9639998"/>
            <a:ext cx="1830768" cy="246221"/>
            <a:chOff x="4888084" y="114153"/>
            <a:chExt cx="1830768" cy="246221"/>
          </a:xfrm>
        </p:grpSpPr>
        <p:sp>
          <p:nvSpPr>
            <p:cNvPr id="16" name="テキスト ボックス 15"/>
            <p:cNvSpPr txBox="1"/>
            <p:nvPr/>
          </p:nvSpPr>
          <p:spPr>
            <a:xfrm>
              <a:off x="5125453" y="114153"/>
              <a:ext cx="1593399" cy="246221"/>
            </a:xfrm>
            <a:prstGeom prst="rect">
              <a:avLst/>
            </a:prstGeom>
            <a:noFill/>
          </p:spPr>
          <p:txBody>
            <a:bodyPr wrap="square" rtlCol="0">
              <a:spAutoFit/>
            </a:bodyPr>
            <a:lstStyle/>
            <a:p>
              <a:r>
                <a:rPr kumimoji="1" lang="ja-JP" altLang="en-US" sz="1000" dirty="0"/>
                <a:t>群馬大学医学部附属病院</a:t>
              </a:r>
            </a:p>
          </p:txBody>
        </p:sp>
        <p:pic>
          <p:nvPicPr>
            <p:cNvPr id="25"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58653258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4100</TotalTime>
  <Words>1175</Words>
  <Application>Microsoft Office PowerPoint</Application>
  <PresentationFormat>A4 210 x 297 mm</PresentationFormat>
  <Paragraphs>326</Paragraphs>
  <Slides>10</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等线</vt:lpstr>
      <vt:lpstr>游ゴシック</vt:lpstr>
      <vt:lpstr>游ゴシック Light</vt:lpstr>
      <vt:lpstr>Arial</vt:lpstr>
      <vt:lpstr>Calibri</vt:lpstr>
      <vt:lpstr>Calibri Light</vt:lpstr>
      <vt:lpstr>Office テーマ</vt:lpstr>
      <vt:lpstr>手術、内視鏡等 見学者への ワクチン接種・感染症検査について</vt:lpstr>
      <vt:lpstr>PowerPoint プレゼンテーション</vt:lpstr>
      <vt:lpstr>PowerPoint プレゼンテーション</vt:lpstr>
      <vt:lpstr>PowerPoint プレゼンテーション</vt:lpstr>
      <vt:lpstr>PowerPoint プレゼンテーション</vt:lpstr>
      <vt:lpstr>　以下に示す検査項目を受検し、【様式１】に記載及び検査結果の写しをご提出ください。 　なお、以下に示す検査方法により受検した検査結果であれば、検査日は問いません。</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新入職者 予防接種・感染症検査について</dc:title>
  <dc:creator>松本　優美</dc:creator>
  <cp:lastModifiedBy>感染 事務2</cp:lastModifiedBy>
  <cp:revision>304</cp:revision>
  <cp:lastPrinted>2024-09-05T10:43:47Z</cp:lastPrinted>
  <dcterms:created xsi:type="dcterms:W3CDTF">2019-05-30T02:35:03Z</dcterms:created>
  <dcterms:modified xsi:type="dcterms:W3CDTF">2024-09-13T04:50:26Z</dcterms:modified>
</cp:coreProperties>
</file>