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76" r:id="rId3"/>
    <p:sldId id="260" r:id="rId4"/>
    <p:sldId id="261" r:id="rId5"/>
    <p:sldId id="258" r:id="rId6"/>
    <p:sldId id="262" r:id="rId7"/>
    <p:sldId id="274" r:id="rId8"/>
    <p:sldId id="265" r:id="rId9"/>
    <p:sldId id="266" r:id="rId10"/>
    <p:sldId id="267" r:id="rId11"/>
    <p:sldId id="269" r:id="rId12"/>
    <p:sldId id="268" r:id="rId1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showGuides="1">
      <p:cViewPr varScale="1">
        <p:scale>
          <a:sx n="79" d="100"/>
          <a:sy n="79" d="100"/>
        </p:scale>
        <p:origin x="630" y="114"/>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50375" cy="498805"/>
          </a:xfrm>
          <a:prstGeom prst="rect">
            <a:avLst/>
          </a:prstGeom>
        </p:spPr>
        <p:txBody>
          <a:bodyPr vert="horz" lIns="92210" tIns="46106" rIns="92210" bIns="46106"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221" y="1"/>
            <a:ext cx="2950374" cy="498805"/>
          </a:xfrm>
          <a:prstGeom prst="rect">
            <a:avLst/>
          </a:prstGeom>
        </p:spPr>
        <p:txBody>
          <a:bodyPr vert="horz" lIns="92210" tIns="46106" rIns="92210" bIns="46106" rtlCol="0"/>
          <a:lstStyle>
            <a:lvl1pPr algn="r">
              <a:defRPr sz="1200"/>
            </a:lvl1pPr>
          </a:lstStyle>
          <a:p>
            <a:fld id="{16310D4D-84E9-4188-B929-C928A6A544D9}" type="datetimeFigureOut">
              <a:rPr kumimoji="1" lang="ja-JP" altLang="en-US" smtClean="0"/>
              <a:t>2024/12/3</a:t>
            </a:fld>
            <a:endParaRPr kumimoji="1" lang="ja-JP" altLang="en-US" dirty="0"/>
          </a:p>
        </p:txBody>
      </p:sp>
      <p:sp>
        <p:nvSpPr>
          <p:cNvPr id="4" name="フッター プレースホルダー 3"/>
          <p:cNvSpPr>
            <a:spLocks noGrp="1"/>
          </p:cNvSpPr>
          <p:nvPr>
            <p:ph type="ftr" sz="quarter" idx="2"/>
          </p:nvPr>
        </p:nvSpPr>
        <p:spPr>
          <a:xfrm>
            <a:off x="2" y="9440533"/>
            <a:ext cx="2950375" cy="498805"/>
          </a:xfrm>
          <a:prstGeom prst="rect">
            <a:avLst/>
          </a:prstGeom>
        </p:spPr>
        <p:txBody>
          <a:bodyPr vert="horz" lIns="92210" tIns="46106" rIns="92210" bIns="46106"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221" y="9440533"/>
            <a:ext cx="2950374" cy="498805"/>
          </a:xfrm>
          <a:prstGeom prst="rect">
            <a:avLst/>
          </a:prstGeom>
        </p:spPr>
        <p:txBody>
          <a:bodyPr vert="horz" lIns="92210" tIns="46106" rIns="92210" bIns="46106"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8693"/>
          </a:xfrm>
          <a:prstGeom prst="rect">
            <a:avLst/>
          </a:prstGeom>
        </p:spPr>
        <p:txBody>
          <a:bodyPr vert="horz" lIns="92210" tIns="46106" rIns="92210" bIns="4610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8693"/>
          </a:xfrm>
          <a:prstGeom prst="rect">
            <a:avLst/>
          </a:prstGeom>
        </p:spPr>
        <p:txBody>
          <a:bodyPr vert="horz" lIns="92210" tIns="46106" rIns="92210" bIns="46106" rtlCol="0"/>
          <a:lstStyle>
            <a:lvl1pPr algn="r">
              <a:defRPr sz="1200"/>
            </a:lvl1pPr>
          </a:lstStyle>
          <a:p>
            <a:fld id="{E80BBB61-0E44-4288-94C6-02B4A95CF2A7}" type="datetimeFigureOut">
              <a:rPr kumimoji="1" lang="ja-JP" altLang="en-US" smtClean="0"/>
              <a:t>2024/12/3</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1425"/>
            <a:ext cx="2320925" cy="3354388"/>
          </a:xfrm>
          <a:prstGeom prst="rect">
            <a:avLst/>
          </a:prstGeom>
          <a:noFill/>
          <a:ln w="12700">
            <a:solidFill>
              <a:prstClr val="black"/>
            </a:solidFill>
          </a:ln>
        </p:spPr>
        <p:txBody>
          <a:bodyPr vert="horz" lIns="92210" tIns="46106" rIns="92210" bIns="46106"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210" tIns="46106" rIns="92210"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2210" tIns="46106" rIns="92210" bIns="4610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2210" tIns="46106" rIns="92210" bIns="46106"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dirty="0"/>
          </a:p>
        </p:txBody>
      </p:sp>
      <p:sp>
        <p:nvSpPr>
          <p:cNvPr id="8" name="Footer Placeholder 7"/>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dirty="0"/>
          </a:p>
        </p:txBody>
      </p:sp>
      <p:sp>
        <p:nvSpPr>
          <p:cNvPr id="4" name="Footer Placeholder 3"/>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dirty="0"/>
          </a:p>
        </p:txBody>
      </p:sp>
      <p:sp>
        <p:nvSpPr>
          <p:cNvPr id="3" name="Footer Placeholder 2"/>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派遣職員</a:t>
            </a:r>
            <a:r>
              <a:rPr lang="en-US" altLang="ja-JP" sz="2438" b="1" dirty="0">
                <a:latin typeface="+mn-ea"/>
                <a:ea typeface="+mn-ea"/>
              </a:rPr>
              <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822270" y="1396999"/>
            <a:ext cx="5264697" cy="1616693"/>
          </a:xfrm>
        </p:spPr>
        <p:txBody>
          <a:bodyPr>
            <a:normAutofit/>
          </a:bodyPr>
          <a:lstStyle/>
          <a:p>
            <a:pPr algn="l"/>
            <a:r>
              <a:rPr lang="ja-JP" altLang="en-US" sz="1300" dirty="0">
                <a:latin typeface="+mn-ea"/>
              </a:rPr>
              <a:t>　群馬大学医学部附属病院では、院内で働く方に対し感染症の流行防止のため、</a:t>
            </a:r>
            <a:r>
              <a:rPr lang="ja-JP" altLang="en-US" sz="1300" u="sng" dirty="0">
                <a:solidFill>
                  <a:srgbClr val="FF0000"/>
                </a:solidFill>
                <a:latin typeface="+mn-ea"/>
              </a:rPr>
              <a:t>「ワクチン接種・感染症状況報告書」の提出を義務付けています。</a:t>
            </a:r>
            <a:endParaRPr lang="en-US" altLang="ja-JP" sz="1300" u="sng" dirty="0">
              <a:solidFill>
                <a:srgbClr val="FF0000"/>
              </a:solidFill>
              <a:latin typeface="+mn-ea"/>
            </a:endParaRPr>
          </a:p>
          <a:p>
            <a:pPr algn="l"/>
            <a:r>
              <a:rPr lang="ja-JP" altLang="en-US" sz="1300" dirty="0">
                <a:latin typeface="+mn-ea"/>
              </a:rPr>
              <a:t>　ついては</a:t>
            </a:r>
            <a:r>
              <a:rPr lang="ja-JP" altLang="en-US" sz="1300" dirty="0" smtClean="0">
                <a:latin typeface="+mn-ea"/>
              </a:rPr>
              <a:t>、感染症ごとのフローチャート等に従い、ご自身が必要なワクチン接種、抗体価検査</a:t>
            </a:r>
            <a:r>
              <a:rPr lang="ja-JP" altLang="en-US" sz="1300" dirty="0">
                <a:latin typeface="+mn-ea"/>
              </a:rPr>
              <a:t>を受けていただき、 </a:t>
            </a:r>
            <a:r>
              <a:rPr lang="ja-JP" altLang="en-US" sz="1300" u="sng" dirty="0">
                <a:latin typeface="+mn-ea"/>
              </a:rPr>
              <a:t>「ワクチン接種・感染症状況報告書」を勤務開始日までに昭和地区事務部医事課医療安全係へご提出</a:t>
            </a:r>
            <a:r>
              <a:rPr lang="ja-JP" altLang="en-US" sz="1300" dirty="0">
                <a:latin typeface="+mn-ea"/>
              </a:rPr>
              <a:t>ください。</a:t>
            </a:r>
          </a:p>
        </p:txBody>
      </p:sp>
      <p:sp>
        <p:nvSpPr>
          <p:cNvPr id="6" name="テキスト ボックス 5"/>
          <p:cNvSpPr txBox="1"/>
          <p:nvPr/>
        </p:nvSpPr>
        <p:spPr>
          <a:xfrm>
            <a:off x="822271" y="3453348"/>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822270" y="3832639"/>
            <a:ext cx="5264697" cy="317459"/>
          </a:xfrm>
          <a:prstGeom prst="rect">
            <a:avLst/>
          </a:prstGeom>
          <a:noFill/>
        </p:spPr>
        <p:txBody>
          <a:bodyPr wrap="square" rtlCol="0">
            <a:spAutoFit/>
          </a:bodyPr>
          <a:lstStyle/>
          <a:p>
            <a:pPr>
              <a:tabLst>
                <a:tab pos="4749800" algn="l"/>
              </a:tabLst>
            </a:pPr>
            <a:r>
              <a:rPr kumimoji="1" lang="ja-JP" altLang="en-US" sz="1463" dirty="0">
                <a:latin typeface="+mn-ea"/>
              </a:rPr>
              <a:t>２．Ｂ型肝炎･････････････････････････････････････</a:t>
            </a:r>
            <a:r>
              <a:rPr kumimoji="1" lang="en-US" altLang="ja-JP" sz="1463" dirty="0">
                <a:latin typeface="+mn-ea"/>
              </a:rPr>
              <a:t>	</a:t>
            </a:r>
            <a:r>
              <a:rPr kumimoji="1" lang="ja-JP" altLang="en-US" sz="1463" dirty="0">
                <a:latin typeface="+mn-ea"/>
              </a:rPr>
              <a:t>４</a:t>
            </a:r>
          </a:p>
        </p:txBody>
      </p:sp>
      <p:sp>
        <p:nvSpPr>
          <p:cNvPr id="8" name="テキスト ボックス 7"/>
          <p:cNvSpPr txBox="1"/>
          <p:nvPr/>
        </p:nvSpPr>
        <p:spPr>
          <a:xfrm>
            <a:off x="822270" y="4209694"/>
            <a:ext cx="5264697" cy="317459"/>
          </a:xfrm>
          <a:prstGeom prst="rect">
            <a:avLst/>
          </a:prstGeom>
          <a:noFill/>
        </p:spPr>
        <p:txBody>
          <a:bodyPr wrap="square" rtlCol="0">
            <a:spAutoFit/>
          </a:bodyPr>
          <a:lstStyle/>
          <a:p>
            <a:pPr>
              <a:tabLst>
                <a:tab pos="4749800" algn="l"/>
              </a:tabLst>
            </a:pPr>
            <a:r>
              <a:rPr kumimoji="1" lang="ja-JP" altLang="en-US" sz="1463" dirty="0">
                <a:latin typeface="+mn-ea"/>
              </a:rPr>
              <a:t>３．結核･････････････････････････････････････････</a:t>
            </a:r>
            <a:r>
              <a:rPr kumimoji="1" lang="en-US" altLang="ja-JP" sz="1463" dirty="0">
                <a:latin typeface="+mn-ea"/>
              </a:rPr>
              <a:t>	</a:t>
            </a:r>
            <a:r>
              <a:rPr kumimoji="1" lang="ja-JP" altLang="en-US" sz="1463" dirty="0">
                <a:latin typeface="+mn-ea"/>
              </a:rPr>
              <a:t>４</a:t>
            </a:r>
          </a:p>
        </p:txBody>
      </p:sp>
      <p:sp>
        <p:nvSpPr>
          <p:cNvPr id="10" name="テキスト ボックス 9"/>
          <p:cNvSpPr txBox="1"/>
          <p:nvPr/>
        </p:nvSpPr>
        <p:spPr>
          <a:xfrm>
            <a:off x="822270" y="4568990"/>
            <a:ext cx="5264697" cy="317459"/>
          </a:xfrm>
          <a:prstGeom prst="rect">
            <a:avLst/>
          </a:prstGeom>
          <a:noFill/>
        </p:spPr>
        <p:txBody>
          <a:bodyPr wrap="square" rtlCol="0">
            <a:spAutoFit/>
          </a:bodyPr>
          <a:lstStyle/>
          <a:p>
            <a:pPr>
              <a:tabLst>
                <a:tab pos="4749800" algn="l"/>
              </a:tabLst>
            </a:pPr>
            <a:r>
              <a:rPr kumimoji="1" lang="ja-JP" altLang="en-US" sz="1463" dirty="0">
                <a:latin typeface="+mn-ea"/>
              </a:rPr>
              <a:t>４．ワクチン接種・検査費用の補助･･･ ･･････････････</a:t>
            </a:r>
            <a:r>
              <a:rPr kumimoji="1" lang="en-US" altLang="ja-JP" sz="1463" dirty="0">
                <a:latin typeface="+mn-ea"/>
              </a:rPr>
              <a:t>	</a:t>
            </a:r>
            <a:r>
              <a:rPr kumimoji="1" lang="ja-JP" altLang="en-US" sz="1463" dirty="0">
                <a:latin typeface="+mn-ea"/>
              </a:rPr>
              <a:t>５</a:t>
            </a:r>
          </a:p>
        </p:txBody>
      </p:sp>
      <p:sp>
        <p:nvSpPr>
          <p:cNvPr id="11" name="テキスト ボックス 10"/>
          <p:cNvSpPr txBox="1"/>
          <p:nvPr/>
        </p:nvSpPr>
        <p:spPr>
          <a:xfrm>
            <a:off x="822270" y="4946706"/>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６</a:t>
            </a:r>
          </a:p>
        </p:txBody>
      </p:sp>
      <p:sp>
        <p:nvSpPr>
          <p:cNvPr id="12" name="テキスト ボックス 11"/>
          <p:cNvSpPr txBox="1"/>
          <p:nvPr/>
        </p:nvSpPr>
        <p:spPr>
          <a:xfrm>
            <a:off x="758771" y="5376368"/>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grpSp>
        <p:nvGrpSpPr>
          <p:cNvPr id="9" name="グループ化 8"/>
          <p:cNvGrpSpPr/>
          <p:nvPr/>
        </p:nvGrpSpPr>
        <p:grpSpPr>
          <a:xfrm>
            <a:off x="393700" y="6063039"/>
            <a:ext cx="6562671" cy="3416376"/>
            <a:chOff x="393700" y="6218737"/>
            <a:chExt cx="6562671" cy="3416376"/>
          </a:xfrm>
        </p:grpSpPr>
        <p:sp>
          <p:nvSpPr>
            <p:cNvPr id="16" name="テキスト ボックス 15"/>
            <p:cNvSpPr txBox="1"/>
            <p:nvPr/>
          </p:nvSpPr>
          <p:spPr>
            <a:xfrm>
              <a:off x="860371" y="6547210"/>
              <a:ext cx="6096000" cy="738664"/>
            </a:xfrm>
            <a:prstGeom prst="rect">
              <a:avLst/>
            </a:prstGeom>
            <a:noFill/>
          </p:spPr>
          <p:txBody>
            <a:bodyPr wrap="square" rtlCol="0">
              <a:spAutoFit/>
            </a:bodyPr>
            <a:lstStyle/>
            <a:p>
              <a:r>
                <a:rPr kumimoji="1" lang="ja-JP" altLang="en-US" sz="1400" dirty="0">
                  <a:latin typeface="+mn-ea"/>
                </a:rPr>
                <a:t>（１</a:t>
              </a:r>
              <a:r>
                <a:rPr kumimoji="1" lang="ja-JP" altLang="en-US" sz="1400" dirty="0" smtClean="0">
                  <a:latin typeface="+mn-ea"/>
                </a:rPr>
                <a:t>）</a:t>
              </a:r>
              <a:r>
                <a:rPr lang="ja-JP" altLang="en-US" sz="1400" dirty="0" smtClean="0">
                  <a:latin typeface="+mn-ea"/>
                </a:rPr>
                <a:t>感染症</a:t>
              </a:r>
              <a:r>
                <a:rPr lang="ja-JP" altLang="en-US" sz="1400" dirty="0">
                  <a:latin typeface="+mn-ea"/>
                </a:rPr>
                <a:t>ごと</a:t>
              </a:r>
              <a:r>
                <a:rPr lang="ja-JP" altLang="en-US" sz="1400" dirty="0" smtClean="0">
                  <a:latin typeface="+mn-ea"/>
                </a:rPr>
                <a:t>の</a:t>
              </a:r>
              <a:r>
                <a:rPr lang="ja-JP" altLang="en-US" sz="1400" dirty="0">
                  <a:latin typeface="+mn-ea"/>
                </a:rPr>
                <a:t>ワクチン</a:t>
              </a:r>
              <a:r>
                <a:rPr lang="ja-JP" altLang="en-US" sz="1400" dirty="0" smtClean="0">
                  <a:latin typeface="+mn-ea"/>
                </a:rPr>
                <a:t>接種、ご自身</a:t>
              </a:r>
              <a:r>
                <a:rPr lang="ja-JP" altLang="en-US" sz="1400" dirty="0">
                  <a:latin typeface="+mn-ea"/>
                </a:rPr>
                <a:t>が必要な検査について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17" name="テキスト ボックス 16"/>
            <p:cNvSpPr txBox="1"/>
            <p:nvPr/>
          </p:nvSpPr>
          <p:spPr>
            <a:xfrm>
              <a:off x="860371" y="8876257"/>
              <a:ext cx="6096000" cy="523220"/>
            </a:xfrm>
            <a:prstGeom prst="rect">
              <a:avLst/>
            </a:prstGeom>
            <a:noFill/>
          </p:spPr>
          <p:txBody>
            <a:bodyPr wrap="square" rtlCol="0">
              <a:spAutoFit/>
            </a:bodyPr>
            <a:lstStyle/>
            <a:p>
              <a:r>
                <a:rPr kumimoji="1" lang="ja-JP" altLang="en-US" sz="1400" dirty="0">
                  <a:latin typeface="+mn-ea"/>
                </a:rPr>
                <a:t>（４）ワクチン接種・検査費用の補助に関して</a:t>
              </a:r>
              <a:endParaRPr lang="en-US" altLang="ja-JP" sz="1400" dirty="0">
                <a:latin typeface="+mn-ea"/>
              </a:endParaRPr>
            </a:p>
            <a:p>
              <a:pPr indent="533400"/>
              <a:r>
                <a:rPr lang="ja-JP" altLang="en-US" sz="1400" dirty="0">
                  <a:latin typeface="+mn-ea"/>
                </a:rPr>
                <a:t>派遣会社へお問い合わせください。</a:t>
              </a:r>
              <a:endParaRPr lang="en-US" altLang="ja-JP" sz="1400" dirty="0">
                <a:latin typeface="+mn-ea"/>
              </a:endParaRPr>
            </a:p>
          </p:txBody>
        </p:sp>
        <p:sp>
          <p:nvSpPr>
            <p:cNvPr id="19" name="テキスト ボックス 18"/>
            <p:cNvSpPr txBox="1"/>
            <p:nvPr/>
          </p:nvSpPr>
          <p:spPr>
            <a:xfrm>
              <a:off x="860371" y="7323559"/>
              <a:ext cx="6096000" cy="738664"/>
            </a:xfrm>
            <a:prstGeom prst="rect">
              <a:avLst/>
            </a:prstGeom>
            <a:noFill/>
          </p:spPr>
          <p:txBody>
            <a:bodyPr wrap="square" rtlCol="0">
              <a:spAutoFit/>
            </a:bodyPr>
            <a:lstStyle/>
            <a:p>
              <a:r>
                <a:rPr kumimoji="1" lang="ja-JP" altLang="en-US" sz="1400" dirty="0">
                  <a:latin typeface="+mn-ea"/>
                </a:rPr>
                <a:t>（２）Ｂ型肝炎ワクチン接種について</a:t>
              </a:r>
              <a:endParaRPr lang="en-US" altLang="ja-JP" sz="1400" dirty="0">
                <a:latin typeface="+mn-ea"/>
              </a:endParaRPr>
            </a:p>
            <a:p>
              <a:pPr indent="533400"/>
              <a:r>
                <a:rPr lang="ja-JP" altLang="en-US" sz="1400" dirty="0">
                  <a:latin typeface="+mn-ea"/>
                </a:rPr>
                <a:t>昭和地区事務部総務課　労務管理係</a:t>
              </a:r>
              <a:endParaRPr lang="en-US" altLang="ja-JP" sz="1400" dirty="0">
                <a:latin typeface="+mn-ea"/>
              </a:endParaRPr>
            </a:p>
            <a:p>
              <a:pPr indent="533400"/>
              <a:r>
                <a:rPr lang="ja-JP" altLang="en-US" sz="1400" dirty="0">
                  <a:latin typeface="+mn-ea"/>
                </a:rPr>
                <a:t>ＴＥＬ　０２７－２２０－７７１９</a:t>
              </a:r>
              <a:endParaRPr lang="en-US" altLang="ja-JP" sz="1400" dirty="0">
                <a:latin typeface="+mn-ea"/>
              </a:endParaRPr>
            </a:p>
          </p:txBody>
        </p:sp>
        <p:sp>
          <p:nvSpPr>
            <p:cNvPr id="2" name="角丸四角形 1"/>
            <p:cNvSpPr/>
            <p:nvPr/>
          </p:nvSpPr>
          <p:spPr>
            <a:xfrm>
              <a:off x="393700" y="6325103"/>
              <a:ext cx="6108700" cy="331001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8099908"/>
              <a:ext cx="6096000" cy="738664"/>
            </a:xfrm>
            <a:prstGeom prst="rect">
              <a:avLst/>
            </a:prstGeom>
            <a:noFill/>
          </p:spPr>
          <p:txBody>
            <a:bodyPr wrap="square" rtlCol="0">
              <a:spAutoFit/>
            </a:bodyPr>
            <a:lstStyle/>
            <a:p>
              <a:r>
                <a:rPr kumimoji="1" lang="ja-JP" altLang="en-US" sz="1400" dirty="0">
                  <a:latin typeface="+mn-ea"/>
                </a:rPr>
                <a:t>（３）書類の提出について</a:t>
              </a:r>
              <a:endParaRPr lang="en-US" altLang="ja-JP" sz="1400" dirty="0">
                <a:latin typeface="+mn-ea"/>
              </a:endParaRPr>
            </a:p>
            <a:p>
              <a:pPr indent="533400"/>
              <a:r>
                <a:rPr lang="ja-JP" altLang="en-US" sz="1400" dirty="0">
                  <a:latin typeface="+mn-ea"/>
                </a:rPr>
                <a:t>昭和地区事務部医事課　医療安全係</a:t>
              </a:r>
              <a:endParaRPr lang="en-US" altLang="ja-JP" sz="1400" dirty="0">
                <a:latin typeface="+mn-ea"/>
              </a:endParaRPr>
            </a:p>
            <a:p>
              <a:pPr indent="533400"/>
              <a:r>
                <a:rPr lang="ja-JP" altLang="en-US" sz="1400" dirty="0">
                  <a:latin typeface="+mn-ea"/>
                </a:rPr>
                <a:t>ＴＥＬ　０２７－２２０－７８１３</a:t>
              </a:r>
              <a:endParaRPr lang="en-US" altLang="ja-JP" sz="1400" dirty="0">
                <a:latin typeface="+mn-ea"/>
              </a:endParaRPr>
            </a:p>
          </p:txBody>
        </p:sp>
      </p:grpSp>
      <p:sp>
        <p:nvSpPr>
          <p:cNvPr id="3" name="正方形/長方形 2"/>
          <p:cNvSpPr/>
          <p:nvPr/>
        </p:nvSpPr>
        <p:spPr>
          <a:xfrm>
            <a:off x="1829658" y="2907351"/>
            <a:ext cx="3236784" cy="406265"/>
          </a:xfrm>
          <a:prstGeom prst="rect">
            <a:avLst/>
          </a:prstGeom>
        </p:spPr>
        <p:txBody>
          <a:bodyPr wrap="none">
            <a:spAutoFit/>
          </a:bodyPr>
          <a:lstStyle/>
          <a:p>
            <a:pPr lvl="0" algn="ctr" defTabSz="685800">
              <a:lnSpc>
                <a:spcPct val="120000"/>
              </a:lnSpc>
              <a:spcBef>
                <a:spcPts val="750"/>
              </a:spcBef>
            </a:pPr>
            <a:r>
              <a:rPr kumimoji="1" lang="ja-JP" altLang="en-US" sz="1700" b="1" dirty="0">
                <a:solidFill>
                  <a:srgbClr val="FF0000"/>
                </a:solidFill>
                <a:latin typeface="游ゴシック" panose="020B0400000000000000" pitchFamily="50" charset="-128"/>
              </a:rPr>
              <a:t>＊必ず最後までお読み下さい。</a:t>
            </a:r>
            <a:endParaRPr kumimoji="1" lang="en-US" altLang="ja-JP" sz="1700" b="1" dirty="0">
              <a:solidFill>
                <a:srgbClr val="FF0000"/>
              </a:solidFill>
              <a:latin typeface="游ゴシック" panose="020B0400000000000000" pitchFamily="50" charset="-128"/>
            </a:endParaRPr>
          </a:p>
        </p:txBody>
      </p:sp>
      <p:grpSp>
        <p:nvGrpSpPr>
          <p:cNvPr id="21" name="グループ化 20"/>
          <p:cNvGrpSpPr/>
          <p:nvPr/>
        </p:nvGrpSpPr>
        <p:grpSpPr>
          <a:xfrm>
            <a:off x="2475735" y="9578411"/>
            <a:ext cx="2833244" cy="246221"/>
            <a:chOff x="4888084" y="114153"/>
            <a:chExt cx="2833244" cy="246221"/>
          </a:xfrm>
        </p:grpSpPr>
        <p:sp>
          <p:nvSpPr>
            <p:cNvPr id="22" name="テキスト ボックス 26"/>
            <p:cNvSpPr txBox="1"/>
            <p:nvPr/>
          </p:nvSpPr>
          <p:spPr>
            <a:xfrm>
              <a:off x="5125453" y="114153"/>
              <a:ext cx="2595875"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テキスト ボックス 12"/>
          <p:cNvSpPr txBox="1"/>
          <p:nvPr/>
        </p:nvSpPr>
        <p:spPr>
          <a:xfrm>
            <a:off x="5486400" y="68723"/>
            <a:ext cx="1333500" cy="276999"/>
          </a:xfrm>
          <a:prstGeom prst="rect">
            <a:avLst/>
          </a:prstGeom>
          <a:noFill/>
        </p:spPr>
        <p:txBody>
          <a:bodyPr wrap="square" rtlCol="0">
            <a:spAutoFit/>
          </a:bodyPr>
          <a:lstStyle/>
          <a:p>
            <a:r>
              <a:rPr kumimoji="1" lang="en-US" altLang="ja-JP" sz="1200" dirty="0" smtClean="0"/>
              <a:t>2024</a:t>
            </a:r>
            <a:r>
              <a:rPr kumimoji="1" lang="ja-JP" altLang="en-US" sz="1200" dirty="0" smtClean="0"/>
              <a:t>年</a:t>
            </a:r>
            <a:r>
              <a:rPr kumimoji="1" lang="en-US" altLang="ja-JP" sz="1200" dirty="0"/>
              <a:t>12</a:t>
            </a:r>
            <a:r>
              <a:rPr kumimoji="1" lang="ja-JP" altLang="en-US" sz="1200" dirty="0" smtClean="0"/>
              <a:t>月</a:t>
            </a:r>
            <a:r>
              <a:rPr kumimoji="1" lang="ja-JP" altLang="en-US" sz="1200" dirty="0"/>
              <a:t>改訂</a:t>
            </a: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３／５ページ</a:t>
            </a:r>
          </a:p>
        </p:txBody>
      </p:sp>
      <p:graphicFrame>
        <p:nvGraphicFramePr>
          <p:cNvPr id="9" name="表 8"/>
          <p:cNvGraphicFramePr>
            <a:graphicFrameLocks noGrp="1"/>
          </p:cNvGraphicFramePr>
          <p:nvPr>
            <p:extLst>
              <p:ext uri="{D42A27DB-BD31-4B8C-83A1-F6EECF244321}">
                <p14:modId xmlns:p14="http://schemas.microsoft.com/office/powerpoint/2010/main" val="2202472702"/>
              </p:ext>
            </p:extLst>
          </p:nvPr>
        </p:nvGraphicFramePr>
        <p:xfrm>
          <a:off x="453971" y="7645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47888">
                  <a:extLst>
                    <a:ext uri="{9D8B030D-6E8A-4147-A177-3AD203B41FA5}">
                      <a16:colId xmlns:a16="http://schemas.microsoft.com/office/drawing/2014/main" val="385602920"/>
                    </a:ext>
                  </a:extLst>
                </a:gridCol>
                <a:gridCol w="37846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0" name="テキスト ボックス 9"/>
          <p:cNvSpPr txBox="1"/>
          <p:nvPr/>
        </p:nvSpPr>
        <p:spPr>
          <a:xfrm>
            <a:off x="369750" y="53107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1" name="表 10"/>
          <p:cNvGraphicFramePr>
            <a:graphicFrameLocks noGrp="1"/>
          </p:cNvGraphicFramePr>
          <p:nvPr>
            <p:extLst>
              <p:ext uri="{D42A27DB-BD31-4B8C-83A1-F6EECF244321}">
                <p14:modId xmlns:p14="http://schemas.microsoft.com/office/powerpoint/2010/main" val="2524626244"/>
              </p:ext>
            </p:extLst>
          </p:nvPr>
        </p:nvGraphicFramePr>
        <p:xfrm>
          <a:off x="453971" y="207900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grpSp>
        <p:nvGrpSpPr>
          <p:cNvPr id="15" name="グループ化 14"/>
          <p:cNvGrpSpPr/>
          <p:nvPr/>
        </p:nvGrpSpPr>
        <p:grpSpPr>
          <a:xfrm>
            <a:off x="4781773" y="9645624"/>
            <a:ext cx="1830768" cy="246221"/>
            <a:chOff x="4888084" y="114153"/>
            <a:chExt cx="1830768" cy="246221"/>
          </a:xfrm>
        </p:grpSpPr>
        <p:sp>
          <p:nvSpPr>
            <p:cNvPr id="1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テキスト ボックス 18"/>
          <p:cNvSpPr txBox="1"/>
          <p:nvPr/>
        </p:nvSpPr>
        <p:spPr>
          <a:xfrm>
            <a:off x="225201" y="1821296"/>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17862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5765" y="68963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6" name="正方形/長方形 15"/>
          <p:cNvSpPr/>
          <p:nvPr/>
        </p:nvSpPr>
        <p:spPr>
          <a:xfrm>
            <a:off x="-106142" y="2493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1" name="テキスト ボックス 10"/>
          <p:cNvSpPr txBox="1"/>
          <p:nvPr/>
        </p:nvSpPr>
        <p:spPr>
          <a:xfrm>
            <a:off x="212452" y="6887638"/>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mn-ea"/>
                <a:cs typeface="+mn-cs"/>
              </a:rPr>
              <a:t>６．結核</a:t>
            </a:r>
          </a:p>
        </p:txBody>
      </p:sp>
      <p:graphicFrame>
        <p:nvGraphicFramePr>
          <p:cNvPr id="13" name="表 12"/>
          <p:cNvGraphicFramePr>
            <a:graphicFrameLocks noGrp="1"/>
          </p:cNvGraphicFramePr>
          <p:nvPr>
            <p:extLst>
              <p:ext uri="{D42A27DB-BD31-4B8C-83A1-F6EECF244321}">
                <p14:modId xmlns:p14="http://schemas.microsoft.com/office/powerpoint/2010/main" val="3765812054"/>
              </p:ext>
            </p:extLst>
          </p:nvPr>
        </p:nvGraphicFramePr>
        <p:xfrm>
          <a:off x="365070" y="7671765"/>
          <a:ext cx="6137330" cy="1909160"/>
        </p:xfrm>
        <a:graphic>
          <a:graphicData uri="http://schemas.openxmlformats.org/drawingml/2006/table">
            <a:tbl>
              <a:tblPr>
                <a:tableStyleId>{5940675A-B579-460E-94D1-54222C63F5DA}</a:tableStyleId>
              </a:tblPr>
              <a:tblGrid>
                <a:gridCol w="1412930">
                  <a:extLst>
                    <a:ext uri="{9D8B030D-6E8A-4147-A177-3AD203B41FA5}">
                      <a16:colId xmlns:a16="http://schemas.microsoft.com/office/drawing/2014/main" val="385602920"/>
                    </a:ext>
                  </a:extLst>
                </a:gridCol>
                <a:gridCol w="2222500">
                  <a:extLst>
                    <a:ext uri="{9D8B030D-6E8A-4147-A177-3AD203B41FA5}">
                      <a16:colId xmlns:a16="http://schemas.microsoft.com/office/drawing/2014/main" val="2790513254"/>
                    </a:ext>
                  </a:extLst>
                </a:gridCol>
                <a:gridCol w="241300">
                  <a:extLst>
                    <a:ext uri="{9D8B030D-6E8A-4147-A177-3AD203B41FA5}">
                      <a16:colId xmlns:a16="http://schemas.microsoft.com/office/drawing/2014/main" val="2190905253"/>
                    </a:ext>
                  </a:extLst>
                </a:gridCol>
                <a:gridCol w="2260600">
                  <a:extLst>
                    <a:ext uri="{9D8B030D-6E8A-4147-A177-3AD203B41FA5}">
                      <a16:colId xmlns:a16="http://schemas.microsoft.com/office/drawing/2014/main" val="2572727338"/>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クォンティフェロン検査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（ＱＦＴ検査）</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又は</a:t>
                      </a:r>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T-SPOT</a:t>
                      </a:r>
                      <a:endParaRPr kumimoji="1" lang="ja-JP" altLang="en-US" dirty="0"/>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8280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・陽性</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・判定保留</a:t>
                      </a:r>
                      <a:endParaRPr kumimoji="1" lang="en-US" altLang="ja-JP" dirty="0"/>
                    </a:p>
                    <a:p>
                      <a:pPr marL="0" indent="355600">
                        <a:lnSpc>
                          <a:spcPts val="2000"/>
                        </a:lnSpc>
                      </a:pPr>
                      <a:r>
                        <a:rPr kumimoji="1" lang="ja-JP" altLang="en-US" dirty="0"/>
                        <a:t>・陽性</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6" name="テキスト ボックス 5"/>
          <p:cNvSpPr txBox="1"/>
          <p:nvPr/>
        </p:nvSpPr>
        <p:spPr>
          <a:xfrm>
            <a:off x="212452" y="2402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9" name="表 8"/>
          <p:cNvGraphicFramePr>
            <a:graphicFrameLocks noGrp="1"/>
          </p:cNvGraphicFramePr>
          <p:nvPr>
            <p:extLst>
              <p:ext uri="{D42A27DB-BD31-4B8C-83A1-F6EECF244321}">
                <p14:modId xmlns:p14="http://schemas.microsoft.com/office/powerpoint/2010/main" val="1767817669"/>
              </p:ext>
            </p:extLst>
          </p:nvPr>
        </p:nvGraphicFramePr>
        <p:xfrm>
          <a:off x="365071" y="780864"/>
          <a:ext cx="6137329" cy="3273778"/>
        </p:xfrm>
        <a:graphic>
          <a:graphicData uri="http://schemas.openxmlformats.org/drawingml/2006/table">
            <a:tbl>
              <a:tblPr>
                <a:tableStyleId>{5940675A-B579-460E-94D1-54222C63F5DA}</a:tableStyleId>
              </a:tblPr>
              <a:tblGrid>
                <a:gridCol w="1408633">
                  <a:extLst>
                    <a:ext uri="{9D8B030D-6E8A-4147-A177-3AD203B41FA5}">
                      <a16:colId xmlns:a16="http://schemas.microsoft.com/office/drawing/2014/main" val="1529656246"/>
                    </a:ext>
                  </a:extLst>
                </a:gridCol>
                <a:gridCol w="443149">
                  <a:extLst>
                    <a:ext uri="{9D8B030D-6E8A-4147-A177-3AD203B41FA5}">
                      <a16:colId xmlns:a16="http://schemas.microsoft.com/office/drawing/2014/main" val="385602920"/>
                    </a:ext>
                  </a:extLst>
                </a:gridCol>
                <a:gridCol w="354519">
                  <a:extLst>
                    <a:ext uri="{9D8B030D-6E8A-4147-A177-3AD203B41FA5}">
                      <a16:colId xmlns:a16="http://schemas.microsoft.com/office/drawing/2014/main" val="2777756399"/>
                    </a:ext>
                  </a:extLst>
                </a:gridCol>
                <a:gridCol w="3931028">
                  <a:extLst>
                    <a:ext uri="{9D8B030D-6E8A-4147-A177-3AD203B41FA5}">
                      <a16:colId xmlns:a16="http://schemas.microsoft.com/office/drawing/2014/main" val="3991139692"/>
                    </a:ext>
                  </a:extLst>
                </a:gridCol>
              </a:tblGrid>
              <a:tr h="799269">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a:t>
                      </a:r>
                      <a:endParaRPr kumimoji="1" lang="en-US" altLang="ja-JP" sz="1400" dirty="0"/>
                    </a:p>
                    <a:p>
                      <a:r>
                        <a:rPr kumimoji="1" lang="ja-JP" altLang="en-US" sz="1400" dirty="0"/>
                        <a:t>　↪ワクチン接種日・接種後の抗体価検査結果を記入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26473">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1074018">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10740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4" name="テキスト ボックス 13"/>
          <p:cNvSpPr txBox="1"/>
          <p:nvPr/>
        </p:nvSpPr>
        <p:spPr>
          <a:xfrm>
            <a:off x="292784" y="53169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5" name="テキスト ボックス 1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４／５ページ</a:t>
            </a:r>
          </a:p>
        </p:txBody>
      </p:sp>
      <p:sp>
        <p:nvSpPr>
          <p:cNvPr id="17" name="正方形/長方形 16"/>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】(4)</a:t>
            </a:r>
            <a:endParaRPr lang="ja-JP" altLang="en-US" sz="1050" dirty="0">
              <a:latin typeface="+mn-ea"/>
            </a:endParaRPr>
          </a:p>
        </p:txBody>
      </p:sp>
      <p:sp>
        <p:nvSpPr>
          <p:cNvPr id="19" name="テキスト ボックス 18"/>
          <p:cNvSpPr txBox="1"/>
          <p:nvPr/>
        </p:nvSpPr>
        <p:spPr>
          <a:xfrm>
            <a:off x="176494" y="4218228"/>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sp>
        <p:nvSpPr>
          <p:cNvPr id="20" name="テキスト ボックス 19"/>
          <p:cNvSpPr txBox="1"/>
          <p:nvPr/>
        </p:nvSpPr>
        <p:spPr>
          <a:xfrm>
            <a:off x="176494" y="7398566"/>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pSp>
        <p:nvGrpSpPr>
          <p:cNvPr id="21" name="グループ化 20"/>
          <p:cNvGrpSpPr/>
          <p:nvPr/>
        </p:nvGrpSpPr>
        <p:grpSpPr>
          <a:xfrm>
            <a:off x="4781773" y="9645624"/>
            <a:ext cx="1830768" cy="246221"/>
            <a:chOff x="4888084" y="114153"/>
            <a:chExt cx="1830768" cy="246221"/>
          </a:xfrm>
        </p:grpSpPr>
        <p:sp>
          <p:nvSpPr>
            <p:cNvPr id="22"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extLst>
              <p:ext uri="{D42A27DB-BD31-4B8C-83A1-F6EECF244321}">
                <p14:modId xmlns:p14="http://schemas.microsoft.com/office/powerpoint/2010/main" val="2594447568"/>
              </p:ext>
            </p:extLst>
          </p:nvPr>
        </p:nvGraphicFramePr>
        <p:xfrm>
          <a:off x="365070" y="4463629"/>
          <a:ext cx="6137330" cy="1698120"/>
        </p:xfrm>
        <a:graphic>
          <a:graphicData uri="http://schemas.openxmlformats.org/drawingml/2006/table">
            <a:tbl>
              <a:tblPr>
                <a:tableStyleId>{5940675A-B579-460E-94D1-54222C63F5DA}</a:tableStyleId>
              </a:tblPr>
              <a:tblGrid>
                <a:gridCol w="1324469">
                  <a:extLst>
                    <a:ext uri="{9D8B030D-6E8A-4147-A177-3AD203B41FA5}">
                      <a16:colId xmlns:a16="http://schemas.microsoft.com/office/drawing/2014/main" val="385602920"/>
                    </a:ext>
                  </a:extLst>
                </a:gridCol>
                <a:gridCol w="481286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25" name="四角形吹き出し 24"/>
          <p:cNvSpPr/>
          <p:nvPr/>
        </p:nvSpPr>
        <p:spPr>
          <a:xfrm>
            <a:off x="1106809" y="6388189"/>
            <a:ext cx="5192391" cy="335863"/>
          </a:xfrm>
          <a:prstGeom prst="wedgeRectCallout">
            <a:avLst>
              <a:gd name="adj1" fmla="val -4105"/>
              <a:gd name="adj2" fmla="val -11247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t>ワクチン未接種で陰性の方は、入職後ワクチン接種を行います</a:t>
            </a:r>
          </a:p>
        </p:txBody>
      </p:sp>
    </p:spTree>
    <p:extLst>
      <p:ext uri="{BB962C8B-B14F-4D97-AF65-F5344CB8AC3E}">
        <p14:creationId xmlns:p14="http://schemas.microsoft.com/office/powerpoint/2010/main" val="3701103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6142" y="198598"/>
            <a:ext cx="7239000" cy="546097"/>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3" name="テキスト ボックス 2"/>
          <p:cNvSpPr txBox="1"/>
          <p:nvPr/>
        </p:nvSpPr>
        <p:spPr>
          <a:xfrm>
            <a:off x="212452" y="202112"/>
            <a:ext cx="6505848" cy="563680"/>
          </a:xfrm>
          <a:prstGeom prst="rect">
            <a:avLst/>
          </a:prstGeom>
          <a:noFill/>
        </p:spPr>
        <p:txBody>
          <a:bodyPr wrap="square" rtlCol="0">
            <a:spAutoFit/>
          </a:bodyPr>
          <a:lstStyle/>
          <a:p>
            <a:pPr marL="355600" indent="-355600">
              <a:tabLst>
                <a:tab pos="4749800" algn="l"/>
              </a:tabLst>
            </a:pPr>
            <a:r>
              <a:rPr kumimoji="1" lang="ja-JP" altLang="en-US" sz="1463" b="1" dirty="0">
                <a:latin typeface="+mn-ea"/>
              </a:rPr>
              <a:t>７．母子手帳等のワクチン接種記録の写し・各種検査結果の写し・</a:t>
            </a:r>
            <a:endParaRPr kumimoji="1" lang="en-US" altLang="ja-JP" sz="1463" b="1" dirty="0">
              <a:latin typeface="+mn-ea"/>
            </a:endParaRPr>
          </a:p>
          <a:p>
            <a:pPr marL="355600" indent="-355600">
              <a:tabLst>
                <a:tab pos="4749800" algn="l"/>
              </a:tabLst>
            </a:pPr>
            <a:r>
              <a:rPr kumimoji="1" lang="en-US" altLang="ja-JP" sz="1463" b="1" dirty="0">
                <a:latin typeface="+mn-ea"/>
              </a:rPr>
              <a:t>	</a:t>
            </a:r>
            <a:r>
              <a:rPr kumimoji="1" lang="ja-JP" altLang="en-US" sz="1463" b="1" dirty="0">
                <a:latin typeface="+mn-ea"/>
              </a:rPr>
              <a:t>ワクチンを</a:t>
            </a:r>
            <a:r>
              <a:rPr lang="ja-JP" altLang="en-US" sz="1600" b="1" dirty="0">
                <a:latin typeface="+mn-ea"/>
              </a:rPr>
              <a:t>接種した事がわかる書類</a:t>
            </a:r>
            <a:r>
              <a:rPr kumimoji="1" lang="ja-JP" altLang="en-US" sz="1463" b="1" dirty="0">
                <a:latin typeface="+mn-ea"/>
              </a:rPr>
              <a:t>の写し等</a:t>
            </a:r>
          </a:p>
        </p:txBody>
      </p:sp>
      <p:sp>
        <p:nvSpPr>
          <p:cNvPr id="4" name="タイトル 1"/>
          <p:cNvSpPr txBox="1">
            <a:spLocks/>
          </p:cNvSpPr>
          <p:nvPr/>
        </p:nvSpPr>
        <p:spPr>
          <a:xfrm>
            <a:off x="674687" y="2043571"/>
            <a:ext cx="5459412" cy="217282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7800" indent="-177800">
              <a:tabLst>
                <a:tab pos="177800" algn="l"/>
              </a:tabLst>
            </a:pPr>
            <a:r>
              <a:rPr lang="ja-JP" altLang="en-US" sz="1400" dirty="0">
                <a:latin typeface="+mn-ea"/>
                <a:ea typeface="+mn-ea"/>
              </a:rPr>
              <a:t>＊書類紛失防止のため、Ａ４サイズより小さい書類は、任意のＡ４コピー用紙</a:t>
            </a:r>
            <a:r>
              <a:rPr lang="ja-JP" altLang="en-US" sz="1200" dirty="0">
                <a:latin typeface="+mn-ea"/>
                <a:ea typeface="+mn-ea"/>
              </a:rPr>
              <a:t>又は</a:t>
            </a:r>
            <a:r>
              <a:rPr lang="ja-JP" altLang="en-US" sz="1400" dirty="0">
                <a:latin typeface="+mn-ea"/>
                <a:ea typeface="+mn-ea"/>
              </a:rPr>
              <a:t>当用紙に検査結果等を貼付してください。</a:t>
            </a:r>
            <a:endParaRPr lang="en-US" altLang="ja-JP" sz="1400" dirty="0">
              <a:latin typeface="+mn-ea"/>
              <a:ea typeface="+mn-ea"/>
            </a:endParaRPr>
          </a:p>
          <a:p>
            <a:pPr marL="177800" indent="-177800">
              <a:tabLst>
                <a:tab pos="177800" algn="l"/>
              </a:tabLst>
            </a:pPr>
            <a:endParaRPr lang="en-US" altLang="ja-JP" sz="1400" dirty="0">
              <a:solidFill>
                <a:srgbClr val="FF0000"/>
              </a:solidFill>
              <a:latin typeface="+mn-ea"/>
              <a:ea typeface="+mn-ea"/>
            </a:endParaRPr>
          </a:p>
          <a:p>
            <a:pPr marL="177800" indent="-177800">
              <a:tabLst>
                <a:tab pos="177800" algn="l"/>
              </a:tabLst>
            </a:pPr>
            <a:r>
              <a:rPr lang="ja-JP" altLang="en-US" sz="1400" dirty="0">
                <a:latin typeface="+mn-ea"/>
                <a:ea typeface="+mn-ea"/>
              </a:rPr>
              <a:t>＊貼付の際は、書類同士が重ならないようにしてください。</a:t>
            </a:r>
            <a:endParaRPr lang="en-US" altLang="ja-JP" sz="1400" dirty="0">
              <a:latin typeface="+mn-ea"/>
              <a:ea typeface="+mn-ea"/>
            </a:endParaRPr>
          </a:p>
          <a:p>
            <a:pPr marL="177800" indent="-177800">
              <a:tabLst>
                <a:tab pos="177800" algn="l"/>
              </a:tabLst>
            </a:pPr>
            <a:endParaRPr lang="en-US" altLang="ja-JP" sz="1400" dirty="0">
              <a:latin typeface="+mn-ea"/>
              <a:ea typeface="+mn-ea"/>
            </a:endParaRPr>
          </a:p>
          <a:p>
            <a:pPr marL="177800" indent="-177800">
              <a:tabLst>
                <a:tab pos="177800" algn="l"/>
              </a:tabLst>
            </a:pPr>
            <a:r>
              <a:rPr lang="ja-JP" altLang="en-US" sz="1400" dirty="0">
                <a:latin typeface="+mn-ea"/>
                <a:ea typeface="+mn-ea"/>
              </a:rPr>
              <a:t>＊必要に応じて当該用紙をコピーしてご使用ください。</a:t>
            </a:r>
          </a:p>
        </p:txBody>
      </p:sp>
      <p:sp>
        <p:nvSpPr>
          <p:cNvPr id="5" name="角丸四角形 4"/>
          <p:cNvSpPr/>
          <p:nvPr/>
        </p:nvSpPr>
        <p:spPr>
          <a:xfrm>
            <a:off x="674687" y="838200"/>
            <a:ext cx="5459412" cy="869950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 name="テキスト ボックス 5"/>
          <p:cNvSpPr txBox="1"/>
          <p:nvPr/>
        </p:nvSpPr>
        <p:spPr>
          <a:xfrm>
            <a:off x="2438400" y="9648795"/>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５／５ページ</a:t>
            </a:r>
          </a:p>
        </p:txBody>
      </p:sp>
      <p:sp>
        <p:nvSpPr>
          <p:cNvPr id="8" name="正方形/長方形 7"/>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】(5)</a:t>
            </a:r>
            <a:endParaRPr lang="ja-JP" altLang="en-US" sz="1050" dirty="0">
              <a:latin typeface="+mn-ea"/>
            </a:endParaRPr>
          </a:p>
        </p:txBody>
      </p:sp>
      <p:grpSp>
        <p:nvGrpSpPr>
          <p:cNvPr id="9" name="グループ化 8"/>
          <p:cNvGrpSpPr/>
          <p:nvPr/>
        </p:nvGrpSpPr>
        <p:grpSpPr>
          <a:xfrm>
            <a:off x="4781773" y="9645624"/>
            <a:ext cx="1830768" cy="246221"/>
            <a:chOff x="4888084" y="114153"/>
            <a:chExt cx="1830768" cy="246221"/>
          </a:xfrm>
        </p:grpSpPr>
        <p:sp>
          <p:nvSpPr>
            <p:cNvPr id="10"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5041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136471" y="2370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１．麻疹・風疹・水痘・流行性耳下腺炎</a:t>
            </a:r>
          </a:p>
        </p:txBody>
      </p: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901290"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89097"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smtClean="0">
                <a:solidFill>
                  <a:schemeClr val="tx1"/>
                </a:solidFill>
                <a:latin typeface="+mn-ea"/>
              </a:rPr>
              <a:t>接種歴または抗体価</a:t>
            </a:r>
            <a:r>
              <a:rPr kumimoji="1" lang="ja-JP" altLang="en-US" dirty="0">
                <a:solidFill>
                  <a:schemeClr val="tx1"/>
                </a:solidFill>
                <a:latin typeface="+mn-ea"/>
              </a:rPr>
              <a:t>を記載</a:t>
            </a:r>
            <a:endParaRPr kumimoji="1" lang="en-US" altLang="ja-JP" dirty="0">
              <a:solidFill>
                <a:schemeClr val="tx1"/>
              </a:solidFill>
              <a:latin typeface="+mn-ea"/>
            </a:endParaRPr>
          </a:p>
          <a:p>
            <a:pPr algn="ctr"/>
            <a:r>
              <a:rPr kumimoji="1" lang="ja-JP" altLang="en-US" sz="1300" dirty="0">
                <a:solidFill>
                  <a:schemeClr val="tx1"/>
                </a:solidFill>
                <a:latin typeface="+mn-ea"/>
              </a:rPr>
              <a:t>（接種歴がわかる書類・検査結果の写しを併せて提出）</a:t>
            </a:r>
            <a:endParaRPr kumimoji="1" lang="en-US" altLang="ja-JP" sz="1300"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smtClean="0">
                <a:latin typeface="+mn-ea"/>
              </a:rPr>
              <a:t>＊</a:t>
            </a:r>
            <a:r>
              <a:rPr kumimoji="1" lang="ja-JP" altLang="en-US" baseline="30000" dirty="0">
                <a:latin typeface="+mn-ea"/>
              </a:rPr>
              <a:t>２</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smtClean="0">
                <a:latin typeface="+mn-ea"/>
              </a:rPr>
              <a:t>＊１</a:t>
            </a:r>
            <a:endParaRPr kumimoji="1" lang="ja-JP" altLang="en-US" baseline="30000" dirty="0">
              <a:latin typeface="+mn-ea"/>
            </a:endParaRP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sp>
        <p:nvSpPr>
          <p:cNvPr id="131" name="テキスト ボックス 130"/>
          <p:cNvSpPr txBox="1"/>
          <p:nvPr/>
        </p:nvSpPr>
        <p:spPr>
          <a:xfrm>
            <a:off x="4678911" y="4348268"/>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smtClean="0">
                <a:latin typeface="+mn-ea"/>
              </a:rPr>
              <a:t>＊３</a:t>
            </a:r>
            <a:endParaRPr kumimoji="1" lang="en-US" altLang="ja-JP" baseline="30000" dirty="0">
              <a:latin typeface="+mn-ea"/>
            </a:endParaRPr>
          </a:p>
        </p:txBody>
      </p:sp>
      <p:sp>
        <p:nvSpPr>
          <p:cNvPr id="136" name="テキスト ボックス 135"/>
          <p:cNvSpPr txBox="1"/>
          <p:nvPr/>
        </p:nvSpPr>
        <p:spPr>
          <a:xfrm>
            <a:off x="131736" y="7754230"/>
            <a:ext cx="6594528" cy="1569660"/>
          </a:xfrm>
          <a:prstGeom prst="rect">
            <a:avLst/>
          </a:prstGeom>
          <a:noFill/>
        </p:spPr>
        <p:txBody>
          <a:bodyPr wrap="square" rtlCol="0">
            <a:spAutoFit/>
          </a:bodyPr>
          <a:lstStyle/>
          <a:p>
            <a:pPr marL="444500" indent="-444500">
              <a:tabLst>
                <a:tab pos="444500" algn="l"/>
              </a:tabLst>
            </a:pPr>
            <a:r>
              <a:rPr kumimoji="1" lang="ja-JP" altLang="en-US" sz="1200" dirty="0" smtClean="0">
                <a:latin typeface="+mn-ea"/>
              </a:rPr>
              <a:t>＊</a:t>
            </a:r>
            <a:r>
              <a:rPr kumimoji="1" lang="ja-JP" altLang="en-US" sz="1200" dirty="0">
                <a:latin typeface="+mn-ea"/>
              </a:rPr>
              <a:t>１</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と共に提出してください。（接種歴の記載が無い場合も、母子手帳の写しを提出し、接種歴が無いことを証明する必要があります）</a:t>
            </a:r>
            <a:endParaRPr kumimoji="1" lang="en-US" altLang="ja-JP" sz="1200" dirty="0">
              <a:latin typeface="+mn-ea"/>
            </a:endParaRPr>
          </a:p>
          <a:p>
            <a:pPr marL="444500" indent="-444500">
              <a:tabLst>
                <a:tab pos="444500" algn="l"/>
              </a:tabLst>
            </a:pPr>
            <a:r>
              <a:rPr kumimoji="1" lang="ja-JP" altLang="en-US" sz="1200" dirty="0" smtClean="0">
                <a:latin typeface="+mn-ea"/>
              </a:rPr>
              <a:t>＊２</a:t>
            </a:r>
            <a:r>
              <a:rPr kumimoji="1" lang="en-US" altLang="ja-JP" sz="1200" dirty="0">
                <a:latin typeface="+mn-ea"/>
              </a:rPr>
              <a:t>		</a:t>
            </a:r>
            <a:r>
              <a:rPr kumimoji="1" lang="ja-JP" altLang="en-US" sz="1200" dirty="0">
                <a:latin typeface="+mn-ea"/>
              </a:rPr>
              <a:t>血中抗体価の検査を受検の際は２ページをご確認ください。また、検査結果の写しを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a:t>
            </a:r>
            <a:endParaRPr kumimoji="1" lang="en-US" altLang="ja-JP" sz="1200" dirty="0">
              <a:latin typeface="+mn-ea"/>
            </a:endParaRPr>
          </a:p>
          <a:p>
            <a:pPr marL="444500" indent="-444500">
              <a:tabLst>
                <a:tab pos="177800" algn="l"/>
              </a:tabLst>
            </a:pPr>
            <a:r>
              <a:rPr kumimoji="1" lang="ja-JP" altLang="en-US" sz="1200" dirty="0" smtClean="0">
                <a:latin typeface="+mn-ea"/>
              </a:rPr>
              <a:t>＊３</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71821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p:nvPr/>
        </p:nvCxnSpPr>
        <p:spPr>
          <a:xfrm>
            <a:off x="5547466" y="5134379"/>
            <a:ext cx="0" cy="187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182153" y="4591185"/>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67" name="角丸四角形 66"/>
          <p:cNvSpPr/>
          <p:nvPr/>
        </p:nvSpPr>
        <p:spPr>
          <a:xfrm>
            <a:off x="234185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079669" y="505885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557300" y="4655702"/>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smtClean="0">
                <a:latin typeface="+mn-ea"/>
              </a:rPr>
              <a:t>＊２</a:t>
            </a:r>
            <a:endParaRPr kumimoji="1" lang="en-US" altLang="ja-JP" baseline="30000" dirty="0">
              <a:latin typeface="+mn-ea"/>
            </a:endParaRPr>
          </a:p>
        </p:txBody>
      </p:sp>
      <p:sp>
        <p:nvSpPr>
          <p:cNvPr id="72" name="角丸四角形 71"/>
          <p:cNvSpPr/>
          <p:nvPr/>
        </p:nvSpPr>
        <p:spPr>
          <a:xfrm>
            <a:off x="258460" y="5068268"/>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274960"/>
            <a:ext cx="2077486" cy="70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010263" y="591512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164571" y="5958321"/>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smtClean="0">
                <a:latin typeface="+mn-ea"/>
              </a:rPr>
              <a:t>＊３</a:t>
            </a:r>
            <a:endParaRPr kumimoji="1" lang="en-US" altLang="ja-JP" baseline="30000" dirty="0">
              <a:latin typeface="+mn-ea"/>
            </a:endParaRPr>
          </a:p>
        </p:txBody>
      </p:sp>
      <p:sp>
        <p:nvSpPr>
          <p:cNvPr id="163" name="角丸四角形 162"/>
          <p:cNvSpPr/>
          <p:nvPr/>
        </p:nvSpPr>
        <p:spPr>
          <a:xfrm>
            <a:off x="112723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264687"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a:t>
              </a:r>
              <a:r>
                <a:rPr kumimoji="1" lang="ja-JP" altLang="en-US" dirty="0" smtClean="0">
                  <a:latin typeface="+mn-ea"/>
                </a:rPr>
                <a:t>手帳</a:t>
              </a:r>
              <a:endParaRPr kumimoji="1" lang="ja-JP" altLang="en-US" baseline="30000" dirty="0">
                <a:latin typeface="+mn-ea"/>
              </a:endParaRPr>
            </a:p>
          </p:txBody>
        </p:sp>
      </p:grpSp>
      <p:cxnSp>
        <p:nvCxnSpPr>
          <p:cNvPr id="62" name="直線矢印コネクタ 61"/>
          <p:cNvCxnSpPr/>
          <p:nvPr/>
        </p:nvCxnSpPr>
        <p:spPr>
          <a:xfrm>
            <a:off x="1806347"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130371"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2557832" y="3331872"/>
            <a:ext cx="0" cy="21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469587"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1188197" y="3332460"/>
            <a:ext cx="0" cy="12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77283" y="5705628"/>
            <a:ext cx="0" cy="129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670022"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1229898" y="5696218"/>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2914905" y="5692187"/>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4035230" y="3581560"/>
            <a:ext cx="0" cy="342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081656" y="6739906"/>
            <a:ext cx="0" cy="266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330983" y="4337560"/>
            <a:ext cx="0" cy="266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705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43721008"/>
              </p:ext>
            </p:extLst>
          </p:nvPr>
        </p:nvGraphicFramePr>
        <p:xfrm>
          <a:off x="478632" y="1936750"/>
          <a:ext cx="6163468" cy="6466380"/>
        </p:xfrm>
        <a:graphic>
          <a:graphicData uri="http://schemas.openxmlformats.org/drawingml/2006/table">
            <a:tbl>
              <a:tblPr firstRow="1">
                <a:tableStyleId>{D7AC3CCA-C797-4891-BE02-D94E43425B78}</a:tableStyleId>
              </a:tblPr>
              <a:tblGrid>
                <a:gridCol w="1032668">
                  <a:extLst>
                    <a:ext uri="{9D8B030D-6E8A-4147-A177-3AD203B41FA5}">
                      <a16:colId xmlns:a16="http://schemas.microsoft.com/office/drawing/2014/main" val="676935694"/>
                    </a:ext>
                  </a:extLst>
                </a:gridCol>
                <a:gridCol w="1308100">
                  <a:extLst>
                    <a:ext uri="{9D8B030D-6E8A-4147-A177-3AD203B41FA5}">
                      <a16:colId xmlns:a16="http://schemas.microsoft.com/office/drawing/2014/main" val="1055925232"/>
                    </a:ext>
                  </a:extLst>
                </a:gridCol>
                <a:gridCol w="863600">
                  <a:extLst>
                    <a:ext uri="{9D8B030D-6E8A-4147-A177-3AD203B41FA5}">
                      <a16:colId xmlns:a16="http://schemas.microsoft.com/office/drawing/2014/main" val="4041894695"/>
                    </a:ext>
                  </a:extLst>
                </a:gridCol>
                <a:gridCol w="1143000">
                  <a:extLst>
                    <a:ext uri="{9D8B030D-6E8A-4147-A177-3AD203B41FA5}">
                      <a16:colId xmlns:a16="http://schemas.microsoft.com/office/drawing/2014/main" val="284372505"/>
                    </a:ext>
                  </a:extLst>
                </a:gridCol>
                <a:gridCol w="1016000">
                  <a:extLst>
                    <a:ext uri="{9D8B030D-6E8A-4147-A177-3AD203B41FA5}">
                      <a16:colId xmlns:a16="http://schemas.microsoft.com/office/drawing/2014/main" val="87637605"/>
                    </a:ext>
                  </a:extLst>
                </a:gridCol>
                <a:gridCol w="800100">
                  <a:extLst>
                    <a:ext uri="{9D8B030D-6E8A-4147-A177-3AD203B41FA5}">
                      <a16:colId xmlns:a16="http://schemas.microsoft.com/office/drawing/2014/main" val="3567357521"/>
                    </a:ext>
                  </a:extLst>
                </a:gridCol>
              </a:tblGrid>
              <a:tr h="450000">
                <a:tc rowSpan="2">
                  <a:txBody>
                    <a:bodyPr/>
                    <a:lstStyle/>
                    <a:p>
                      <a:pPr algn="ctr"/>
                      <a:r>
                        <a:rPr kumimoji="1" lang="ja-JP" altLang="en-US" dirty="0"/>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2676135697"/>
                  </a:ext>
                </a:extLst>
              </a:tr>
              <a:tr h="450000">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t>基準未満</a:t>
                      </a:r>
                      <a:endParaRPr kumimoji="1" lang="en-US" altLang="ja-JP" strike="noStrike" baseline="0" dirty="0"/>
                    </a:p>
                    <a:p>
                      <a:pPr algn="ctr"/>
                      <a:r>
                        <a:rPr kumimoji="1" lang="ja-JP" altLang="en-US" strike="noStrike" baseline="0" dirty="0"/>
                        <a:t>の陽性</a:t>
                      </a:r>
                      <a:r>
                        <a:rPr kumimoji="1" lang="ja-JP" altLang="en-US" strike="noStrike" baseline="30000" dirty="0"/>
                        <a:t>＊３</a:t>
                      </a:r>
                    </a:p>
                  </a:txBody>
                  <a:tcPr anchor="ctr"/>
                </a:tc>
                <a:tc>
                  <a:txBody>
                    <a:bodyPr/>
                    <a:lstStyle/>
                    <a:p>
                      <a:pPr algn="ctr"/>
                      <a:r>
                        <a:rPr kumimoji="1" lang="ja-JP" altLang="en-US" dirty="0"/>
                        <a:t>陽性</a:t>
                      </a:r>
                    </a:p>
                  </a:txBody>
                  <a:tcPr anchor="ctr"/>
                </a:tc>
                <a:tc vMerge="1">
                  <a:txBody>
                    <a:bodyPr/>
                    <a:lstStyle/>
                    <a:p>
                      <a:endParaRPr kumimoji="1" lang="ja-JP" altLang="en-US" dirty="0"/>
                    </a:p>
                  </a:txBody>
                  <a:tcPr/>
                </a:tc>
                <a:extLst>
                  <a:ext uri="{0D108BD9-81ED-4DB2-BD59-A6C34878D82A}">
                    <a16:rowId xmlns:a16="http://schemas.microsoft.com/office/drawing/2014/main" val="522432691"/>
                  </a:ext>
                </a:extLst>
              </a:tr>
              <a:tr h="450000">
                <a:tc rowSpan="4">
                  <a:txBody>
                    <a:bodyPr/>
                    <a:lstStyle/>
                    <a:p>
                      <a:r>
                        <a:rPr kumimoji="1" lang="ja-JP" altLang="en-US" dirty="0"/>
                        <a:t>麻疹</a:t>
                      </a:r>
                      <a:endParaRPr kumimoji="1" lang="en-US" altLang="ja-JP" dirty="0"/>
                    </a:p>
                    <a:p>
                      <a:r>
                        <a:rPr kumimoji="1" lang="en-US" altLang="ja-JP" sz="1000" dirty="0"/>
                        <a:t>(</a:t>
                      </a:r>
                      <a:r>
                        <a:rPr kumimoji="1" lang="ja-JP" altLang="en-US" sz="1000" dirty="0"/>
                        <a:t>はしか</a:t>
                      </a:r>
                      <a:r>
                        <a:rPr kumimoji="1" lang="en-US" altLang="ja-JP" sz="1000" dirty="0"/>
                        <a:t>)</a:t>
                      </a:r>
                    </a:p>
                    <a:p>
                      <a:endParaRPr kumimoji="1" lang="en-US" altLang="ja-JP" sz="1000" dirty="0"/>
                    </a:p>
                  </a:txBody>
                  <a:tcPr/>
                </a:tc>
                <a:tc>
                  <a:txBody>
                    <a:bodyPr/>
                    <a:lstStyle/>
                    <a:p>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15.9</a:t>
                      </a:r>
                      <a:endParaRPr kumimoji="1" lang="ja-JP" altLang="en-US" dirty="0"/>
                    </a:p>
                  </a:txBody>
                  <a:tcPr anchor="ctr"/>
                </a:tc>
                <a:tc>
                  <a:txBody>
                    <a:bodyPr/>
                    <a:lstStyle/>
                    <a:p>
                      <a:r>
                        <a:rPr kumimoji="1" lang="en-US" altLang="ja-JP" dirty="0"/>
                        <a:t>16.0</a:t>
                      </a:r>
                      <a:r>
                        <a:rPr kumimoji="1" lang="ja-JP" altLang="en-US" dirty="0"/>
                        <a:t>以上</a:t>
                      </a:r>
                    </a:p>
                  </a:txBody>
                  <a:tcPr anchor="ctr"/>
                </a:tc>
                <a:tc rowSpan="1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手続きにより補助</a:t>
                      </a:r>
                      <a:endParaRPr kumimoji="1" lang="en-US" altLang="ja-JP" dirty="0"/>
                    </a:p>
                  </a:txBody>
                  <a:tcPr/>
                </a:tc>
                <a:extLst>
                  <a:ext uri="{0D108BD9-81ED-4DB2-BD59-A6C34878D82A}">
                    <a16:rowId xmlns:a16="http://schemas.microsoft.com/office/drawing/2014/main" val="3425579505"/>
                  </a:ext>
                </a:extLst>
              </a:tr>
              <a:tr h="450000">
                <a:tc vMerge="1">
                  <a:txBody>
                    <a:bodyPr/>
                    <a:lstStyle/>
                    <a:p>
                      <a:endParaRPr kumimoji="1" lang="ja-JP" altLang="en-US"/>
                    </a:p>
                  </a:txBody>
                  <a:tcPr/>
                </a:tc>
                <a:tc>
                  <a:txBody>
                    <a:bodyPr/>
                    <a:lstStyle/>
                    <a:p>
                      <a:r>
                        <a:rPr kumimoji="1" lang="en-US" altLang="ja-JP" dirty="0"/>
                        <a:t>PA</a:t>
                      </a:r>
                      <a:r>
                        <a:rPr kumimoji="1" lang="ja-JP" altLang="en-US" dirty="0"/>
                        <a:t>法</a:t>
                      </a:r>
                    </a:p>
                  </a:txBody>
                  <a:tcPr anchor="ctr"/>
                </a:tc>
                <a:tc>
                  <a:txBody>
                    <a:bodyPr/>
                    <a:lstStyle/>
                    <a:p>
                      <a:r>
                        <a:rPr kumimoji="1" lang="en-US" altLang="ja-JP" dirty="0"/>
                        <a:t>1:8</a:t>
                      </a:r>
                      <a:r>
                        <a:rPr kumimoji="1" lang="ja-JP" altLang="en-US" dirty="0"/>
                        <a:t>以下</a:t>
                      </a:r>
                    </a:p>
                  </a:txBody>
                  <a:tcPr anchor="ctr"/>
                </a:tc>
                <a:tc>
                  <a:txBody>
                    <a:bodyPr/>
                    <a:lstStyle/>
                    <a:p>
                      <a:r>
                        <a:rPr kumimoji="1" lang="en-US" altLang="ja-JP" dirty="0"/>
                        <a:t>1:16</a:t>
                      </a:r>
                      <a:r>
                        <a:rPr kumimoji="1" lang="ja-JP" altLang="en-US" dirty="0"/>
                        <a:t>～</a:t>
                      </a:r>
                      <a:r>
                        <a:rPr kumimoji="1" lang="en-US" altLang="ja-JP" dirty="0"/>
                        <a:t>1:128</a:t>
                      </a:r>
                      <a:endParaRPr kumimoji="1" lang="ja-JP" altLang="en-US" dirty="0"/>
                    </a:p>
                  </a:txBody>
                  <a:tcPr anchor="ctr"/>
                </a:tc>
                <a:tc>
                  <a:txBody>
                    <a:bodyPr/>
                    <a:lstStyle/>
                    <a:p>
                      <a:r>
                        <a:rPr kumimoji="1" lang="en-US" altLang="ja-JP" dirty="0"/>
                        <a:t>1:256</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1717861482"/>
                  </a:ext>
                </a:extLst>
              </a:tr>
              <a:tr h="450000">
                <a:tc vMerge="1">
                  <a:txBody>
                    <a:bodyPr/>
                    <a:lstStyle/>
                    <a:p>
                      <a:endParaRPr kumimoji="1" lang="ja-JP" altLang="en-US"/>
                    </a:p>
                  </a:txBody>
                  <a:tcPr/>
                </a:tc>
                <a:tc>
                  <a:txBody>
                    <a:bodyPr/>
                    <a:lstStyle/>
                    <a:p>
                      <a:r>
                        <a:rPr kumimoji="1" lang="en-US" altLang="ja-JP" dirty="0"/>
                        <a:t>NT</a:t>
                      </a:r>
                      <a:r>
                        <a:rPr kumimoji="1" lang="ja-JP" altLang="en-US" dirty="0"/>
                        <a:t>法</a:t>
                      </a:r>
                    </a:p>
                  </a:txBody>
                  <a:tcPr anchor="ctr"/>
                </a:tc>
                <a:tc>
                  <a:txBody>
                    <a:bodyPr/>
                    <a:lstStyle/>
                    <a:p>
                      <a:r>
                        <a:rPr kumimoji="1" lang="en-US" altLang="ja-JP" dirty="0"/>
                        <a:t>1:2</a:t>
                      </a:r>
                      <a:r>
                        <a:rPr kumimoji="1" lang="ja-JP" altLang="en-US" dirty="0"/>
                        <a:t>以下</a:t>
                      </a:r>
                    </a:p>
                  </a:txBody>
                  <a:tcPr anchor="ctr"/>
                </a:tc>
                <a:tc>
                  <a:txBody>
                    <a:bodyPr/>
                    <a:lstStyle/>
                    <a:p>
                      <a:r>
                        <a:rPr kumimoji="1" lang="en-US" altLang="ja-JP" dirty="0"/>
                        <a:t>1:4</a:t>
                      </a:r>
                      <a:endParaRPr kumimoji="1" lang="ja-JP" altLang="en-US" dirty="0"/>
                    </a:p>
                  </a:txBody>
                  <a:tcPr anchor="ctr"/>
                </a:tc>
                <a:tc>
                  <a:txBody>
                    <a:bodyPr/>
                    <a:lstStyle/>
                    <a:p>
                      <a:r>
                        <a:rPr kumimoji="1" lang="en-US" altLang="ja-JP" dirty="0"/>
                        <a:t>1:8</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916841500"/>
                  </a:ext>
                </a:extLst>
              </a:tr>
              <a:tr h="450000">
                <a:tc vMerge="1">
                  <a:txBody>
                    <a:bodyPr/>
                    <a:lstStyle/>
                    <a:p>
                      <a:endParaRPr kumimoji="1" lang="ja-JP" altLang="en-US"/>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150</a:t>
                      </a:r>
                      <a:r>
                        <a:rPr kumimoji="1" lang="ja-JP" altLang="en-US" dirty="0"/>
                        <a:t>未満</a:t>
                      </a:r>
                    </a:p>
                  </a:txBody>
                  <a:tcPr anchor="ctr"/>
                </a:tc>
                <a:tc>
                  <a:txBody>
                    <a:bodyPr/>
                    <a:lstStyle/>
                    <a:p>
                      <a:r>
                        <a:rPr kumimoji="1" lang="en-US" altLang="ja-JP" dirty="0"/>
                        <a:t>150</a:t>
                      </a:r>
                      <a:r>
                        <a:rPr kumimoji="1" lang="ja-JP" altLang="en-US" dirty="0"/>
                        <a:t>～</a:t>
                      </a:r>
                      <a:r>
                        <a:rPr kumimoji="1" lang="en-US" altLang="ja-JP" dirty="0"/>
                        <a:t>300</a:t>
                      </a:r>
                      <a:endParaRPr kumimoji="1" lang="ja-JP" altLang="en-US" dirty="0"/>
                    </a:p>
                  </a:txBody>
                  <a:tcPr anchor="ctr"/>
                </a:tc>
                <a:tc>
                  <a:txBody>
                    <a:bodyPr/>
                    <a:lstStyle/>
                    <a:p>
                      <a:r>
                        <a:rPr kumimoji="1" lang="en-US" altLang="ja-JP" dirty="0"/>
                        <a:t>301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2776788575"/>
                  </a:ext>
                </a:extLst>
              </a:tr>
              <a:tr h="450000">
                <a:tc rowSpan="3">
                  <a:txBody>
                    <a:bodyPr/>
                    <a:lstStyle/>
                    <a:p>
                      <a:r>
                        <a:rPr kumimoji="1" lang="ja-JP" altLang="en-US" dirty="0"/>
                        <a:t>風疹</a:t>
                      </a:r>
                      <a:endParaRPr kumimoji="1" lang="en-US" altLang="ja-JP" dirty="0"/>
                    </a:p>
                    <a:p>
                      <a:r>
                        <a:rPr kumimoji="1" lang="en-US" altLang="ja-JP" sz="1000" dirty="0"/>
                        <a:t>(</a:t>
                      </a:r>
                      <a:r>
                        <a:rPr kumimoji="1" lang="ja-JP" altLang="en-US" sz="1000" dirty="0"/>
                        <a:t>３日ばしか</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7.9</a:t>
                      </a:r>
                      <a:endParaRPr kumimoji="1" lang="ja-JP" altLang="en-US" dirty="0"/>
                    </a:p>
                  </a:txBody>
                  <a:tcPr anchor="ctr"/>
                </a:tc>
                <a:tc>
                  <a:txBody>
                    <a:bodyPr/>
                    <a:lstStyle/>
                    <a:p>
                      <a:r>
                        <a:rPr kumimoji="1" lang="en-US" altLang="ja-JP" dirty="0"/>
                        <a:t>8.0</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16196791"/>
                  </a:ext>
                </a:extLst>
              </a:tr>
              <a:tr h="450000">
                <a:tc vMerge="1">
                  <a:txBody>
                    <a:bodyPr/>
                    <a:lstStyle/>
                    <a:p>
                      <a:endParaRPr kumimoji="1" lang="ja-JP" altLang="en-US" dirty="0"/>
                    </a:p>
                  </a:txBody>
                  <a:tcPr/>
                </a:tc>
                <a:tc>
                  <a:txBody>
                    <a:bodyPr/>
                    <a:lstStyle/>
                    <a:p>
                      <a:r>
                        <a:rPr kumimoji="1" lang="en-US" altLang="ja-JP" dirty="0"/>
                        <a:t>HI</a:t>
                      </a:r>
                      <a:r>
                        <a:rPr kumimoji="1" lang="ja-JP" altLang="en-US" dirty="0"/>
                        <a:t>法</a:t>
                      </a:r>
                    </a:p>
                  </a:txBody>
                  <a:tcPr anchor="ctr"/>
                </a:tc>
                <a:tc>
                  <a:txBody>
                    <a:bodyPr/>
                    <a:lstStyle/>
                    <a:p>
                      <a:r>
                        <a:rPr kumimoji="1" lang="en-US" altLang="ja-JP" dirty="0"/>
                        <a:t>1:4</a:t>
                      </a:r>
                      <a:r>
                        <a:rPr kumimoji="1" lang="ja-JP" altLang="en-US" dirty="0"/>
                        <a:t>以下</a:t>
                      </a:r>
                    </a:p>
                  </a:txBody>
                  <a:tcPr anchor="ctr"/>
                </a:tc>
                <a:tc>
                  <a:txBody>
                    <a:bodyPr/>
                    <a:lstStyle/>
                    <a:p>
                      <a:r>
                        <a:rPr kumimoji="1" lang="en-US" altLang="ja-JP" dirty="0"/>
                        <a:t>1:8</a:t>
                      </a:r>
                      <a:r>
                        <a:rPr kumimoji="1" lang="ja-JP" altLang="en-US" dirty="0"/>
                        <a:t>～</a:t>
                      </a:r>
                      <a:r>
                        <a:rPr kumimoji="1" lang="en-US" altLang="ja-JP" dirty="0"/>
                        <a:t>1:16</a:t>
                      </a:r>
                      <a:endParaRPr kumimoji="1" lang="ja-JP" altLang="en-US" dirty="0"/>
                    </a:p>
                  </a:txBody>
                  <a:tcPr anchor="ctr"/>
                </a:tc>
                <a:tc>
                  <a:txBody>
                    <a:bodyPr/>
                    <a:lstStyle/>
                    <a:p>
                      <a:r>
                        <a:rPr kumimoji="1" lang="en-US" altLang="ja-JP" dirty="0"/>
                        <a:t>1:32</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3426584523"/>
                  </a:ext>
                </a:extLst>
              </a:tr>
              <a:tr h="450000">
                <a:tc vMerge="1">
                  <a:txBody>
                    <a:bodyPr/>
                    <a:lstStyle/>
                    <a:p>
                      <a:endParaRPr kumimoji="1" lang="ja-JP" altLang="en-US" dirty="0"/>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4.0</a:t>
                      </a:r>
                      <a:r>
                        <a:rPr kumimoji="1" lang="ja-JP" altLang="en-US" dirty="0"/>
                        <a:t>未満</a:t>
                      </a:r>
                    </a:p>
                  </a:txBody>
                  <a:tcPr anchor="ctr"/>
                </a:tc>
                <a:tc>
                  <a:txBody>
                    <a:bodyPr/>
                    <a:lstStyle/>
                    <a:p>
                      <a:r>
                        <a:rPr kumimoji="1" lang="en-US" altLang="ja-JP" dirty="0"/>
                        <a:t>4.0</a:t>
                      </a:r>
                      <a:r>
                        <a:rPr kumimoji="1" lang="ja-JP" altLang="en-US" dirty="0"/>
                        <a:t>～</a:t>
                      </a:r>
                      <a:r>
                        <a:rPr kumimoji="1" lang="en-US" altLang="ja-JP" dirty="0"/>
                        <a:t>8.0</a:t>
                      </a:r>
                      <a:endParaRPr kumimoji="1" lang="ja-JP" altLang="en-US" dirty="0"/>
                    </a:p>
                  </a:txBody>
                  <a:tcPr anchor="ctr"/>
                </a:tc>
                <a:tc>
                  <a:txBody>
                    <a:bodyPr/>
                    <a:lstStyle/>
                    <a:p>
                      <a:r>
                        <a:rPr kumimoji="1" lang="en-US" altLang="ja-JP" dirty="0"/>
                        <a:t>8.1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3367134097"/>
                  </a:ext>
                </a:extLst>
              </a:tr>
              <a:tr h="450000">
                <a:tc rowSpan="3">
                  <a:txBody>
                    <a:bodyPr/>
                    <a:lstStyle/>
                    <a:p>
                      <a:r>
                        <a:rPr kumimoji="1" lang="ja-JP" altLang="en-US" dirty="0"/>
                        <a:t>水痘</a:t>
                      </a:r>
                      <a:endParaRPr kumimoji="1" lang="en-US" altLang="ja-JP" dirty="0"/>
                    </a:p>
                    <a:p>
                      <a:r>
                        <a:rPr kumimoji="1" lang="en-US" altLang="ja-JP" sz="1000" dirty="0"/>
                        <a:t>(</a:t>
                      </a:r>
                      <a:r>
                        <a:rPr kumimoji="1" lang="ja-JP" altLang="en-US" sz="1000" dirty="0"/>
                        <a:t>みずぼうそう</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409501774"/>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endParaRPr kumimoji="1" lang="en-US" altLang="ja-JP" dirty="0"/>
                    </a:p>
                  </a:txBody>
                  <a:tcPr anchor="ctr"/>
                </a:tc>
                <a:tc>
                  <a:txBody>
                    <a:bodyPr/>
                    <a:lstStyle/>
                    <a:p>
                      <a:r>
                        <a:rPr kumimoji="1" lang="en-US" altLang="ja-JP" dirty="0"/>
                        <a:t>50</a:t>
                      </a:r>
                      <a:r>
                        <a:rPr kumimoji="1" lang="ja-JP" altLang="en-US" dirty="0"/>
                        <a:t>未満</a:t>
                      </a:r>
                    </a:p>
                  </a:txBody>
                  <a:tcPr anchor="ctr"/>
                </a:tc>
                <a:tc>
                  <a:txBody>
                    <a:bodyPr/>
                    <a:lstStyle/>
                    <a:p>
                      <a:r>
                        <a:rPr kumimoji="1" lang="en-US" altLang="ja-JP" dirty="0"/>
                        <a:t>50</a:t>
                      </a:r>
                      <a:r>
                        <a:rPr kumimoji="1" lang="ja-JP" altLang="en-US" dirty="0"/>
                        <a:t>～</a:t>
                      </a:r>
                      <a:r>
                        <a:rPr kumimoji="1" lang="en-US" altLang="ja-JP" dirty="0"/>
                        <a:t>100</a:t>
                      </a:r>
                      <a:endParaRPr kumimoji="1" lang="ja-JP" altLang="en-US" dirty="0"/>
                    </a:p>
                  </a:txBody>
                  <a:tcPr anchor="ctr"/>
                </a:tc>
                <a:tc>
                  <a:txBody>
                    <a:bodyPr/>
                    <a:lstStyle/>
                    <a:p>
                      <a:r>
                        <a:rPr kumimoji="1" lang="en-US" altLang="ja-JP" dirty="0"/>
                        <a:t>101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72391454"/>
                  </a:ext>
                </a:extLst>
              </a:tr>
              <a:tr h="450000">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IAHA</a:t>
                      </a:r>
                      <a:r>
                        <a:rPr kumimoji="1" lang="ja-JP" altLang="en-US" dirty="0"/>
                        <a:t>法</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1:2</a:t>
                      </a:r>
                      <a:r>
                        <a:rPr kumimoji="1" lang="ja-JP" altLang="en-US" dirty="0"/>
                        <a:t>未満</a:t>
                      </a:r>
                    </a:p>
                  </a:txBody>
                  <a:tcPr anchor="ctr"/>
                </a:tc>
                <a:tc>
                  <a:txBody>
                    <a:bodyPr/>
                    <a:lstStyle/>
                    <a:p>
                      <a:r>
                        <a:rPr kumimoji="1" lang="en-US" altLang="ja-JP" dirty="0"/>
                        <a:t>1:2</a:t>
                      </a:r>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1:4</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06908284"/>
                  </a:ext>
                </a:extLst>
              </a:tr>
              <a:tr h="450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流行性</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耳下腺炎</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ムンプス・</a:t>
                      </a:r>
                      <a:endParaRPr kumimoji="1" lang="en-US" altLang="ja-JP" sz="10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t>おたふくかぜ</a:t>
                      </a:r>
                      <a:r>
                        <a:rPr kumimoji="1" lang="en-US" altLang="ja-JP" sz="1000" dirty="0"/>
                        <a:t>)</a:t>
                      </a:r>
                      <a:endParaRPr kumimoji="1" lang="ja-JP" altLang="en-US" sz="1000" dirty="0"/>
                    </a:p>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2056770742"/>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p>
                  </a:txBody>
                  <a:tcPr anchor="ctr"/>
                </a:tc>
                <a:tc>
                  <a:txBody>
                    <a:bodyPr/>
                    <a:lstStyle/>
                    <a:p>
                      <a:r>
                        <a:rPr kumimoji="1" lang="en-US" altLang="ja-JP" dirty="0"/>
                        <a:t>250</a:t>
                      </a:r>
                      <a:r>
                        <a:rPr kumimoji="1" lang="ja-JP" altLang="en-US" dirty="0"/>
                        <a:t>未満</a:t>
                      </a:r>
                    </a:p>
                  </a:txBody>
                  <a:tcPr anchor="ctr"/>
                </a:tc>
                <a:tc>
                  <a:txBody>
                    <a:bodyPr/>
                    <a:lstStyle/>
                    <a:p>
                      <a:r>
                        <a:rPr kumimoji="1" lang="en-US" altLang="ja-JP" dirty="0"/>
                        <a:t>250</a:t>
                      </a:r>
                      <a:r>
                        <a:rPr kumimoji="1" lang="ja-JP" altLang="en-US" dirty="0"/>
                        <a:t>～</a:t>
                      </a:r>
                      <a:r>
                        <a:rPr kumimoji="1" lang="en-US" altLang="ja-JP" dirty="0"/>
                        <a:t>500</a:t>
                      </a:r>
                      <a:endParaRPr kumimoji="1" lang="ja-JP" altLang="en-US" dirty="0"/>
                    </a:p>
                  </a:txBody>
                  <a:tcPr anchor="ctr"/>
                </a:tc>
                <a:tc>
                  <a:txBody>
                    <a:bodyPr/>
                    <a:lstStyle/>
                    <a:p>
                      <a:r>
                        <a:rPr kumimoji="1" lang="en-US" altLang="ja-JP" dirty="0"/>
                        <a:t>501</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523494"/>
          </a:xfrm>
          <a:prstGeom prst="rect">
            <a:avLst/>
          </a:prstGeom>
          <a:noFill/>
        </p:spPr>
        <p:txBody>
          <a:bodyPr wrap="square" rtlCol="0">
            <a:spAutoFit/>
          </a:bodyPr>
          <a:lstStyle/>
          <a:p>
            <a:pPr marL="533400" indent="-533400"/>
            <a:r>
              <a:rPr kumimoji="1" lang="ja-JP" altLang="en-US" sz="1400" b="1" dirty="0">
                <a:latin typeface="+mn-ea"/>
              </a:rPr>
              <a:t>（２）血中抗体価の検査</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に記載及び検査結果の写しをご提出ください。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なお、本院採用決定前までに受検した検査結果であっても、以下に示す検査方法であれば</a:t>
            </a:r>
            <a:r>
              <a:rPr lang="ja-JP" altLang="en-US" sz="1300" dirty="0">
                <a:latin typeface="+mn-ea"/>
              </a:rPr>
              <a:t>検査日は問いません。ただし、この場合は検査費用の補助は対象外です。</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43077"/>
            <a:ext cx="6642100" cy="2123658"/>
          </a:xfrm>
          <a:prstGeom prst="rect">
            <a:avLst/>
          </a:prstGeom>
          <a:noFill/>
        </p:spPr>
        <p:txBody>
          <a:bodyPr wrap="square" rtlCol="0">
            <a:spAutoFit/>
          </a:bodyPr>
          <a:lstStyle/>
          <a:p>
            <a:pPr marL="533400" indent="-533400"/>
            <a:r>
              <a:rPr kumimoji="1" lang="ja-JP" altLang="en-US" sz="1400" b="1" dirty="0">
                <a:latin typeface="+mn-ea"/>
              </a:rPr>
              <a:t>（３）ワクチン接種</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に記載の上、接種した事がわかる書類</a:t>
            </a:r>
            <a:r>
              <a:rPr lang="ja-JP" altLang="en-US" sz="1300" baseline="30000" dirty="0">
                <a:latin typeface="+mn-ea"/>
              </a:rPr>
              <a:t>＊１</a:t>
            </a:r>
            <a:r>
              <a:rPr lang="ja-JP" altLang="en-US" sz="1300" dirty="0">
                <a:latin typeface="+mn-ea"/>
              </a:rPr>
              <a:t>の写しをご提出ください。</a:t>
            </a:r>
            <a:endParaRPr lang="en-US" altLang="ja-JP" sz="1300" dirty="0">
              <a:latin typeface="+mn-ea"/>
            </a:endParaRPr>
          </a:p>
          <a:p>
            <a:pPr marL="533400" indent="-533400"/>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勤務開始日までに全てのワクチン接種を実施し終えることが</a:t>
            </a:r>
            <a:r>
              <a:rPr kumimoji="1" lang="ja-JP" altLang="en-US" sz="1300" u="sng" dirty="0" smtClean="0">
                <a:latin typeface="+mn-ea"/>
              </a:rPr>
              <a:t>望ましい</a:t>
            </a:r>
            <a:r>
              <a:rPr kumimoji="1" lang="ja-JP" altLang="en-US" sz="1300" dirty="0" smtClean="0">
                <a:latin typeface="+mn-ea"/>
              </a:rPr>
              <a:t>ですが</a:t>
            </a:r>
            <a:r>
              <a:rPr kumimoji="1" lang="ja-JP" altLang="en-US" sz="1300" dirty="0">
                <a:latin typeface="+mn-ea"/>
              </a:rPr>
              <a:t>、ワクチン接種を２回以上行う必要がある場合で、勤務開始日までに済ませる事が難しい場合は、</a:t>
            </a:r>
            <a:r>
              <a:rPr kumimoji="1" lang="ja-JP" altLang="en-US" sz="1300" u="sng" dirty="0">
                <a:latin typeface="+mn-ea"/>
              </a:rPr>
              <a:t>１回目のワクチン接種を勤務開始日までに実施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r>
              <a:rPr kumimoji="1" lang="ja-JP" altLang="en-US" sz="1300" u="sng" dirty="0">
                <a:latin typeface="+mn-ea"/>
              </a:rPr>
              <a:t>２回目以降のワクチン接種は、勤務開始日から２カ月以内に実施</a:t>
            </a:r>
            <a:r>
              <a:rPr kumimoji="1" lang="ja-JP" altLang="en-US" sz="1300" dirty="0">
                <a:latin typeface="+mn-ea"/>
              </a:rPr>
              <a:t>してください。接種後は、</a:t>
            </a:r>
            <a:r>
              <a:rPr lang="ja-JP" altLang="en-US" sz="1300" dirty="0">
                <a:latin typeface="+mn-ea"/>
              </a:rPr>
              <a:t>接種した事がわかる書類</a:t>
            </a:r>
            <a:r>
              <a:rPr lang="ja-JP" altLang="en-US" sz="1300" baseline="30000" dirty="0">
                <a:latin typeface="+mn-ea"/>
              </a:rPr>
              <a:t>＊１</a:t>
            </a:r>
            <a:r>
              <a:rPr lang="ja-JP" altLang="en-US" sz="1300" dirty="0">
                <a:latin typeface="+mn-ea"/>
              </a:rPr>
              <a:t>の写し</a:t>
            </a:r>
            <a:r>
              <a:rPr kumimoji="1" lang="ja-JP" altLang="en-US" sz="1300" dirty="0">
                <a:latin typeface="+mn-ea"/>
              </a:rPr>
              <a:t>を提出してください。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39341071"/>
              </p:ext>
            </p:extLst>
          </p:nvPr>
        </p:nvGraphicFramePr>
        <p:xfrm>
          <a:off x="471488" y="2962807"/>
          <a:ext cx="6056312" cy="3278997"/>
        </p:xfrm>
        <a:graphic>
          <a:graphicData uri="http://schemas.openxmlformats.org/drawingml/2006/table">
            <a:tbl>
              <a:tblPr firstRow="1">
                <a:tableStyleId>{0505E3EF-67EA-436B-97B2-0124C06EBD24}</a:tableStyleId>
              </a:tblPr>
              <a:tblGrid>
                <a:gridCol w="5053012">
                  <a:extLst>
                    <a:ext uri="{9D8B030D-6E8A-4147-A177-3AD203B41FA5}">
                      <a16:colId xmlns:a16="http://schemas.microsoft.com/office/drawing/2014/main" val="1470361694"/>
                    </a:ext>
                  </a:extLst>
                </a:gridCol>
                <a:gridCol w="1003300">
                  <a:extLst>
                    <a:ext uri="{9D8B030D-6E8A-4147-A177-3AD203B41FA5}">
                      <a16:colId xmlns:a16="http://schemas.microsoft.com/office/drawing/2014/main" val="1753211196"/>
                    </a:ext>
                  </a:extLst>
                </a:gridCol>
              </a:tblGrid>
              <a:tr h="294775">
                <a:tc>
                  <a:txBody>
                    <a:bodyPr/>
                    <a:lstStyle/>
                    <a:p>
                      <a:pPr algn="ctr"/>
                      <a:r>
                        <a:rPr kumimoji="1" lang="ja-JP" altLang="en-US" dirty="0"/>
                        <a:t>ワクチン</a:t>
                      </a:r>
                      <a:r>
                        <a:rPr kumimoji="1" lang="ja-JP" altLang="en-US" baseline="30000" dirty="0"/>
                        <a:t>＊２＊３</a:t>
                      </a:r>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tc rowSpan="6">
                  <a:txBody>
                    <a:bodyPr/>
                    <a:lstStyle/>
                    <a:p>
                      <a:r>
                        <a:rPr kumimoji="1" lang="ja-JP" altLang="en-US" dirty="0"/>
                        <a:t>手続きにより補助</a:t>
                      </a: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tc vMerge="1">
                  <a:txBody>
                    <a:bodyPr/>
                    <a:lstStyle/>
                    <a:p>
                      <a:endParaRPr kumimoji="1" lang="ja-JP" altLang="en-US" dirty="0"/>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414338" y="6370612"/>
            <a:ext cx="6170612" cy="1384995"/>
          </a:xfrm>
          <a:prstGeom prst="rect">
            <a:avLst/>
          </a:prstGeom>
        </p:spPr>
        <p:txBody>
          <a:bodyPr wrap="square">
            <a:spAutoFit/>
          </a:bodyPr>
          <a:lstStyle/>
          <a:p>
            <a:pPr marL="444500" indent="-444500">
              <a:tabLst>
                <a:tab pos="177800" algn="l"/>
              </a:tabLst>
            </a:pPr>
            <a:r>
              <a:rPr lang="ja-JP" altLang="en-US" sz="1200" dirty="0">
                <a:latin typeface="+mn-ea"/>
              </a:rPr>
              <a:t>＊１</a:t>
            </a:r>
            <a:r>
              <a:rPr lang="en-US" altLang="ja-JP" sz="1200" dirty="0">
                <a:latin typeface="+mn-ea"/>
              </a:rPr>
              <a:t>	</a:t>
            </a:r>
            <a:r>
              <a:rPr lang="ja-JP" altLang="en-US" sz="1200" dirty="0">
                <a:latin typeface="+mn-ea"/>
              </a:rPr>
              <a:t>接種した事がわかる書類とは、予診票、予防接種済証明書、ワクチンの種類が記載された領収書等を指します。医療機関名、ワクチンの種類、接種日が記載されていることを確認の上、提出してください。</a:t>
            </a:r>
            <a:endParaRPr lang="en-US" altLang="ja-JP" sz="1200" dirty="0">
              <a:latin typeface="+mn-ea"/>
            </a:endParaRPr>
          </a:p>
          <a:p>
            <a:pPr marL="444500" indent="-444500">
              <a:tabLst>
                <a:tab pos="177800" algn="l"/>
              </a:tabLst>
            </a:pPr>
            <a:r>
              <a:rPr kumimoji="1" lang="ja-JP" altLang="en-US" sz="1200" dirty="0">
                <a:latin typeface="+mn-ea"/>
              </a:rPr>
              <a:t>＊２</a:t>
            </a:r>
            <a:r>
              <a:rPr kumimoji="1" lang="en-US" altLang="ja-JP" sz="1200" dirty="0">
                <a:latin typeface="+mn-ea"/>
              </a:rPr>
              <a:t>	</a:t>
            </a:r>
            <a:r>
              <a:rPr kumimoji="1" lang="ja-JP" altLang="en-US" sz="1200" dirty="0">
                <a:latin typeface="+mn-ea"/>
              </a:rPr>
              <a:t>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＊３</a:t>
            </a:r>
            <a:r>
              <a:rPr lang="en-US" altLang="ja-JP"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92100" y="5382200"/>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3" name="正方形/長方形 12"/>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8" y="520700"/>
            <a:ext cx="5915025" cy="177740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r>
              <a:rPr lang="en-US" altLang="ja-JP" sz="1300" dirty="0">
                <a:latin typeface="+mn-ea"/>
                <a:ea typeface="+mn-ea"/>
              </a:rPr>
              <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r>
              <a:rPr lang="en-US" altLang="ja-JP" sz="1300" dirty="0">
                <a:latin typeface="+mn-ea"/>
                <a:ea typeface="+mn-ea"/>
              </a:rPr>
              <a:t/>
            </a:r>
            <a:br>
              <a:rPr lang="en-US" altLang="ja-JP" sz="1300" dirty="0">
                <a:latin typeface="+mn-ea"/>
                <a:ea typeface="+mn-ea"/>
              </a:rPr>
            </a:br>
            <a:r>
              <a:rPr lang="en-US" altLang="ja-JP" sz="1300" dirty="0">
                <a:solidFill>
                  <a:srgbClr val="FF0000"/>
                </a:solidFill>
                <a:latin typeface="+mn-ea"/>
                <a:ea typeface="+mn-ea"/>
              </a:rPr>
              <a:t/>
            </a:r>
            <a:br>
              <a:rPr lang="en-US" altLang="ja-JP" sz="1300" dirty="0">
                <a:solidFill>
                  <a:srgbClr val="FF0000"/>
                </a:solidFill>
                <a:latin typeface="+mn-ea"/>
                <a:ea typeface="+mn-ea"/>
              </a:rPr>
            </a:br>
            <a:r>
              <a:rPr lang="ja-JP" altLang="en-US" sz="1300" dirty="0">
                <a:latin typeface="+mn-ea"/>
                <a:ea typeface="+mn-ea"/>
              </a:rPr>
              <a:t>　なお、本院採用決定前までに受検した検査結果であっても、以下に示す検査方法であれば検査日は問いません。</a:t>
            </a: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２．Ｂ型肝炎</a:t>
            </a:r>
          </a:p>
        </p:txBody>
      </p:sp>
      <p:sp>
        <p:nvSpPr>
          <p:cNvPr id="6" name="テキスト ボックス 5"/>
          <p:cNvSpPr txBox="1"/>
          <p:nvPr/>
        </p:nvSpPr>
        <p:spPr>
          <a:xfrm>
            <a:off x="136471" y="54186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３．結核</a:t>
            </a:r>
          </a:p>
        </p:txBody>
      </p:sp>
      <p:sp>
        <p:nvSpPr>
          <p:cNvPr id="7" name="タイトル 1"/>
          <p:cNvSpPr txBox="1">
            <a:spLocks/>
          </p:cNvSpPr>
          <p:nvPr/>
        </p:nvSpPr>
        <p:spPr>
          <a:xfrm>
            <a:off x="471488" y="5785204"/>
            <a:ext cx="5915025" cy="13542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300" dirty="0">
                <a:latin typeface="+mn-ea"/>
                <a:ea typeface="+mn-ea"/>
              </a:rPr>
              <a:t>　以下に示す検査項目のうち、</a:t>
            </a:r>
            <a:r>
              <a:rPr lang="ja-JP" altLang="en-US" sz="1300" u="sng" dirty="0">
                <a:latin typeface="+mn-ea"/>
                <a:ea typeface="+mn-ea"/>
              </a:rPr>
              <a:t>どちらか１項目を受検</a:t>
            </a:r>
            <a:r>
              <a:rPr lang="ja-JP" altLang="en-US" sz="1300" dirty="0">
                <a:latin typeface="+mn-ea"/>
                <a:ea typeface="+mn-ea"/>
              </a:rPr>
              <a:t>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endParaRPr lang="en-US" altLang="ja-JP" sz="1300" dirty="0">
              <a:latin typeface="+mn-ea"/>
              <a:ea typeface="+mn-ea"/>
            </a:endParaRPr>
          </a:p>
          <a:p>
            <a:endParaRPr lang="en-US" altLang="ja-JP" sz="1300" dirty="0">
              <a:solidFill>
                <a:srgbClr val="FF0000"/>
              </a:solidFill>
              <a:latin typeface="+mn-ea"/>
              <a:ea typeface="+mn-ea"/>
            </a:endParaRPr>
          </a:p>
          <a:p>
            <a:r>
              <a:rPr lang="ja-JP" altLang="en-US" sz="1300" dirty="0">
                <a:latin typeface="+mn-ea"/>
                <a:ea typeface="+mn-ea"/>
              </a:rPr>
              <a:t>　なお、本院採用決定前までに受検した検査結果であっても構いません（検査日は問いません）。ただし、この場合は検査費用の補助は対象外です。</a:t>
            </a:r>
            <a:endParaRPr lang="ja-JP" altLang="en-US" sz="1300" dirty="0">
              <a:solidFill>
                <a:srgbClr val="FF0000"/>
              </a:solidFill>
              <a:latin typeface="+mn-ea"/>
              <a:ea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3050320456"/>
              </p:ext>
            </p:extLst>
          </p:nvPr>
        </p:nvGraphicFramePr>
        <p:xfrm>
          <a:off x="471487" y="7078033"/>
          <a:ext cx="5915025" cy="1498878"/>
        </p:xfrm>
        <a:graphic>
          <a:graphicData uri="http://schemas.openxmlformats.org/drawingml/2006/table">
            <a:tbl>
              <a:tblPr firstRow="1">
                <a:tableStyleId>{0505E3EF-67EA-436B-97B2-0124C06EBD24}</a:tableStyleId>
              </a:tblPr>
              <a:tblGrid>
                <a:gridCol w="2093913">
                  <a:extLst>
                    <a:ext uri="{9D8B030D-6E8A-4147-A177-3AD203B41FA5}">
                      <a16:colId xmlns:a16="http://schemas.microsoft.com/office/drawing/2014/main" val="1470361694"/>
                    </a:ext>
                  </a:extLst>
                </a:gridCol>
                <a:gridCol w="1955800">
                  <a:extLst>
                    <a:ext uri="{9D8B030D-6E8A-4147-A177-3AD203B41FA5}">
                      <a16:colId xmlns:a16="http://schemas.microsoft.com/office/drawing/2014/main" val="555399104"/>
                    </a:ext>
                  </a:extLst>
                </a:gridCol>
                <a:gridCol w="1865312">
                  <a:extLst>
                    <a:ext uri="{9D8B030D-6E8A-4147-A177-3AD203B41FA5}">
                      <a16:colId xmlns:a16="http://schemas.microsoft.com/office/drawing/2014/main" val="2101434188"/>
                    </a:ext>
                  </a:extLst>
                </a:gridCol>
              </a:tblGrid>
              <a:tr h="447967">
                <a:tc>
                  <a:txBody>
                    <a:bodyPr/>
                    <a:lstStyle/>
                    <a:p>
                      <a:pPr algn="ctr"/>
                      <a:r>
                        <a:rPr kumimoji="1" lang="ja-JP" altLang="en-US" dirty="0"/>
                        <a:t>検査項目</a:t>
                      </a:r>
                      <a:r>
                        <a:rPr kumimoji="1" lang="ja-JP" altLang="en-US" baseline="30000" dirty="0"/>
                        <a:t>＊１</a:t>
                      </a:r>
                      <a:endParaRPr kumimoji="1" lang="en-US" altLang="ja-JP" baseline="30000" dirty="0"/>
                    </a:p>
                    <a:p>
                      <a:pPr algn="ctr"/>
                      <a:r>
                        <a:rPr kumimoji="1" lang="ja-JP" altLang="en-US" sz="1200" b="0" u="sng" dirty="0"/>
                        <a:t>どちらか１項目を受検</a:t>
                      </a:r>
                      <a:endParaRPr kumimoji="1" lang="ja-JP" altLang="en-US" b="0" u="sng" dirty="0"/>
                    </a:p>
                  </a:txBody>
                  <a:tcPr anchor="ctr"/>
                </a:tc>
                <a:tc>
                  <a:txBody>
                    <a:bodyPr/>
                    <a:lstStyle/>
                    <a:p>
                      <a:pPr algn="ctr"/>
                      <a:r>
                        <a:rPr kumimoji="1" lang="ja-JP" altLang="en-US" dirty="0"/>
                        <a:t>判定基準</a:t>
                      </a:r>
                      <a:r>
                        <a:rPr kumimoji="1" lang="ja-JP" altLang="en-US" baseline="30000" dirty="0"/>
                        <a:t>＊１</a:t>
                      </a:r>
                      <a:endParaRPr kumimoji="1" lang="en-US" altLang="ja-JP" baseline="30000" dirty="0"/>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509409">
                <a:tc>
                  <a:txBody>
                    <a:bodyPr/>
                    <a:lstStyle/>
                    <a:p>
                      <a:r>
                        <a:rPr lang="ja-JP" altLang="en-US" sz="1350" dirty="0">
                          <a:latin typeface="+mn-ea"/>
                          <a:ea typeface="+mn-ea"/>
                        </a:rPr>
                        <a:t>クォンティフェロン検査（ＱＦＴ検査）</a:t>
                      </a:r>
                      <a:endParaRPr lang="en-US" altLang="ja-JP" sz="1350" dirty="0">
                        <a:latin typeface="+mn-ea"/>
                        <a:ea typeface="+mn-ea"/>
                      </a:endParaRPr>
                    </a:p>
                  </a:txBody>
                  <a:tcPr>
                    <a:lnB w="9525" cap="flat" cmpd="sng" algn="ctr">
                      <a:solidFill>
                        <a:schemeClr val="tx1"/>
                      </a:solidFill>
                      <a:prstDash val="dot"/>
                      <a:round/>
                      <a:headEnd type="none" w="med" len="med"/>
                      <a:tailEnd type="none" w="med" len="med"/>
                    </a:lnB>
                  </a:tcPr>
                </a:tc>
                <a:tc rowSpan="2">
                  <a:txBody>
                    <a:bodyPr/>
                    <a:lstStyle/>
                    <a:p>
                      <a:r>
                        <a:rPr kumimoji="1" lang="ja-JP" altLang="en-US" dirty="0">
                          <a:latin typeface="+mn-ea"/>
                          <a:ea typeface="+mn-ea"/>
                        </a:rPr>
                        <a:t>検査方法の基準値に従う</a:t>
                      </a:r>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手続きにより補助</a:t>
                      </a:r>
                    </a:p>
                  </a:txBody>
                  <a:tcPr/>
                </a:tc>
                <a:extLst>
                  <a:ext uri="{0D108BD9-81ED-4DB2-BD59-A6C34878D82A}">
                    <a16:rowId xmlns:a16="http://schemas.microsoft.com/office/drawing/2014/main" val="2982861741"/>
                  </a:ext>
                </a:extLst>
              </a:tr>
              <a:tr h="509409">
                <a:tc>
                  <a:txBody>
                    <a:bodyPr/>
                    <a:lstStyle/>
                    <a:p>
                      <a:r>
                        <a:rPr kumimoji="1" lang="en-US" altLang="ja-JP" dirty="0">
                          <a:latin typeface="+mn-ea"/>
                          <a:ea typeface="+mn-ea"/>
                        </a:rPr>
                        <a:t>T-SPOT</a:t>
                      </a:r>
                      <a:endParaRPr kumimoji="1" lang="ja-JP" altLang="en-US" dirty="0">
                        <a:latin typeface="+mn-ea"/>
                        <a:ea typeface="+mn-ea"/>
                      </a:endParaRPr>
                    </a:p>
                  </a:txBody>
                  <a:tcPr>
                    <a:lnT w="9525" cap="flat" cmpd="sng" algn="ctr">
                      <a:solidFill>
                        <a:schemeClr val="tx1"/>
                      </a:solidFill>
                      <a:prstDash val="dot"/>
                      <a:round/>
                      <a:headEnd type="none" w="med" len="med"/>
                      <a:tailEnd type="none" w="med" len="med"/>
                    </a:lnT>
                  </a:tcPr>
                </a:tc>
                <a:tc vMerge="1">
                  <a:txBody>
                    <a:bodyPr/>
                    <a:lstStyle/>
                    <a:p>
                      <a:endParaRPr kumimoji="1" lang="ja-JP" altLang="en-US" dirty="0"/>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bl>
          </a:graphicData>
        </a:graphic>
      </p:graphicFrame>
      <p:sp>
        <p:nvSpPr>
          <p:cNvPr id="10" name="正方形/長方形 9"/>
          <p:cNvSpPr/>
          <p:nvPr/>
        </p:nvSpPr>
        <p:spPr>
          <a:xfrm>
            <a:off x="381000" y="3902699"/>
            <a:ext cx="6005511" cy="120032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b="1" dirty="0">
                <a:solidFill>
                  <a:srgbClr val="FF0000"/>
                </a:solidFill>
                <a:latin typeface="+mn-ea"/>
              </a:rPr>
              <a:t>＊２</a:t>
            </a:r>
            <a:r>
              <a:rPr kumimoji="1" lang="en-US" altLang="ja-JP" sz="1200" b="1" dirty="0">
                <a:solidFill>
                  <a:srgbClr val="FF0000"/>
                </a:solidFill>
                <a:latin typeface="+mn-ea"/>
              </a:rPr>
              <a:t>	</a:t>
            </a:r>
            <a:r>
              <a:rPr lang="en-US" altLang="ja-JP" sz="1200" b="1" dirty="0">
                <a:solidFill>
                  <a:srgbClr val="FF0000"/>
                </a:solidFill>
                <a:latin typeface="+mn-ea"/>
              </a:rPr>
              <a:t>HBs</a:t>
            </a:r>
            <a:r>
              <a:rPr lang="ja-JP" altLang="en-US" sz="1200" b="1" dirty="0">
                <a:solidFill>
                  <a:srgbClr val="FF0000"/>
                </a:solidFill>
                <a:latin typeface="+mn-ea"/>
              </a:rPr>
              <a:t>抗体検査が陰性（過去に陽性になっていない方）の場合は、勤務開始後に群馬大学医学部附属病院で実施するワクチン接種</a:t>
            </a:r>
            <a:r>
              <a:rPr lang="en-US" altLang="ja-JP" sz="1200" b="1" dirty="0">
                <a:solidFill>
                  <a:srgbClr val="FF0000"/>
                </a:solidFill>
                <a:latin typeface="+mn-ea"/>
              </a:rPr>
              <a:t>(</a:t>
            </a:r>
            <a:r>
              <a:rPr lang="ja-JP" altLang="en-US" sz="1200" b="1" dirty="0">
                <a:solidFill>
                  <a:srgbClr val="FF0000"/>
                </a:solidFill>
                <a:latin typeface="+mn-ea"/>
              </a:rPr>
              <a:t>全３回</a:t>
            </a:r>
            <a:r>
              <a:rPr lang="en-US" altLang="ja-JP" sz="1200" b="1" dirty="0">
                <a:solidFill>
                  <a:srgbClr val="FF0000"/>
                </a:solidFill>
                <a:latin typeface="+mn-ea"/>
              </a:rPr>
              <a:t>)</a:t>
            </a:r>
            <a:r>
              <a:rPr lang="ja-JP" altLang="en-US" sz="1200" b="1" dirty="0">
                <a:solidFill>
                  <a:srgbClr val="FF0000"/>
                </a:solidFill>
                <a:latin typeface="+mn-ea"/>
              </a:rPr>
              <a:t>を受けることができます。（接種費用：無料）</a:t>
            </a:r>
            <a:endParaRPr lang="en-US" altLang="ja-JP" sz="1200" b="1" dirty="0">
              <a:solidFill>
                <a:srgbClr val="FF0000"/>
              </a:solidFill>
              <a:latin typeface="+mn-ea"/>
            </a:endParaRPr>
          </a:p>
          <a:p>
            <a:pPr marL="444500" indent="-444500">
              <a:tabLst>
                <a:tab pos="444500" algn="l"/>
              </a:tabLst>
            </a:pPr>
            <a:r>
              <a:rPr lang="ja-JP" altLang="en-US" sz="1200" b="1" dirty="0">
                <a:solidFill>
                  <a:srgbClr val="FF0000"/>
                </a:solidFill>
                <a:latin typeface="+mn-ea"/>
              </a:rPr>
              <a:t>＊３</a:t>
            </a:r>
            <a:r>
              <a:rPr lang="en-US" altLang="ja-JP" sz="1200" b="1" dirty="0">
                <a:solidFill>
                  <a:srgbClr val="FF0000"/>
                </a:solidFill>
                <a:latin typeface="+mn-ea"/>
              </a:rPr>
              <a:t>	</a:t>
            </a:r>
            <a:r>
              <a:rPr kumimoji="1" lang="ja-JP" altLang="en-US" sz="1200" b="1" dirty="0">
                <a:solidFill>
                  <a:srgbClr val="FF0000"/>
                </a:solidFill>
                <a:latin typeface="+mn-ea"/>
              </a:rPr>
              <a:t>Ｂ型肝炎ワクチン接種に関する費用は</a:t>
            </a:r>
            <a:r>
              <a:rPr lang="ja-JP" altLang="en-US" sz="1200" b="1" dirty="0">
                <a:solidFill>
                  <a:srgbClr val="FF0000"/>
                </a:solidFill>
                <a:latin typeface="+mn-ea"/>
              </a:rPr>
              <a:t>、</a:t>
            </a:r>
            <a:r>
              <a:rPr kumimoji="1" lang="ja-JP" altLang="en-US" sz="1200" b="1" dirty="0">
                <a:solidFill>
                  <a:srgbClr val="FF0000"/>
                </a:solidFill>
                <a:latin typeface="+mn-ea"/>
              </a:rPr>
              <a:t>補助対象外です。</a:t>
            </a:r>
            <a:endParaRPr lang="ja-JP" altLang="en-US" sz="1200" b="1" dirty="0">
              <a:solidFill>
                <a:srgbClr val="FF0000"/>
              </a:solidFill>
              <a:latin typeface="+mn-ea"/>
            </a:endParaRPr>
          </a:p>
        </p:txBody>
      </p:sp>
      <p:sp>
        <p:nvSpPr>
          <p:cNvPr id="11" name="正方形/長方形 10"/>
          <p:cNvSpPr/>
          <p:nvPr/>
        </p:nvSpPr>
        <p:spPr>
          <a:xfrm>
            <a:off x="381001" y="8613348"/>
            <a:ext cx="6005511" cy="27699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判定結果が陽性の場合は、受診医療機関でご相談ください。（自己負担）</a:t>
            </a: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graphicFrame>
        <p:nvGraphicFramePr>
          <p:cNvPr id="15" name="表 14"/>
          <p:cNvGraphicFramePr>
            <a:graphicFrameLocks noGrp="1"/>
          </p:cNvGraphicFramePr>
          <p:nvPr>
            <p:extLst>
              <p:ext uri="{D42A27DB-BD31-4B8C-83A1-F6EECF244321}">
                <p14:modId xmlns:p14="http://schemas.microsoft.com/office/powerpoint/2010/main" val="1170385854"/>
              </p:ext>
            </p:extLst>
          </p:nvPr>
        </p:nvGraphicFramePr>
        <p:xfrm>
          <a:off x="357147" y="2238906"/>
          <a:ext cx="6178826" cy="1533124"/>
        </p:xfrm>
        <a:graphic>
          <a:graphicData uri="http://schemas.openxmlformats.org/drawingml/2006/table">
            <a:tbl>
              <a:tblPr firstRow="1">
                <a:tableStyleId>{0505E3EF-67EA-436B-97B2-0124C06EBD24}</a:tableStyleId>
              </a:tblPr>
              <a:tblGrid>
                <a:gridCol w="1346503">
                  <a:extLst>
                    <a:ext uri="{9D8B030D-6E8A-4147-A177-3AD203B41FA5}">
                      <a16:colId xmlns:a16="http://schemas.microsoft.com/office/drawing/2014/main" val="1470361694"/>
                    </a:ext>
                  </a:extLst>
                </a:gridCol>
                <a:gridCol w="1317105">
                  <a:extLst>
                    <a:ext uri="{9D8B030D-6E8A-4147-A177-3AD203B41FA5}">
                      <a16:colId xmlns:a16="http://schemas.microsoft.com/office/drawing/2014/main" val="3999442264"/>
                    </a:ext>
                  </a:extLst>
                </a:gridCol>
                <a:gridCol w="1368366">
                  <a:extLst>
                    <a:ext uri="{9D8B030D-6E8A-4147-A177-3AD203B41FA5}">
                      <a16:colId xmlns:a16="http://schemas.microsoft.com/office/drawing/2014/main" val="555399104"/>
                    </a:ext>
                  </a:extLst>
                </a:gridCol>
                <a:gridCol w="1264257">
                  <a:extLst>
                    <a:ext uri="{9D8B030D-6E8A-4147-A177-3AD203B41FA5}">
                      <a16:colId xmlns:a16="http://schemas.microsoft.com/office/drawing/2014/main" val="2567659692"/>
                    </a:ext>
                  </a:extLst>
                </a:gridCol>
                <a:gridCol w="882595">
                  <a:extLst>
                    <a:ext uri="{9D8B030D-6E8A-4147-A177-3AD203B41FA5}">
                      <a16:colId xmlns:a16="http://schemas.microsoft.com/office/drawing/2014/main" val="1753211196"/>
                    </a:ext>
                  </a:extLst>
                </a:gridCol>
              </a:tblGrid>
              <a:tr h="360694">
                <a:tc rowSpan="2">
                  <a:txBody>
                    <a:bodyPr/>
                    <a:lstStyle/>
                    <a:p>
                      <a:pPr algn="ctr"/>
                      <a:r>
                        <a:rPr kumimoji="1" lang="ja-JP" altLang="en-US" dirty="0"/>
                        <a:t>検査項目</a:t>
                      </a:r>
                    </a:p>
                  </a:txBody>
                  <a:tcPr anchor="ctr"/>
                </a:tc>
                <a:tc rowSpan="2">
                  <a:txBody>
                    <a:bodyPr/>
                    <a:lstStyle/>
                    <a:p>
                      <a:pPr algn="ctr"/>
                      <a:r>
                        <a:rPr kumimoji="1" lang="ja-JP" altLang="en-US" dirty="0"/>
                        <a:t>検査方法</a:t>
                      </a:r>
                      <a:r>
                        <a:rPr kumimoji="1" lang="ja-JP" altLang="en-US" baseline="30000" dirty="0"/>
                        <a:t>＊１</a:t>
                      </a:r>
                    </a:p>
                  </a:txBody>
                  <a:tcPr anchor="ctr"/>
                </a:tc>
                <a:tc gridSpan="2">
                  <a:txBody>
                    <a:bodyPr/>
                    <a:lstStyle/>
                    <a:p>
                      <a:pPr algn="ctr"/>
                      <a:r>
                        <a:rPr kumimoji="1" lang="ja-JP" altLang="en-US" dirty="0"/>
                        <a:t>判定基準</a:t>
                      </a:r>
                      <a:endParaRPr kumimoji="1" lang="en-US" altLang="ja-JP" dirty="0"/>
                    </a:p>
                  </a:txBody>
                  <a:tcPr anchor="ctr"/>
                </a:tc>
                <a:tc hMerge="1">
                  <a:txBody>
                    <a:bodyPr/>
                    <a:lstStyle/>
                    <a:p>
                      <a:endParaRPr kumimoji="1" lang="ja-JP" altLang="en-US"/>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360694">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t>陰性</a:t>
                      </a:r>
                      <a:r>
                        <a:rPr kumimoji="1" lang="ja-JP" altLang="en-US" baseline="30000" dirty="0"/>
                        <a:t>＊２</a:t>
                      </a:r>
                      <a:endParaRPr kumimoji="1" lang="en-US" altLang="ja-JP" baseline="30000" dirty="0"/>
                    </a:p>
                  </a:txBody>
                  <a:tcPr anchor="ctr"/>
                </a:tc>
                <a:tc>
                  <a:txBody>
                    <a:bodyPr/>
                    <a:lstStyle/>
                    <a:p>
                      <a:pPr algn="ctr"/>
                      <a:r>
                        <a:rPr kumimoji="1" lang="ja-JP" altLang="en-US" dirty="0"/>
                        <a:t>陽性</a:t>
                      </a:r>
                    </a:p>
                  </a:txBody>
                  <a:tcPr anchor="ctr"/>
                </a:tc>
                <a:tc vMerge="1">
                  <a:txBody>
                    <a:bodyPr/>
                    <a:lstStyle/>
                    <a:p>
                      <a:endParaRPr kumimoji="1" lang="ja-JP" altLang="en-US"/>
                    </a:p>
                  </a:txBody>
                  <a:tcPr/>
                </a:tc>
                <a:extLst>
                  <a:ext uri="{0D108BD9-81ED-4DB2-BD59-A6C34878D82A}">
                    <a16:rowId xmlns:a16="http://schemas.microsoft.com/office/drawing/2014/main" val="1625344671"/>
                  </a:ext>
                </a:extLst>
              </a:tr>
              <a:tr h="405868">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latin typeface="+mn-ea"/>
                          <a:ea typeface="+mn-ea"/>
                        </a:rPr>
                        <a:t>HBs</a:t>
                      </a:r>
                      <a:r>
                        <a:rPr lang="ja-JP" altLang="en-US" sz="1350" dirty="0">
                          <a:latin typeface="+mn-ea"/>
                          <a:ea typeface="+mn-ea"/>
                        </a:rPr>
                        <a:t>抗体検査</a:t>
                      </a:r>
                      <a:endParaRPr kumimoji="1" lang="ja-JP" altLang="en-US" sz="1350" dirty="0">
                        <a:latin typeface="+mn-ea"/>
                        <a:ea typeface="+mn-ea"/>
                      </a:endParaRPr>
                    </a:p>
                  </a:txBody>
                  <a:tcPr anchor="ctr"/>
                </a:tc>
                <a:tc>
                  <a:txBody>
                    <a:bodyPr/>
                    <a:lstStyle/>
                    <a:p>
                      <a:r>
                        <a:rPr kumimoji="1" lang="en-US" altLang="ja-JP" sz="1350" dirty="0">
                          <a:latin typeface="+mn-ea"/>
                          <a:ea typeface="+mn-ea"/>
                        </a:rPr>
                        <a:t>CLIA</a:t>
                      </a:r>
                      <a:r>
                        <a:rPr kumimoji="1" lang="ja-JP" altLang="en-US" sz="1350" dirty="0">
                          <a:latin typeface="+mn-ea"/>
                          <a:ea typeface="+mn-ea"/>
                        </a:rPr>
                        <a:t>法</a:t>
                      </a:r>
                      <a:endParaRPr kumimoji="1" lang="en-US" altLang="ja-JP" sz="1350" dirty="0">
                        <a:latin typeface="+mn-ea"/>
                        <a:ea typeface="+mn-ea"/>
                      </a:endParaRPr>
                    </a:p>
                  </a:txBody>
                  <a:tcPr/>
                </a:tc>
                <a:tc>
                  <a:txBody>
                    <a:bodyPr/>
                    <a:lstStyle/>
                    <a:p>
                      <a:r>
                        <a:rPr kumimoji="1" lang="en-US" altLang="ja-JP" sz="1350" dirty="0">
                          <a:latin typeface="+mn-ea"/>
                          <a:ea typeface="+mn-ea"/>
                        </a:rPr>
                        <a:t>10.0</a:t>
                      </a:r>
                      <a:r>
                        <a:rPr kumimoji="1" lang="ja-JP" altLang="en-US" sz="1350" dirty="0">
                          <a:latin typeface="+mn-ea"/>
                          <a:ea typeface="+mn-ea"/>
                        </a:rPr>
                        <a:t>未満</a:t>
                      </a:r>
                    </a:p>
                  </a:txBody>
                  <a:tcPr/>
                </a:tc>
                <a:tc>
                  <a:txBody>
                    <a:bodyPr/>
                    <a:lstStyle/>
                    <a:p>
                      <a:r>
                        <a:rPr kumimoji="1" lang="en-US" altLang="ja-JP" sz="1350" dirty="0">
                          <a:latin typeface="+mn-ea"/>
                          <a:ea typeface="+mn-ea"/>
                        </a:rPr>
                        <a:t>10.0</a:t>
                      </a:r>
                      <a:r>
                        <a:rPr kumimoji="1" lang="ja-JP" altLang="en-US" sz="1350" dirty="0">
                          <a:latin typeface="+mn-ea"/>
                          <a:ea typeface="+mn-ea"/>
                        </a:rPr>
                        <a:t>以上</a:t>
                      </a:r>
                    </a:p>
                  </a:txBody>
                  <a:tcPr/>
                </a:tc>
                <a:tc rowSpan="2">
                  <a:txBody>
                    <a:bodyPr/>
                    <a:lstStyle/>
                    <a:p>
                      <a:r>
                        <a:rPr kumimoji="1" lang="ja-JP" altLang="en-US" sz="1350" dirty="0">
                          <a:latin typeface="+mn-ea"/>
                          <a:ea typeface="+mn-ea"/>
                        </a:rPr>
                        <a:t>手続きにより補助</a:t>
                      </a:r>
                    </a:p>
                  </a:txBody>
                  <a:tcPr/>
                </a:tc>
                <a:extLst>
                  <a:ext uri="{0D108BD9-81ED-4DB2-BD59-A6C34878D82A}">
                    <a16:rowId xmlns:a16="http://schemas.microsoft.com/office/drawing/2014/main" val="2982861741"/>
                  </a:ext>
                </a:extLst>
              </a:tr>
              <a:tr h="405868">
                <a:tc v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2809050832"/>
                  </a:ext>
                </a:extLst>
              </a:tr>
            </a:tbl>
          </a:graphicData>
        </a:graphic>
      </p:graphicFrame>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４．ワクチン接種・検査費用の補助</a:t>
            </a:r>
          </a:p>
        </p:txBody>
      </p:sp>
      <p:sp>
        <p:nvSpPr>
          <p:cNvPr id="5" name="タイトル 1"/>
          <p:cNvSpPr>
            <a:spLocks noGrp="1"/>
          </p:cNvSpPr>
          <p:nvPr>
            <p:ph type="title" idx="4294967295"/>
          </p:nvPr>
        </p:nvSpPr>
        <p:spPr>
          <a:xfrm>
            <a:off x="471488" y="527405"/>
            <a:ext cx="5915025" cy="1132953"/>
          </a:xfrm>
        </p:spPr>
        <p:txBody>
          <a:bodyPr>
            <a:normAutofit/>
          </a:bodyPr>
          <a:lstStyle/>
          <a:p>
            <a:r>
              <a:rPr lang="ja-JP" altLang="en-US" sz="1300" dirty="0">
                <a:latin typeface="+mn-ea"/>
                <a:ea typeface="+mn-ea"/>
              </a:rPr>
              <a:t>各感染症毎にワクチン接種・ご自身が必要な検査を行った場合は、費用の補助を受けることができます。手続きについては、派遣会社へお問い合わせください。</a:t>
            </a:r>
            <a:endParaRPr kumimoji="1" lang="ja-JP" altLang="en-US" sz="1300" dirty="0">
              <a:latin typeface="+mn-ea"/>
              <a:ea typeface="+mn-ea"/>
            </a:endParaRPr>
          </a:p>
        </p:txBody>
      </p:sp>
      <p:sp>
        <p:nvSpPr>
          <p:cNvPr id="7" name="テキスト ボックス 6"/>
          <p:cNvSpPr txBox="1"/>
          <p:nvPr/>
        </p:nvSpPr>
        <p:spPr>
          <a:xfrm>
            <a:off x="290513" y="1479884"/>
            <a:ext cx="6096000" cy="3293209"/>
          </a:xfrm>
          <a:prstGeom prst="rect">
            <a:avLst/>
          </a:prstGeom>
          <a:noFill/>
        </p:spPr>
        <p:txBody>
          <a:bodyPr wrap="square" rtlCol="0">
            <a:spAutoFit/>
          </a:bodyPr>
          <a:lstStyle/>
          <a:p>
            <a:r>
              <a:rPr kumimoji="1" lang="ja-JP" altLang="en-US" sz="1300" dirty="0">
                <a:latin typeface="+mn-ea"/>
              </a:rPr>
              <a:t>（１）補助の対象となる</a:t>
            </a:r>
            <a:r>
              <a:rPr lang="ja-JP" altLang="en-US" sz="1300" dirty="0">
                <a:latin typeface="+mn-ea"/>
              </a:rPr>
              <a:t>ワクチン接種</a:t>
            </a:r>
            <a:r>
              <a:rPr kumimoji="1" lang="ja-JP" altLang="en-US" sz="1300" dirty="0">
                <a:latin typeface="+mn-ea"/>
              </a:rPr>
              <a:t>・検査</a:t>
            </a:r>
            <a:r>
              <a:rPr lang="ja-JP" altLang="en-US" sz="1300" dirty="0">
                <a:latin typeface="+mn-ea"/>
              </a:rPr>
              <a:t>費用</a:t>
            </a:r>
            <a:endParaRPr kumimoji="1" lang="en-US" altLang="ja-JP" sz="1300" dirty="0">
              <a:latin typeface="+mn-ea"/>
            </a:endParaRPr>
          </a:p>
          <a:p>
            <a:pPr indent="533400"/>
            <a:r>
              <a:rPr kumimoji="1" lang="ja-JP" altLang="en-US" sz="1300" dirty="0">
                <a:latin typeface="+mn-ea"/>
              </a:rPr>
              <a:t>①血中抗体価の検査費用</a:t>
            </a:r>
            <a:endParaRPr kumimoji="1" lang="en-US" altLang="ja-JP" sz="1300" dirty="0">
              <a:latin typeface="+mn-ea"/>
            </a:endParaRPr>
          </a:p>
          <a:p>
            <a:pPr indent="723900"/>
            <a:r>
              <a:rPr kumimoji="1" lang="ja-JP" altLang="en-US" sz="1300" dirty="0">
                <a:latin typeface="+mn-ea"/>
              </a:rPr>
              <a:t>（麻疹・風疹・水痘・流行性耳下腺炎）</a:t>
            </a:r>
            <a:endParaRPr kumimoji="1" lang="en-US" altLang="ja-JP" sz="1300" dirty="0">
              <a:latin typeface="+mn-ea"/>
            </a:endParaRPr>
          </a:p>
          <a:p>
            <a:pPr indent="533400"/>
            <a:r>
              <a:rPr kumimoji="1" lang="ja-JP" altLang="en-US" sz="1300" dirty="0">
                <a:latin typeface="+mn-ea"/>
              </a:rPr>
              <a:t>②ワクチン接種費用</a:t>
            </a:r>
            <a:endParaRPr kumimoji="1" lang="en-US" altLang="ja-JP" sz="1300" dirty="0">
              <a:latin typeface="+mn-ea"/>
            </a:endParaRPr>
          </a:p>
          <a:p>
            <a:pPr indent="533400"/>
            <a:r>
              <a:rPr kumimoji="1" lang="ja-JP" altLang="en-US" sz="1300" dirty="0">
                <a:latin typeface="+mn-ea"/>
              </a:rPr>
              <a:t>　（麻疹・風疹・水痘・流行性耳下腺炎・ＭＲ・ＭＭＲ）</a:t>
            </a:r>
            <a:endParaRPr kumimoji="1" lang="en-US" altLang="ja-JP" sz="1300" dirty="0">
              <a:latin typeface="+mn-ea"/>
            </a:endParaRPr>
          </a:p>
          <a:p>
            <a:pPr indent="533400"/>
            <a:r>
              <a:rPr kumimoji="1" lang="ja-JP" altLang="en-US" sz="1300" dirty="0">
                <a:latin typeface="+mn-ea"/>
              </a:rPr>
              <a:t>③Ｂ型肝炎検査費用</a:t>
            </a:r>
            <a:endParaRPr kumimoji="1" lang="en-US" altLang="ja-JP" sz="1300" dirty="0">
              <a:latin typeface="+mn-ea"/>
            </a:endParaRPr>
          </a:p>
          <a:p>
            <a:pPr indent="723900"/>
            <a:r>
              <a:rPr kumimoji="1" lang="ja-JP" altLang="en-US" sz="1300" dirty="0">
                <a:latin typeface="+mn-ea"/>
              </a:rPr>
              <a:t>（</a:t>
            </a:r>
            <a:r>
              <a:rPr kumimoji="1" lang="en-US" altLang="ja-JP" sz="1300" dirty="0">
                <a:latin typeface="+mn-ea"/>
              </a:rPr>
              <a:t>HBs</a:t>
            </a:r>
            <a:r>
              <a:rPr kumimoji="1" lang="ja-JP" altLang="en-US" sz="1300" dirty="0">
                <a:latin typeface="+mn-ea"/>
              </a:rPr>
              <a:t>抗体検査）</a:t>
            </a:r>
            <a:endParaRPr kumimoji="1" lang="en-US" altLang="ja-JP" sz="1300" dirty="0">
              <a:latin typeface="+mn-ea"/>
            </a:endParaRPr>
          </a:p>
          <a:p>
            <a:pPr indent="533400"/>
            <a:r>
              <a:rPr kumimoji="1" lang="ja-JP" altLang="en-US" sz="1300" dirty="0">
                <a:latin typeface="+mn-ea"/>
              </a:rPr>
              <a:t>④結核検査費用</a:t>
            </a:r>
            <a:endParaRPr kumimoji="1" lang="en-US" altLang="ja-JP" sz="1300" dirty="0">
              <a:latin typeface="+mn-ea"/>
            </a:endParaRPr>
          </a:p>
          <a:p>
            <a:pPr indent="723900"/>
            <a:r>
              <a:rPr kumimoji="1" lang="ja-JP" altLang="en-US" sz="1300" dirty="0">
                <a:latin typeface="+mn-ea"/>
              </a:rPr>
              <a:t>（</a:t>
            </a:r>
            <a:r>
              <a:rPr lang="ja-JP" altLang="en-US" sz="1300" dirty="0">
                <a:latin typeface="+mn-ea"/>
              </a:rPr>
              <a:t>クォンティフェロン検査</a:t>
            </a:r>
            <a:r>
              <a:rPr kumimoji="1" lang="ja-JP" altLang="en-US" sz="1300" dirty="0">
                <a:latin typeface="+mn-ea"/>
              </a:rPr>
              <a:t>・Ｔ－ＳＰＯＴ）</a:t>
            </a:r>
            <a:endParaRPr kumimoji="1" lang="en-US" altLang="ja-JP" sz="1300" dirty="0">
              <a:latin typeface="+mn-ea"/>
            </a:endParaRPr>
          </a:p>
          <a:p>
            <a:pPr marL="723900" indent="-190500"/>
            <a:endParaRPr kumimoji="1" lang="en-US" altLang="ja-JP" sz="1300" dirty="0">
              <a:latin typeface="+mn-ea"/>
            </a:endParaRPr>
          </a:p>
          <a:p>
            <a:pPr marL="723900" indent="-190500"/>
            <a:r>
              <a:rPr kumimoji="1" lang="ja-JP" altLang="en-US" sz="1300" dirty="0">
                <a:latin typeface="+mn-ea"/>
              </a:rPr>
              <a:t>＊検査</a:t>
            </a:r>
            <a:r>
              <a:rPr lang="ja-JP" altLang="en-US" sz="1300" dirty="0">
                <a:latin typeface="+mn-ea"/>
              </a:rPr>
              <a:t>の際は別途指定する検査方法・判定基準に従い受検してください。</a:t>
            </a:r>
            <a:r>
              <a:rPr kumimoji="1" lang="ja-JP" altLang="en-US" sz="1300" dirty="0">
                <a:latin typeface="+mn-ea"/>
              </a:rPr>
              <a:t>記載されていない方法で検査した場合は、費用の補助はなく、再度検査を受検する必要が生じます。</a:t>
            </a:r>
            <a:endParaRPr kumimoji="1" lang="en-US" altLang="ja-JP" sz="1300" dirty="0">
              <a:latin typeface="+mn-ea"/>
            </a:endParaRPr>
          </a:p>
          <a:p>
            <a:pPr marL="723900" indent="-190500"/>
            <a:r>
              <a:rPr kumimoji="1" lang="ja-JP" altLang="en-US" sz="1300" dirty="0">
                <a:latin typeface="+mn-ea"/>
              </a:rPr>
              <a:t>＊</a:t>
            </a:r>
            <a:r>
              <a:rPr lang="ja-JP" altLang="en-US" sz="1300" dirty="0">
                <a:latin typeface="+mn-ea"/>
              </a:rPr>
              <a:t>本院採用決定前までに</a:t>
            </a:r>
            <a:r>
              <a:rPr kumimoji="1" lang="ja-JP" altLang="en-US" sz="1300" dirty="0">
                <a:latin typeface="+mn-ea"/>
              </a:rPr>
              <a:t>受検した検査・ワクチン接種費用については補助の対象外です。</a:t>
            </a:r>
            <a:endParaRPr kumimoji="1" lang="en-US" altLang="ja-JP" sz="1300" dirty="0">
              <a:latin typeface="+mn-ea"/>
            </a:endParaRPr>
          </a:p>
          <a:p>
            <a:pPr marL="723900" indent="-190500"/>
            <a:r>
              <a:rPr kumimoji="1" lang="ja-JP" altLang="en-US" sz="1300" dirty="0">
                <a:solidFill>
                  <a:srgbClr val="FF0000"/>
                </a:solidFill>
                <a:latin typeface="+mn-ea"/>
              </a:rPr>
              <a:t>＊Ｂ型肝炎ワクチンを接種した際の費用は</a:t>
            </a:r>
            <a:r>
              <a:rPr lang="ja-JP" altLang="en-US" sz="1300" dirty="0">
                <a:solidFill>
                  <a:srgbClr val="FF0000"/>
                </a:solidFill>
                <a:latin typeface="+mn-ea"/>
              </a:rPr>
              <a:t>、</a:t>
            </a:r>
            <a:r>
              <a:rPr kumimoji="1" lang="ja-JP" altLang="en-US" sz="1300" dirty="0">
                <a:solidFill>
                  <a:srgbClr val="FF0000"/>
                </a:solidFill>
                <a:latin typeface="+mn-ea"/>
              </a:rPr>
              <a:t>補助対象外です。</a:t>
            </a:r>
            <a:endParaRPr kumimoji="1" lang="en-US" altLang="ja-JP" sz="1300" dirty="0">
              <a:solidFill>
                <a:srgbClr val="FF0000"/>
              </a:solidFill>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Tree>
    <p:extLst>
      <p:ext uri="{BB962C8B-B14F-4D97-AF65-F5344CB8AC3E}">
        <p14:creationId xmlns:p14="http://schemas.microsoft.com/office/powerpoint/2010/main" val="122849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344488" y="832210"/>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411730"/>
            <a:ext cx="6096000" cy="2323713"/>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割負担になります。また、補助の対象となるワクチン接種・検査</a:t>
            </a:r>
            <a:r>
              <a:rPr lang="ja-JP" altLang="en-US" sz="1300" dirty="0">
                <a:latin typeface="+mn-ea"/>
              </a:rPr>
              <a:t>費用は</a:t>
            </a:r>
            <a:r>
              <a:rPr kumimoji="1" lang="ja-JP" altLang="en-US" sz="1300" dirty="0">
                <a:latin typeface="+mn-ea"/>
              </a:rPr>
              <a:t>、</a:t>
            </a:r>
            <a:r>
              <a:rPr lang="ja-JP" altLang="en-US" sz="1300" dirty="0">
                <a:latin typeface="+mn-ea"/>
              </a:rPr>
              <a:t>ご自身が医療機関にお支払いする必要があります（立替払い）。</a:t>
            </a:r>
            <a:r>
              <a:rPr kumimoji="1" lang="ja-JP" altLang="en-US" sz="1300" dirty="0">
                <a:latin typeface="+mn-ea"/>
              </a:rPr>
              <a:t>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・結核検査：約</a:t>
            </a:r>
            <a:r>
              <a:rPr kumimoji="1" lang="en-US" altLang="ja-JP" sz="1300" dirty="0">
                <a:latin typeface="+mn-ea"/>
              </a:rPr>
              <a:t>5,000</a:t>
            </a:r>
            <a:r>
              <a:rPr kumimoji="1" lang="ja-JP" altLang="en-US" sz="1300" dirty="0">
                <a:latin typeface="+mn-ea"/>
              </a:rPr>
              <a:t>～</a:t>
            </a:r>
            <a:r>
              <a:rPr kumimoji="1" lang="en-US" altLang="ja-JP" sz="1300" dirty="0">
                <a:latin typeface="+mn-ea"/>
              </a:rPr>
              <a:t>6,000</a:t>
            </a:r>
            <a:r>
              <a:rPr kumimoji="1" lang="ja-JP" altLang="en-US" sz="1300" dirty="0">
                <a:latin typeface="+mn-ea"/>
              </a:rPr>
              <a:t>円</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a:p>
            <a:pPr marL="723900" indent="-190500">
              <a:tabLst>
                <a:tab pos="723900" algn="l"/>
              </a:tabLst>
            </a:pPr>
            <a:r>
              <a:rPr kumimoji="1" lang="ja-JP" altLang="en-US" sz="1300" dirty="0">
                <a:latin typeface="+mn-ea"/>
              </a:rPr>
              <a:t>＊</a:t>
            </a:r>
            <a:r>
              <a:rPr kumimoji="1" lang="en-US" altLang="ja-JP" sz="1300" dirty="0">
                <a:latin typeface="+mn-ea"/>
              </a:rPr>
              <a:t>	</a:t>
            </a:r>
            <a:r>
              <a:rPr kumimoji="1" lang="ja-JP" altLang="en-US" sz="1300" dirty="0">
                <a:latin typeface="+mn-ea"/>
              </a:rPr>
              <a:t>公的医療保険をご使用の場合は、ワクチン接種・検査費用の補助を受ける事ができない場合がありますので、ご注意ください。</a:t>
            </a:r>
            <a:endParaRPr kumimoji="1" lang="en-US" altLang="ja-JP" sz="1300" dirty="0">
              <a:latin typeface="+mn-ea"/>
            </a:endParaRPr>
          </a:p>
        </p:txBody>
      </p:sp>
      <p:sp>
        <p:nvSpPr>
          <p:cNvPr id="5" name="テキスト ボックス 4"/>
          <p:cNvSpPr txBox="1"/>
          <p:nvPr/>
        </p:nvSpPr>
        <p:spPr>
          <a:xfrm>
            <a:off x="187271" y="2597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５．Ｑ＆Ａ</a:t>
            </a:r>
          </a:p>
        </p:txBody>
      </p:sp>
      <p:sp>
        <p:nvSpPr>
          <p:cNvPr id="8" name="テキスト ボックス 7"/>
          <p:cNvSpPr txBox="1"/>
          <p:nvPr/>
        </p:nvSpPr>
        <p:spPr>
          <a:xfrm>
            <a:off x="344488" y="4845851"/>
            <a:ext cx="6096000" cy="954107"/>
          </a:xfrm>
          <a:prstGeom prst="rect">
            <a:avLst/>
          </a:prstGeom>
          <a:noFill/>
        </p:spPr>
        <p:txBody>
          <a:bodyPr wrap="square" rtlCol="0">
            <a:spAutoFit/>
          </a:bodyPr>
          <a:lstStyle/>
          <a:p>
            <a:r>
              <a:rPr kumimoji="1" lang="ja-JP" altLang="en-US" sz="1400" b="1" dirty="0">
                <a:latin typeface="+mn-ea"/>
              </a:rPr>
              <a:t>（３</a:t>
            </a:r>
            <a:r>
              <a:rPr kumimoji="1" lang="ja-JP" altLang="en-US" sz="1400" b="1" dirty="0" smtClean="0">
                <a:latin typeface="+mn-ea"/>
              </a:rPr>
              <a:t>）</a:t>
            </a:r>
            <a:r>
              <a:rPr lang="ja-JP" altLang="en-US" sz="1400" b="1" dirty="0">
                <a:latin typeface="+mn-ea"/>
              </a:rPr>
              <a:t>過去</a:t>
            </a:r>
            <a:r>
              <a:rPr kumimoji="1" lang="ja-JP" altLang="en-US" sz="1400" b="1" dirty="0" smtClean="0">
                <a:latin typeface="+mn-ea"/>
              </a:rPr>
              <a:t>に</a:t>
            </a:r>
            <a:r>
              <a:rPr kumimoji="1" lang="ja-JP" altLang="en-US" sz="1400" b="1" dirty="0">
                <a:latin typeface="+mn-ea"/>
              </a:rPr>
              <a:t>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の記載及び検査結果の写しをご提出ください。</a:t>
            </a:r>
            <a:endParaRPr kumimoji="1" lang="en-US" altLang="ja-JP" sz="1300" dirty="0">
              <a:latin typeface="+mn-ea"/>
            </a:endParaRPr>
          </a:p>
          <a:p>
            <a:pPr marL="533400"/>
            <a:r>
              <a:rPr kumimoji="1" lang="ja-JP" altLang="en-US" sz="1300" dirty="0" smtClean="0">
                <a:latin typeface="+mn-ea"/>
              </a:rPr>
              <a:t>なお、この</a:t>
            </a:r>
            <a:r>
              <a:rPr kumimoji="1" lang="ja-JP" altLang="en-US" sz="1300" dirty="0">
                <a:latin typeface="+mn-ea"/>
              </a:rPr>
              <a:t>場合の検査費用に対する補助は行いません。</a:t>
            </a:r>
            <a:endParaRPr kumimoji="1" lang="en-US" altLang="ja-JP" sz="1300" dirty="0">
              <a:latin typeface="+mn-ea"/>
            </a:endParaRPr>
          </a:p>
        </p:txBody>
      </p:sp>
      <p:sp>
        <p:nvSpPr>
          <p:cNvPr id="11" name="テキスト ボックス 10"/>
          <p:cNvSpPr txBox="1"/>
          <p:nvPr/>
        </p:nvSpPr>
        <p:spPr>
          <a:xfrm>
            <a:off x="344488" y="5866527"/>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a:t>
            </a:r>
            <a:r>
              <a:rPr kumimoji="1" lang="ja-JP" altLang="en-US" sz="1300" dirty="0" smtClean="0">
                <a:latin typeface="+mn-ea"/>
              </a:rPr>
              <a:t>してください</a:t>
            </a:r>
            <a:r>
              <a:rPr kumimoji="1" lang="ja-JP" altLang="en-US" sz="1300" dirty="0">
                <a:latin typeface="+mn-ea"/>
              </a:rPr>
              <a:t>。同側の上腕等に接種する際は局所反応がでた場合に重ならないように、注射部位は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６ページ</a:t>
            </a:r>
          </a:p>
        </p:txBody>
      </p:sp>
      <p:sp>
        <p:nvSpPr>
          <p:cNvPr id="9" name="テキスト ボックス 8"/>
          <p:cNvSpPr txBox="1"/>
          <p:nvPr/>
        </p:nvSpPr>
        <p:spPr>
          <a:xfrm>
            <a:off x="344488" y="7284985"/>
            <a:ext cx="6246812" cy="1338828"/>
          </a:xfrm>
          <a:prstGeom prst="rect">
            <a:avLst/>
          </a:prstGeom>
          <a:noFill/>
        </p:spPr>
        <p:txBody>
          <a:bodyPr wrap="square" rtlCol="0">
            <a:spAutoFit/>
          </a:bodyPr>
          <a:lstStyle/>
          <a:p>
            <a:pPr marL="533400" indent="-533400"/>
            <a:r>
              <a:rPr kumimoji="1" lang="ja-JP" altLang="en-US" sz="1400" b="1" dirty="0" smtClean="0">
                <a:latin typeface="+mn-ea"/>
              </a:rPr>
              <a:t>（５）</a:t>
            </a:r>
            <a:r>
              <a:rPr kumimoji="1" lang="ja-JP" altLang="en-US" sz="1400" b="1" dirty="0">
                <a:latin typeface="+mn-ea"/>
              </a:rPr>
              <a:t>勤務</a:t>
            </a:r>
            <a:r>
              <a:rPr kumimoji="1" lang="ja-JP" altLang="en-US" sz="1400" b="1" dirty="0" smtClean="0">
                <a:latin typeface="+mn-ea"/>
              </a:rPr>
              <a:t>開始前までに</a:t>
            </a:r>
            <a:r>
              <a:rPr kumimoji="1" lang="ja-JP" altLang="en-US" sz="1400" b="1" dirty="0">
                <a:latin typeface="+mn-ea"/>
              </a:rPr>
              <a:t>ワクチン接種・感染症状況報告書の提出が出来ない場合について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a:t>
            </a:r>
            <a:r>
              <a:rPr lang="ja-JP" altLang="en-US" sz="1300" dirty="0" smtClean="0">
                <a:latin typeface="+mn-ea"/>
              </a:rPr>
              <a:t>、</a:t>
            </a:r>
            <a:r>
              <a:rPr lang="ja-JP" altLang="en-US" sz="1300" dirty="0">
                <a:latin typeface="+mn-ea"/>
              </a:rPr>
              <a:t>勤務</a:t>
            </a:r>
            <a:r>
              <a:rPr lang="ja-JP" altLang="en-US" sz="1300" dirty="0" smtClean="0">
                <a:latin typeface="+mn-ea"/>
              </a:rPr>
              <a:t>開始日までに</a:t>
            </a:r>
            <a:r>
              <a:rPr kumimoji="1" lang="ja-JP" altLang="en-US" sz="1300" dirty="0">
                <a:latin typeface="+mn-ea"/>
              </a:rPr>
              <a:t>提出が必要です。期日までに</a:t>
            </a:r>
            <a:r>
              <a:rPr lang="ja-JP" altLang="en-US" sz="1300" dirty="0">
                <a:latin typeface="+mn-ea"/>
              </a:rPr>
              <a:t>提出が無い場合は、職務への制限等を設ける場合が</a:t>
            </a:r>
            <a:r>
              <a:rPr lang="ja-JP" altLang="en-US" sz="1300" dirty="0" smtClean="0">
                <a:latin typeface="+mn-ea"/>
              </a:rPr>
              <a:t>あります</a:t>
            </a:r>
            <a:r>
              <a:rPr lang="ja-JP" altLang="en-US" sz="1300" dirty="0">
                <a:latin typeface="+mn-ea"/>
              </a:rPr>
              <a:t>。提出が遅れる場合は、昭和地区</a:t>
            </a:r>
            <a:r>
              <a:rPr lang="ja-JP" altLang="en-US" sz="1300" dirty="0" smtClean="0">
                <a:latin typeface="+mn-ea"/>
              </a:rPr>
              <a:t>事務部医事課医療安全係（</a:t>
            </a:r>
            <a:r>
              <a:rPr lang="en-US" altLang="ja-JP" sz="1300" dirty="0" smtClean="0">
                <a:latin typeface="+mn-ea"/>
              </a:rPr>
              <a:t>027-220-7813</a:t>
            </a:r>
            <a:r>
              <a:rPr lang="ja-JP" altLang="en-US" sz="1300" dirty="0" smtClean="0">
                <a:latin typeface="+mn-ea"/>
              </a:rPr>
              <a:t>）</a:t>
            </a:r>
            <a:r>
              <a:rPr lang="ja-JP" altLang="en-US" sz="1300" dirty="0">
                <a:latin typeface="+mn-ea"/>
              </a:rPr>
              <a:t>へお問い合わせください。</a:t>
            </a:r>
            <a:endParaRPr lang="en-US" altLang="ja-JP" sz="1300" dirty="0">
              <a:latin typeface="+mn-ea"/>
            </a:endParaRPr>
          </a:p>
        </p:txBody>
      </p:sp>
    </p:spTree>
    <p:extLst>
      <p:ext uri="{BB962C8B-B14F-4D97-AF65-F5344CB8AC3E}">
        <p14:creationId xmlns:p14="http://schemas.microsoft.com/office/powerpoint/2010/main" val="100254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92115" y="5546339"/>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839"/>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派遣職員</a:t>
            </a:r>
            <a:endParaRPr kumimoji="1" lang="en-US" altLang="ja-JP" sz="1600" b="1" dirty="0">
              <a:latin typeface="+mn-ea"/>
            </a:endParaRPr>
          </a:p>
          <a:p>
            <a:pPr algn="ctr">
              <a:tabLst>
                <a:tab pos="4749800" algn="l"/>
              </a:tabLst>
            </a:pP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52565557"/>
              </p:ext>
            </p:extLst>
          </p:nvPr>
        </p:nvGraphicFramePr>
        <p:xfrm>
          <a:off x="377771" y="1709760"/>
          <a:ext cx="6124629" cy="162306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2166244">
                  <a:extLst>
                    <a:ext uri="{9D8B030D-6E8A-4147-A177-3AD203B41FA5}">
                      <a16:colId xmlns:a16="http://schemas.microsoft.com/office/drawing/2014/main" val="385602920"/>
                    </a:ext>
                  </a:extLst>
                </a:gridCol>
                <a:gridCol w="553344">
                  <a:extLst>
                    <a:ext uri="{9D8B030D-6E8A-4147-A177-3AD203B41FA5}">
                      <a16:colId xmlns:a16="http://schemas.microsoft.com/office/drawing/2014/main" val="1952119616"/>
                    </a:ext>
                  </a:extLst>
                </a:gridCol>
                <a:gridCol w="1612900">
                  <a:extLst>
                    <a:ext uri="{9D8B030D-6E8A-4147-A177-3AD203B41FA5}">
                      <a16:colId xmlns:a16="http://schemas.microsoft.com/office/drawing/2014/main" val="508331467"/>
                    </a:ext>
                  </a:extLst>
                </a:gridCol>
              </a:tblGrid>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採用予定日（西暦）</a:t>
                      </a:r>
                    </a:p>
                  </a:txBody>
                  <a:tcPr anchor="ctr"/>
                </a:tc>
                <a:tc gridSpan="3">
                  <a:txBody>
                    <a:bodyPr/>
                    <a:lstStyle/>
                    <a:p>
                      <a:r>
                        <a:rPr kumimoji="1" lang="ja-JP" altLang="en-US" dirty="0"/>
                        <a:t>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所属・係講座</a:t>
                      </a:r>
                    </a:p>
                  </a:txBody>
                  <a:tcPr anchor="ctr"/>
                </a:tc>
                <a:tc>
                  <a:txBody>
                    <a:bodyPr/>
                    <a:lstStyle/>
                    <a:p>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職種</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生年月日（西暦）</a:t>
                      </a:r>
                    </a:p>
                  </a:txBody>
                  <a:tcPr anchor="ctr"/>
                </a:tc>
                <a:tc>
                  <a:txBody>
                    <a:bodyPr/>
                    <a:lstStyle/>
                    <a:p>
                      <a:r>
                        <a:rPr kumimoji="1" lang="ja-JP" altLang="en-US" dirty="0"/>
                        <a:t>　　　　年　　月　　日</a:t>
                      </a:r>
                    </a:p>
                  </a:txBody>
                  <a:tcPr anchor="ctr"/>
                </a:tc>
                <a:tc>
                  <a:txBody>
                    <a:bodyPr/>
                    <a:lstStyle/>
                    <a:p>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295234">
                <a:tc>
                  <a:txBody>
                    <a:bodyPr/>
                    <a:lstStyle/>
                    <a:p>
                      <a:r>
                        <a:rPr kumimoji="1" lang="ja-JP" altLang="en-US" dirty="0"/>
                        <a:t>フリガナ</a:t>
                      </a:r>
                      <a:endParaRPr kumimoji="1" lang="en-US" altLang="ja-JP" dirty="0"/>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氏　　名</a:t>
                      </a:r>
                    </a:p>
                  </a:txBody>
                  <a:tcPr anchor="ctr">
                    <a:lnT w="12700" cap="flat" cmpd="sng" algn="ctr">
                      <a:solidFill>
                        <a:schemeClr val="tx1"/>
                      </a:solidFill>
                      <a:prstDash val="dash"/>
                      <a:round/>
                      <a:headEnd type="none" w="med" len="med"/>
                      <a:tailEnd type="none" w="med" len="med"/>
                    </a:lnT>
                  </a:tcPr>
                </a:tc>
                <a:tc gridSpan="3">
                  <a:txBody>
                    <a:bodyPr/>
                    <a:lstStyle/>
                    <a:p>
                      <a:pPr algn="r"/>
                      <a:r>
                        <a:rPr kumimoji="1" lang="ja-JP" altLang="en-US" dirty="0"/>
                        <a:t>（旧姓：　　　　　）</a:t>
                      </a:r>
                      <a:endParaRPr kumimoji="1" lang="en-US" altLang="ja-JP" dirty="0"/>
                    </a:p>
                    <a:p>
                      <a:pPr algn="r"/>
                      <a:r>
                        <a:rPr kumimoji="1" lang="ja-JP" altLang="en-US" sz="900" dirty="0"/>
                        <a:t>＊旧姓を使用する場合のみ記載</a:t>
                      </a: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8" name="テキスト ボックス 7"/>
          <p:cNvSpPr txBox="1"/>
          <p:nvPr/>
        </p:nvSpPr>
        <p:spPr>
          <a:xfrm>
            <a:off x="5120152" y="199997"/>
            <a:ext cx="1044629" cy="253916"/>
          </a:xfrm>
          <a:prstGeom prst="rect">
            <a:avLst/>
          </a:prstGeom>
          <a:noFill/>
        </p:spPr>
        <p:txBody>
          <a:bodyPr wrap="square" rtlCol="0">
            <a:spAutoFit/>
          </a:bodyPr>
          <a:lstStyle/>
          <a:p>
            <a:pPr>
              <a:tabLst>
                <a:tab pos="4749800" algn="l"/>
              </a:tabLst>
            </a:pPr>
            <a:r>
              <a:rPr kumimoji="1" lang="ja-JP" altLang="en-US" sz="1050" dirty="0">
                <a:latin typeface="+mn-ea"/>
              </a:rPr>
              <a:t>担当者記入欄</a:t>
            </a:r>
          </a:p>
        </p:txBody>
      </p:sp>
      <p:graphicFrame>
        <p:nvGraphicFramePr>
          <p:cNvPr id="9" name="表 8"/>
          <p:cNvGraphicFramePr>
            <a:graphicFrameLocks noGrp="1"/>
          </p:cNvGraphicFramePr>
          <p:nvPr>
            <p:extLst>
              <p:ext uri="{D42A27DB-BD31-4B8C-83A1-F6EECF244321}">
                <p14:modId xmlns:p14="http://schemas.microsoft.com/office/powerpoint/2010/main" val="2968385291"/>
              </p:ext>
            </p:extLst>
          </p:nvPr>
        </p:nvGraphicFramePr>
        <p:xfrm>
          <a:off x="5171213" y="408583"/>
          <a:ext cx="1490744" cy="502920"/>
        </p:xfrm>
        <a:graphic>
          <a:graphicData uri="http://schemas.openxmlformats.org/drawingml/2006/table">
            <a:tbl>
              <a:tblPr>
                <a:tableStyleId>{5940675A-B579-460E-94D1-54222C63F5DA}</a:tableStyleId>
              </a:tblPr>
              <a:tblGrid>
                <a:gridCol w="579882">
                  <a:extLst>
                    <a:ext uri="{9D8B030D-6E8A-4147-A177-3AD203B41FA5}">
                      <a16:colId xmlns:a16="http://schemas.microsoft.com/office/drawing/2014/main" val="1529656246"/>
                    </a:ext>
                  </a:extLst>
                </a:gridCol>
                <a:gridCol w="910862">
                  <a:extLst>
                    <a:ext uri="{9D8B030D-6E8A-4147-A177-3AD203B41FA5}">
                      <a16:colId xmlns:a16="http://schemas.microsoft.com/office/drawing/2014/main" val="385602920"/>
                    </a:ext>
                  </a:extLst>
                </a:gridCol>
              </a:tblGrid>
              <a:tr h="376334">
                <a:tc>
                  <a:txBody>
                    <a:bodyPr/>
                    <a:lstStyle/>
                    <a:p>
                      <a:r>
                        <a:rPr kumimoji="1" lang="ja-JP" altLang="en-US" dirty="0"/>
                        <a:t>派遣</a:t>
                      </a:r>
                      <a:r>
                        <a:rPr kumimoji="1" lang="en-US" altLang="ja-JP" dirty="0"/>
                        <a:t>No.</a:t>
                      </a:r>
                      <a:endParaRPr kumimoji="1" lang="ja-JP" altLang="en-US" dirty="0"/>
                    </a:p>
                  </a:txBody>
                  <a:tcPr anchor="ctr"/>
                </a:tc>
                <a:tc>
                  <a:txBody>
                    <a:bodyPr/>
                    <a:lstStyle/>
                    <a:p>
                      <a:endParaRPr kumimoji="1" lang="ja-JP" altLang="en-US" sz="1600" dirty="0"/>
                    </a:p>
                  </a:txBody>
                  <a:tcPr/>
                </a:tc>
                <a:extLst>
                  <a:ext uri="{0D108BD9-81ED-4DB2-BD59-A6C34878D82A}">
                    <a16:rowId xmlns:a16="http://schemas.microsoft.com/office/drawing/2014/main" val="2942769862"/>
                  </a:ext>
                </a:extLst>
              </a:tr>
            </a:tbl>
          </a:graphicData>
        </a:graphic>
      </p:graphicFrame>
      <p:sp>
        <p:nvSpPr>
          <p:cNvPr id="17" name="テキスト ボックス 16"/>
          <p:cNvSpPr txBox="1"/>
          <p:nvPr/>
        </p:nvSpPr>
        <p:spPr>
          <a:xfrm>
            <a:off x="276170" y="169"/>
            <a:ext cx="2888135" cy="253916"/>
          </a:xfrm>
          <a:prstGeom prst="rect">
            <a:avLst/>
          </a:prstGeom>
          <a:noFill/>
        </p:spPr>
        <p:txBody>
          <a:bodyPr wrap="square" rtlCol="0">
            <a:spAutoFit/>
          </a:bodyPr>
          <a:lstStyle/>
          <a:p>
            <a:pPr>
              <a:tabLst>
                <a:tab pos="4749800" algn="l"/>
              </a:tabLst>
            </a:pPr>
            <a:r>
              <a:rPr kumimoji="1" lang="ja-JP" altLang="en-US" sz="1050" dirty="0">
                <a:latin typeface="+mn-ea"/>
              </a:rPr>
              <a:t>＊クリップ止め・片面印刷でご提出ください　　　</a:t>
            </a:r>
            <a:endParaRPr kumimoji="1" lang="en-US" altLang="ja-JP" sz="1050" dirty="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1021629850"/>
              </p:ext>
            </p:extLst>
          </p:nvPr>
        </p:nvGraphicFramePr>
        <p:xfrm>
          <a:off x="377771" y="602951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79667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212451" y="5529295"/>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375851034"/>
              </p:ext>
            </p:extLst>
          </p:nvPr>
        </p:nvGraphicFramePr>
        <p:xfrm>
          <a:off x="377771" y="721611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045111199"/>
              </p:ext>
            </p:extLst>
          </p:nvPr>
        </p:nvGraphicFramePr>
        <p:xfrm>
          <a:off x="365071" y="3652860"/>
          <a:ext cx="6124629" cy="13176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pic>
        <p:nvPicPr>
          <p:cNvPr id="3" name="図 2"/>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48333"/>
          <a:stretch/>
        </p:blipFill>
        <p:spPr>
          <a:xfrm rot="5400000">
            <a:off x="-48055" y="59964"/>
            <a:ext cx="521013" cy="269190"/>
          </a:xfrm>
          <a:prstGeom prst="rect">
            <a:avLst/>
          </a:prstGeom>
        </p:spPr>
      </p:pic>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母子手帳等のワクチン接種記録・検査結果の写し等を提出できる場合に限り、本人が記入して差し支えありません。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１／５ページ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pSp>
        <p:nvGrpSpPr>
          <p:cNvPr id="27" name="グループ化 26"/>
          <p:cNvGrpSpPr/>
          <p:nvPr/>
        </p:nvGrpSpPr>
        <p:grpSpPr>
          <a:xfrm>
            <a:off x="4781773" y="9645624"/>
            <a:ext cx="1830768" cy="246221"/>
            <a:chOff x="4888084" y="114153"/>
            <a:chExt cx="1830768" cy="246221"/>
          </a:xfrm>
        </p:grpSpPr>
        <p:sp>
          <p:nvSpPr>
            <p:cNvPr id="28"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9" name="Picture 2" descr="é¢é£ç»å"/>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0" name="表 29"/>
          <p:cNvGraphicFramePr>
            <a:graphicFrameLocks noGrp="1"/>
          </p:cNvGraphicFramePr>
          <p:nvPr>
            <p:extLst>
              <p:ext uri="{D42A27DB-BD31-4B8C-83A1-F6EECF244321}">
                <p14:modId xmlns:p14="http://schemas.microsoft.com/office/powerpoint/2010/main" val="3037407805"/>
              </p:ext>
            </p:extLst>
          </p:nvPr>
        </p:nvGraphicFramePr>
        <p:xfrm>
          <a:off x="365071" y="5051927"/>
          <a:ext cx="6124629" cy="420975"/>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3121414" y="13804"/>
            <a:ext cx="1329935"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smtClean="0"/>
              <a:t>2024</a:t>
            </a:r>
            <a:r>
              <a:rPr kumimoji="1" lang="ja-JP" altLang="en-US" sz="1200" dirty="0" smtClean="0"/>
              <a:t>年</a:t>
            </a:r>
            <a:r>
              <a:rPr kumimoji="1" lang="en-US" altLang="ja-JP" sz="1200" dirty="0"/>
              <a:t>12</a:t>
            </a:r>
            <a:r>
              <a:rPr kumimoji="1" lang="ja-JP" altLang="en-US" sz="1200" dirty="0" smtClean="0"/>
              <a:t>月</a:t>
            </a:r>
            <a:r>
              <a:rPr kumimoji="1" lang="ja-JP" altLang="en-US" sz="1200" dirty="0"/>
              <a:t>改訂</a:t>
            </a:r>
          </a:p>
        </p:txBody>
      </p:sp>
      <p:sp>
        <p:nvSpPr>
          <p:cNvPr id="32" name="テキスト ボックス 31"/>
          <p:cNvSpPr txBox="1"/>
          <p:nvPr/>
        </p:nvSpPr>
        <p:spPr>
          <a:xfrm>
            <a:off x="151928" y="6989501"/>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93344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52223"/>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3029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２／５ページ</a:t>
            </a:r>
          </a:p>
        </p:txBody>
      </p:sp>
      <p:graphicFrame>
        <p:nvGraphicFramePr>
          <p:cNvPr id="15" name="表 14"/>
          <p:cNvGraphicFramePr>
            <a:graphicFrameLocks noGrp="1"/>
          </p:cNvGraphicFramePr>
          <p:nvPr>
            <p:extLst>
              <p:ext uri="{D42A27DB-BD31-4B8C-83A1-F6EECF244321}">
                <p14:modId xmlns:p14="http://schemas.microsoft.com/office/powerpoint/2010/main" val="3827789632"/>
              </p:ext>
            </p:extLst>
          </p:nvPr>
        </p:nvGraphicFramePr>
        <p:xfrm>
          <a:off x="453971" y="55143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22488">
                  <a:extLst>
                    <a:ext uri="{9D8B030D-6E8A-4147-A177-3AD203B41FA5}">
                      <a16:colId xmlns:a16="http://schemas.microsoft.com/office/drawing/2014/main" val="385602920"/>
                    </a:ext>
                  </a:extLst>
                </a:gridCol>
                <a:gridCol w="38100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6" name="テキスト ボックス 15"/>
          <p:cNvSpPr txBox="1"/>
          <p:nvPr/>
        </p:nvSpPr>
        <p:spPr>
          <a:xfrm>
            <a:off x="358555" y="526456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7" name="表 16"/>
          <p:cNvGraphicFramePr>
            <a:graphicFrameLocks noGrp="1"/>
          </p:cNvGraphicFramePr>
          <p:nvPr>
            <p:extLst>
              <p:ext uri="{D42A27DB-BD31-4B8C-83A1-F6EECF244321}">
                <p14:modId xmlns:p14="http://schemas.microsoft.com/office/powerpoint/2010/main" val="451283772"/>
              </p:ext>
            </p:extLst>
          </p:nvPr>
        </p:nvGraphicFramePr>
        <p:xfrm>
          <a:off x="453971" y="6825267"/>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952195794"/>
              </p:ext>
            </p:extLst>
          </p:nvPr>
        </p:nvGraphicFramePr>
        <p:xfrm>
          <a:off x="453971" y="7518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58555" y="53626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3186022009"/>
              </p:ext>
            </p:extLst>
          </p:nvPr>
        </p:nvGraphicFramePr>
        <p:xfrm>
          <a:off x="453971" y="2030436"/>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25" name="グループ化 24"/>
          <p:cNvGrpSpPr/>
          <p:nvPr/>
        </p:nvGrpSpPr>
        <p:grpSpPr>
          <a:xfrm>
            <a:off x="4781773" y="9645624"/>
            <a:ext cx="1830768" cy="246221"/>
            <a:chOff x="4888084" y="114153"/>
            <a:chExt cx="1830768" cy="246221"/>
          </a:xfrm>
        </p:grpSpPr>
        <p:sp>
          <p:nvSpPr>
            <p:cNvPr id="2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30" name="テキスト ボックス 29"/>
          <p:cNvSpPr txBox="1"/>
          <p:nvPr/>
        </p:nvSpPr>
        <p:spPr>
          <a:xfrm>
            <a:off x="240828" y="1777321"/>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31" name="テキスト ボックス 30"/>
          <p:cNvSpPr txBox="1"/>
          <p:nvPr/>
        </p:nvSpPr>
        <p:spPr>
          <a:xfrm>
            <a:off x="212452" y="6576407"/>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586532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2836</TotalTime>
  <Words>1449</Words>
  <Application>Microsoft Office PowerPoint</Application>
  <PresentationFormat>A4 210 x 297 mm</PresentationFormat>
  <Paragraphs>405</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游ゴシック</vt:lpstr>
      <vt:lpstr>游ゴシック Light</vt:lpstr>
      <vt:lpstr>Arial</vt:lpstr>
      <vt:lpstr>Calibri</vt:lpstr>
      <vt:lpstr>Calibri Light</vt:lpstr>
      <vt:lpstr>Office テーマ</vt:lpstr>
      <vt:lpstr>派遣職員 ワクチン接種・感染症検査について</vt:lpstr>
      <vt:lpstr>PowerPoint プレゼンテーション</vt:lpstr>
      <vt:lpstr>PowerPoint プレゼンテーション</vt:lpstr>
      <vt:lpstr>PowerPoint プレゼンテーション</vt:lpstr>
      <vt:lpstr>　以下に示す検査項目を受検し、【様式１】に記載及び検査結果の写しをご提出ください。 　Ｂ型肝炎ワクチンの接種歴がある場合は、【様式１】に記載の上、以下に示す検査項目を受検してください。  　なお、本院採用決定前までに受検した検査結果であっても、以下に示す検査方法であれば検査日は問いません。</vt:lpstr>
      <vt:lpstr>各感染症毎にワクチン接種・ご自身が必要な検査を行った場合は、費用の補助を受けることができます。手続きについては、派遣会社へお問い合わせください。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感染 事務2</cp:lastModifiedBy>
  <cp:revision>244</cp:revision>
  <cp:lastPrinted>2024-03-15T07:36:14Z</cp:lastPrinted>
  <dcterms:created xsi:type="dcterms:W3CDTF">2019-05-30T02:35:03Z</dcterms:created>
  <dcterms:modified xsi:type="dcterms:W3CDTF">2024-12-03T05:53:44Z</dcterms:modified>
</cp:coreProperties>
</file>