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68" r:id="rId3"/>
    <p:sldId id="260" r:id="rId4"/>
    <p:sldId id="261" r:id="rId5"/>
    <p:sldId id="258" r:id="rId6"/>
    <p:sldId id="264" r:id="rId7"/>
    <p:sldId id="265" r:id="rId8"/>
    <p:sldId id="269" r:id="rId9"/>
    <p:sldId id="270" r:id="rId10"/>
  </p:sldIdLst>
  <p:sldSz cx="6858000" cy="9906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p:scale>
          <a:sx n="112" d="100"/>
          <a:sy n="112" d="100"/>
        </p:scale>
        <p:origin x="1349" y="-2942"/>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7905" cy="341619"/>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629091" y="1"/>
            <a:ext cx="4307904" cy="341619"/>
          </a:xfrm>
          <a:prstGeom prst="rect">
            <a:avLst/>
          </a:prstGeom>
        </p:spPr>
        <p:txBody>
          <a:bodyPr vert="horz" lIns="92236" tIns="46118" rIns="92236" bIns="46118" rtlCol="0"/>
          <a:lstStyle>
            <a:lvl1pPr algn="r">
              <a:defRPr sz="1200"/>
            </a:lvl1pPr>
          </a:lstStyle>
          <a:p>
            <a:fld id="{16310D4D-84E9-4188-B929-C928A6A544D9}" type="datetimeFigureOut">
              <a:rPr kumimoji="1" lang="ja-JP" altLang="en-US" smtClean="0"/>
              <a:t>2024/12/19</a:t>
            </a:fld>
            <a:endParaRPr kumimoji="1" lang="ja-JP" altLang="en-US" dirty="0"/>
          </a:p>
        </p:txBody>
      </p:sp>
      <p:sp>
        <p:nvSpPr>
          <p:cNvPr id="4" name="フッター プレースホルダー 3"/>
          <p:cNvSpPr>
            <a:spLocks noGrp="1"/>
          </p:cNvSpPr>
          <p:nvPr>
            <p:ph type="ftr" sz="quarter" idx="2"/>
          </p:nvPr>
        </p:nvSpPr>
        <p:spPr>
          <a:xfrm>
            <a:off x="3" y="6465581"/>
            <a:ext cx="4307905" cy="341619"/>
          </a:xfrm>
          <a:prstGeom prst="rect">
            <a:avLst/>
          </a:prstGeom>
        </p:spPr>
        <p:txBody>
          <a:bodyPr vert="horz" lIns="92236" tIns="46118" rIns="92236" bIns="4611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629091" y="6465581"/>
            <a:ext cx="4307904" cy="341619"/>
          </a:xfrm>
          <a:prstGeom prst="rect">
            <a:avLst/>
          </a:prstGeom>
        </p:spPr>
        <p:txBody>
          <a:bodyPr vert="horz" lIns="92236" tIns="46118" rIns="92236" bIns="46118"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047" cy="341542"/>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994" y="0"/>
            <a:ext cx="4307047" cy="341542"/>
          </a:xfrm>
          <a:prstGeom prst="rect">
            <a:avLst/>
          </a:prstGeom>
        </p:spPr>
        <p:txBody>
          <a:bodyPr vert="horz" lIns="92236" tIns="46118" rIns="92236" bIns="46118" rtlCol="0"/>
          <a:lstStyle>
            <a:lvl1pPr algn="r">
              <a:defRPr sz="1200"/>
            </a:lvl1pPr>
          </a:lstStyle>
          <a:p>
            <a:fld id="{E80BBB61-0E44-4288-94C6-02B4A95CF2A7}" type="datetimeFigureOut">
              <a:rPr kumimoji="1" lang="ja-JP" altLang="en-US" smtClean="0"/>
              <a:t>2024/12/19</a:t>
            </a:fld>
            <a:endParaRPr kumimoji="1" lang="ja-JP" altLang="en-US" dirty="0"/>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993935" y="3275966"/>
            <a:ext cx="7951470" cy="268033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660"/>
            <a:ext cx="4307047" cy="341541"/>
          </a:xfrm>
          <a:prstGeom prst="rect">
            <a:avLst/>
          </a:prstGeom>
        </p:spPr>
        <p:txBody>
          <a:bodyPr vert="horz" lIns="92236" tIns="46118" rIns="92236" bIns="461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994" y="6465660"/>
            <a:ext cx="4307047" cy="341541"/>
          </a:xfrm>
          <a:prstGeom prst="rect">
            <a:avLst/>
          </a:prstGeom>
        </p:spPr>
        <p:txBody>
          <a:bodyPr vert="horz" lIns="92236" tIns="46118" rIns="92236" bIns="46118"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2024/12/19</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2024/12/19</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2024/12/19</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2024/12/19</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手術、内視</a:t>
            </a:r>
            <a:r>
              <a:rPr lang="ja-JP" altLang="en-US" sz="2438" b="1">
                <a:latin typeface="+mn-ea"/>
                <a:ea typeface="+mn-ea"/>
              </a:rPr>
              <a:t>鏡等 見</a:t>
            </a:r>
            <a:r>
              <a:rPr lang="ja-JP" altLang="en-US" sz="2438" b="1" dirty="0">
                <a:latin typeface="+mn-ea"/>
                <a:ea typeface="+mn-ea"/>
              </a:rPr>
              <a:t>学者への</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群馬大学医学部附属病院では、院内の見学等で患者環境へ立ち入る方に対して、感染症の流行防止のため、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ついては、感染症ごとのフローチャート等に従い、ご自身が必要なワクチン接種、抗体価検査を受けていただき、 </a:t>
            </a:r>
            <a:r>
              <a:rPr lang="ja-JP" altLang="en-US" sz="1500" u="sng" dirty="0">
                <a:latin typeface="+mn-ea"/>
              </a:rPr>
              <a:t>「ワクチン接種・感染症状況報告書」を来院前までに指定された場所へご提出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＊必ず最後までお読みください。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479052" y="7102680"/>
            <a:ext cx="6108700" cy="2390769"/>
            <a:chOff x="393700" y="6127339"/>
            <a:chExt cx="6108700" cy="2474545"/>
          </a:xfrm>
        </p:grpSpPr>
        <p:sp>
          <p:nvSpPr>
            <p:cNvPr id="2" name="角丸四角形 1"/>
            <p:cNvSpPr/>
            <p:nvPr/>
          </p:nvSpPr>
          <p:spPr>
            <a:xfrm>
              <a:off x="393700" y="6127339"/>
              <a:ext cx="6108700" cy="2474545"/>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684771" y="6176553"/>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grpSp>
      <p:grpSp>
        <p:nvGrpSpPr>
          <p:cNvPr id="8" name="グループ化 7"/>
          <p:cNvGrpSpPr/>
          <p:nvPr/>
        </p:nvGrpSpPr>
        <p:grpSpPr>
          <a:xfrm>
            <a:off x="972750" y="4345871"/>
            <a:ext cx="5274876" cy="2587982"/>
            <a:chOff x="967661" y="3611431"/>
            <a:chExt cx="5274876" cy="2587982"/>
          </a:xfrm>
        </p:grpSpPr>
        <p:sp>
          <p:nvSpPr>
            <p:cNvPr id="6" name="テキスト ボックス 5"/>
            <p:cNvSpPr txBox="1"/>
            <p:nvPr/>
          </p:nvSpPr>
          <p:spPr>
            <a:xfrm>
              <a:off x="977840" y="3611431"/>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a:t>
              </a:r>
              <a:r>
                <a:rPr kumimoji="1" lang="en-US" altLang="ja-JP" sz="1463" dirty="0">
                  <a:latin typeface="+mn-ea"/>
                </a:rPr>
                <a:t> </a:t>
              </a:r>
              <a:r>
                <a:rPr kumimoji="1" lang="ja-JP" altLang="en-US" sz="1463" dirty="0">
                  <a:latin typeface="+mn-ea"/>
                </a:rPr>
                <a:t>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77840" y="406181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２．血中抗体価の検査方法と判定基準･･･････････････</a:t>
              </a:r>
              <a:r>
                <a:rPr kumimoji="1" lang="en-US" altLang="ja-JP" sz="1463" dirty="0">
                  <a:latin typeface="+mn-ea"/>
                </a:rPr>
                <a:t>	</a:t>
              </a:r>
              <a:r>
                <a:rPr kumimoji="1" lang="ja-JP" altLang="en-US" sz="1463" dirty="0">
                  <a:latin typeface="+mn-ea"/>
                </a:rPr>
                <a:t>２</a:t>
              </a:r>
            </a:p>
          </p:txBody>
        </p:sp>
        <p:sp>
          <p:nvSpPr>
            <p:cNvPr id="11" name="テキスト ボックス 10"/>
            <p:cNvSpPr txBox="1"/>
            <p:nvPr/>
          </p:nvSpPr>
          <p:spPr>
            <a:xfrm>
              <a:off x="977840" y="5401823"/>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５</a:t>
              </a:r>
            </a:p>
          </p:txBody>
        </p:sp>
        <p:sp>
          <p:nvSpPr>
            <p:cNvPr id="12" name="テキスト ボックス 11"/>
            <p:cNvSpPr txBox="1"/>
            <p:nvPr/>
          </p:nvSpPr>
          <p:spPr>
            <a:xfrm>
              <a:off x="967661" y="5881954"/>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977840" y="4508761"/>
              <a:ext cx="5264697" cy="317459"/>
            </a:xfrm>
            <a:prstGeom prst="rect">
              <a:avLst/>
            </a:prstGeom>
            <a:noFill/>
          </p:spPr>
          <p:txBody>
            <a:bodyPr wrap="square" rtlCol="0">
              <a:spAutoFit/>
            </a:bodyPr>
            <a:lstStyle/>
            <a:p>
              <a:pPr>
                <a:tabLst>
                  <a:tab pos="4749800" algn="l"/>
                </a:tabLst>
              </a:pPr>
              <a:r>
                <a:rPr kumimoji="1" lang="ja-JP" altLang="en-US" sz="1463" dirty="0">
                  <a:latin typeface="+mn-ea"/>
                </a:rPr>
                <a:t>３．ワクチン接種･････････････････････････････････</a:t>
              </a:r>
              <a:r>
                <a:rPr kumimoji="1" lang="en-US" altLang="ja-JP" sz="1463" dirty="0">
                  <a:latin typeface="+mn-ea"/>
                </a:rPr>
                <a:t>	</a:t>
              </a:r>
              <a:r>
                <a:rPr kumimoji="1" lang="ja-JP" altLang="en-US" sz="1463" dirty="0">
                  <a:latin typeface="+mn-ea"/>
                </a:rPr>
                <a:t>３</a:t>
              </a:r>
            </a:p>
          </p:txBody>
        </p:sp>
        <p:sp>
          <p:nvSpPr>
            <p:cNvPr id="15" name="テキスト ボックス 14"/>
            <p:cNvSpPr txBox="1"/>
            <p:nvPr/>
          </p:nvSpPr>
          <p:spPr>
            <a:xfrm>
              <a:off x="977840" y="4960844"/>
              <a:ext cx="5264697" cy="317459"/>
            </a:xfrm>
            <a:prstGeom prst="rect">
              <a:avLst/>
            </a:prstGeom>
            <a:noFill/>
          </p:spPr>
          <p:txBody>
            <a:bodyPr wrap="square" rtlCol="0">
              <a:spAutoFit/>
            </a:bodyPr>
            <a:lstStyle/>
            <a:p>
              <a:pPr>
                <a:tabLst>
                  <a:tab pos="4749800" algn="l"/>
                </a:tabLst>
              </a:pPr>
              <a:r>
                <a:rPr kumimoji="1" lang="ja-JP" altLang="en-US" sz="1463" dirty="0">
                  <a:latin typeface="+mn-ea"/>
                </a:rPr>
                <a:t>４．Ｂ型肝炎･････････････････････････････････････</a:t>
              </a:r>
              <a:r>
                <a:rPr kumimoji="1" lang="en-US" altLang="ja-JP" sz="1463" dirty="0">
                  <a:latin typeface="+mn-ea"/>
                </a:rPr>
                <a:t>	</a:t>
              </a:r>
              <a:r>
                <a:rPr kumimoji="1" lang="ja-JP" altLang="en-US" sz="1463" dirty="0">
                  <a:latin typeface="+mn-ea"/>
                </a:rPr>
                <a:t>４</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414211" y="79579"/>
            <a:ext cx="1347566"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
        <p:nvSpPr>
          <p:cNvPr id="24" name="テキスト ボックス 23">
            <a:extLst>
              <a:ext uri="{FF2B5EF4-FFF2-40B4-BE49-F238E27FC236}">
                <a16:creationId xmlns:a16="http://schemas.microsoft.com/office/drawing/2014/main" id="{3873A30D-2D70-49A7-813E-C8904D57CA17}"/>
              </a:ext>
            </a:extLst>
          </p:cNvPr>
          <p:cNvSpPr txBox="1"/>
          <p:nvPr/>
        </p:nvSpPr>
        <p:spPr>
          <a:xfrm>
            <a:off x="762056" y="8109908"/>
            <a:ext cx="6210962" cy="1384995"/>
          </a:xfrm>
          <a:prstGeom prst="rect">
            <a:avLst/>
          </a:prstGeom>
          <a:noFill/>
        </p:spPr>
        <p:txBody>
          <a:bodyPr wrap="square" rtlCol="0">
            <a:spAutoFit/>
          </a:bodyPr>
          <a:lstStyle/>
          <a:p>
            <a:r>
              <a:rPr kumimoji="1" lang="ja-JP" altLang="en-US" sz="1200" dirty="0">
                <a:latin typeface="+mn-ea"/>
              </a:rPr>
              <a:t>（２）書類の提出について</a:t>
            </a:r>
            <a:endParaRPr kumimoji="1" lang="en-US" altLang="ja-JP" sz="1200" dirty="0">
              <a:latin typeface="+mn-ea"/>
            </a:endParaRPr>
          </a:p>
          <a:p>
            <a:r>
              <a:rPr kumimoji="1" lang="ja-JP" altLang="en-US" sz="1200" dirty="0">
                <a:solidFill>
                  <a:srgbClr val="FF0000"/>
                </a:solidFill>
                <a:latin typeface="+mn-ea"/>
              </a:rPr>
              <a:t>　　　</a:t>
            </a:r>
            <a:r>
              <a:rPr kumimoji="1" lang="en-US" altLang="ja-JP" sz="1200" dirty="0">
                <a:latin typeface="+mn-ea"/>
              </a:rPr>
              <a:t>【</a:t>
            </a:r>
            <a:r>
              <a:rPr kumimoji="1" lang="ja-JP" altLang="en-US" sz="1200" dirty="0">
                <a:latin typeface="+mn-ea"/>
              </a:rPr>
              <a:t>医歯学生・初期研修医の方</a:t>
            </a:r>
            <a:r>
              <a:rPr kumimoji="1" lang="en-US" altLang="ja-JP" sz="1200" dirty="0">
                <a:latin typeface="+mn-ea"/>
              </a:rPr>
              <a:t>】</a:t>
            </a:r>
          </a:p>
          <a:p>
            <a:r>
              <a:rPr lang="ja-JP" altLang="en-US" sz="1200" dirty="0">
                <a:latin typeface="+mn-ea"/>
              </a:rPr>
              <a:t>　　　　昭和地区事務部総務課</a:t>
            </a:r>
            <a:r>
              <a:rPr kumimoji="1" lang="ja-JP" altLang="en-US" sz="1200" dirty="0">
                <a:latin typeface="+mn-ea"/>
              </a:rPr>
              <a:t>医療職キャリア形成支援係</a:t>
            </a:r>
            <a:endParaRPr lang="en-US" altLang="ja-JP" sz="1200" dirty="0">
              <a:latin typeface="+mn-ea"/>
            </a:endParaRPr>
          </a:p>
          <a:p>
            <a:r>
              <a:rPr lang="ja-JP" altLang="en-US" sz="1200" dirty="0">
                <a:latin typeface="+mn-ea"/>
              </a:rPr>
              <a:t>　　　　ＴＥＬ　０２７－２２０－７７３６（</a:t>
            </a:r>
            <a:r>
              <a:rPr lang="en-US" altLang="ja-JP" sz="1200" dirty="0">
                <a:latin typeface="+mn-ea"/>
              </a:rPr>
              <a:t>kk-msomu7@ml.gunma-u.ac.jp</a:t>
            </a:r>
            <a:r>
              <a:rPr lang="ja-JP" altLang="en-US" sz="1200" dirty="0">
                <a:latin typeface="+mn-ea"/>
              </a:rPr>
              <a:t>）</a:t>
            </a:r>
            <a:endParaRPr kumimoji="1" lang="en-US" altLang="ja-JP" sz="1200" dirty="0">
              <a:latin typeface="+mn-ea"/>
            </a:endParaRPr>
          </a:p>
          <a:p>
            <a:r>
              <a:rPr kumimoji="1" lang="ja-JP" altLang="en-US" sz="1200" dirty="0">
                <a:latin typeface="+mn-ea"/>
              </a:rPr>
              <a:t>　　　</a:t>
            </a:r>
            <a:r>
              <a:rPr kumimoji="1" lang="en-US" altLang="ja-JP" sz="1200" dirty="0">
                <a:latin typeface="+mn-ea"/>
              </a:rPr>
              <a:t>【</a:t>
            </a:r>
            <a:r>
              <a:rPr kumimoji="1" lang="ja-JP" altLang="en-US" sz="1200" dirty="0">
                <a:latin typeface="+mn-ea"/>
              </a:rPr>
              <a:t>上記以外の方</a:t>
            </a:r>
            <a:r>
              <a:rPr kumimoji="1" lang="en-US" altLang="ja-JP" sz="1200" dirty="0">
                <a:latin typeface="+mn-ea"/>
              </a:rPr>
              <a:t>】</a:t>
            </a:r>
          </a:p>
          <a:p>
            <a:r>
              <a:rPr lang="ja-JP" altLang="en-US" sz="1200" dirty="0">
                <a:latin typeface="+mn-ea"/>
              </a:rPr>
              <a:t>　　　　昭和地区事務部総務課広報・保健学庶務係</a:t>
            </a:r>
            <a:endParaRPr lang="en-US" altLang="ja-JP" sz="1200" dirty="0">
              <a:latin typeface="+mn-ea"/>
            </a:endParaRPr>
          </a:p>
          <a:p>
            <a:r>
              <a:rPr lang="ja-JP" altLang="en-US" sz="1200" dirty="0">
                <a:latin typeface="+mn-ea"/>
              </a:rPr>
              <a:t>　　　　ＴＥＬ　０２７－２２０－７８９５（</a:t>
            </a:r>
            <a:r>
              <a:rPr lang="en-US" altLang="ja-JP" sz="1200" dirty="0">
                <a:latin typeface="+mn-ea"/>
              </a:rPr>
              <a:t>m-koho@ml.gunma-u.ac.jp</a:t>
            </a:r>
            <a:r>
              <a:rPr lang="ja-JP" altLang="en-US" sz="1200" dirty="0">
                <a:latin typeface="+mn-ea"/>
              </a:rPr>
              <a:t>）</a:t>
            </a:r>
            <a:endParaRPr lang="en-US" altLang="ja-JP" sz="1200" dirty="0">
              <a:latin typeface="+mn-ea"/>
            </a:endParaRPr>
          </a:p>
        </p:txBody>
      </p:sp>
      <p:sp>
        <p:nvSpPr>
          <p:cNvPr id="25" name="テキスト ボックス 24">
            <a:extLst>
              <a:ext uri="{FF2B5EF4-FFF2-40B4-BE49-F238E27FC236}">
                <a16:creationId xmlns:a16="http://schemas.microsoft.com/office/drawing/2014/main" id="{46949DCB-AE3A-4596-A268-4ECADCBF312F}"/>
              </a:ext>
            </a:extLst>
          </p:cNvPr>
          <p:cNvSpPr txBox="1"/>
          <p:nvPr/>
        </p:nvSpPr>
        <p:spPr>
          <a:xfrm>
            <a:off x="762056" y="7458808"/>
            <a:ext cx="5371987" cy="666469"/>
          </a:xfrm>
          <a:prstGeom prst="rect">
            <a:avLst/>
          </a:prstGeom>
          <a:noFill/>
        </p:spPr>
        <p:txBody>
          <a:bodyPr wrap="square" rtlCol="0">
            <a:spAutoFit/>
          </a:bodyPr>
          <a:lstStyle/>
          <a:p>
            <a:r>
              <a:rPr kumimoji="1" lang="ja-JP" altLang="en-US" sz="1200" dirty="0">
                <a:latin typeface="+mn-ea"/>
              </a:rPr>
              <a:t>（１）</a:t>
            </a:r>
            <a:r>
              <a:rPr lang="ja-JP" altLang="en-US" sz="1200" dirty="0">
                <a:latin typeface="+mn-ea"/>
              </a:rPr>
              <a:t>感染症ごとのワクチン接種、抗体価検査について</a:t>
            </a:r>
            <a:endParaRPr lang="en-US" altLang="ja-JP" sz="1200" dirty="0">
              <a:latin typeface="+mn-ea"/>
            </a:endParaRPr>
          </a:p>
          <a:p>
            <a:pPr indent="533400"/>
            <a:r>
              <a:rPr lang="ja-JP" altLang="en-US" sz="1200" dirty="0">
                <a:latin typeface="+mn-ea"/>
              </a:rPr>
              <a:t>群馬大学医学部附属病院　感染制御部</a:t>
            </a:r>
            <a:endParaRPr lang="en-US" altLang="ja-JP" sz="1200" dirty="0">
              <a:latin typeface="+mn-ea"/>
            </a:endParaRPr>
          </a:p>
          <a:p>
            <a:pPr indent="533400"/>
            <a:r>
              <a:rPr lang="ja-JP" altLang="en-US" sz="1200" dirty="0">
                <a:latin typeface="+mn-ea"/>
              </a:rPr>
              <a:t>ＴＥＬ　０２７－２２０－８６０５</a:t>
            </a:r>
            <a:endParaRPr lang="en-US" altLang="ja-JP" sz="1200" dirty="0">
              <a:latin typeface="+mn-ea"/>
            </a:endParaRPr>
          </a:p>
        </p:txBody>
      </p:sp>
    </p:spTree>
    <p:extLst>
      <p:ext uri="{BB962C8B-B14F-4D97-AF65-F5344CB8AC3E}">
        <p14:creationId xmlns:p14="http://schemas.microsoft.com/office/powerpoint/2010/main" val="2725534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36087" y="149901"/>
            <a:ext cx="6589792" cy="461665"/>
          </a:xfrm>
          <a:prstGeom prst="rect">
            <a:avLst/>
          </a:prstGeom>
          <a:noFill/>
        </p:spPr>
        <p:txBody>
          <a:bodyPr wrap="square" rtlCol="0">
            <a:spAutoFit/>
          </a:bodyPr>
          <a:lstStyle/>
          <a:p>
            <a:pPr>
              <a:tabLst>
                <a:tab pos="4749800" algn="l"/>
              </a:tabLst>
            </a:pPr>
            <a:r>
              <a:rPr kumimoji="1" lang="ja-JP" altLang="en-US" sz="2400"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＊１</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ワクチン接種歴から接種年月日が特定できない場合は接種歴とみなしません。母子手帳等による接種記録を確認しながら</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に記載してください。</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a:t>
            </a:r>
            <a:endParaRPr kumimoji="1" lang="en-US" altLang="ja-JP" sz="1200" dirty="0">
              <a:latin typeface="+mn-ea"/>
            </a:endParaRPr>
          </a:p>
          <a:p>
            <a:pPr marL="444500" indent="-444500">
              <a:tabLst>
                <a:tab pos="177800" algn="l"/>
              </a:tabLst>
            </a:pPr>
            <a:r>
              <a:rPr kumimoji="1" lang="ja-JP" altLang="en-US" sz="1200" dirty="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64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２．血中抗体価の検査方法と判定基準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に記載してください。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36739" y="343077"/>
            <a:ext cx="6894739" cy="1692771"/>
          </a:xfrm>
          <a:prstGeom prst="rect">
            <a:avLst/>
          </a:prstGeom>
          <a:noFill/>
        </p:spPr>
        <p:txBody>
          <a:bodyPr wrap="square" rtlCol="0">
            <a:spAutoFit/>
          </a:bodyPr>
          <a:lstStyle/>
          <a:p>
            <a:pPr marL="533400" indent="-533400"/>
            <a:r>
              <a:rPr kumimoji="1" lang="ja-JP" altLang="en-US" sz="2400" b="1" dirty="0">
                <a:latin typeface="+mn-ea"/>
              </a:rPr>
              <a:t> ３．ワクチン接種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の際は以下に示すワクチンから必要なワクチンを接種してください。</a:t>
            </a:r>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来院までに全てのワクチン接種を実施し終えることが望ましい</a:t>
            </a:r>
            <a:r>
              <a:rPr kumimoji="1" lang="ja-JP" altLang="en-US" sz="1300" dirty="0">
                <a:latin typeface="+mn-ea"/>
              </a:rPr>
              <a:t>ですが、ワクチン接種を２回以上行う必要がある場合で、</a:t>
            </a:r>
            <a:r>
              <a:rPr kumimoji="1" lang="ja-JP" altLang="en-US" sz="1300" u="sng" dirty="0">
                <a:latin typeface="+mn-ea"/>
              </a:rPr>
              <a:t>来院前</a:t>
            </a:r>
            <a:r>
              <a:rPr kumimoji="1" lang="ja-JP" altLang="en-US" sz="1300" dirty="0">
                <a:latin typeface="+mn-ea"/>
              </a:rPr>
              <a:t>までに済ませる事が難しい場合は、</a:t>
            </a:r>
            <a:r>
              <a:rPr kumimoji="1" lang="ja-JP" altLang="en-US" sz="1300" u="sng" dirty="0">
                <a:latin typeface="+mn-ea"/>
              </a:rPr>
              <a:t>１回目のワクチン接種を来院前までに実施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174743788"/>
              </p:ext>
            </p:extLst>
          </p:nvPr>
        </p:nvGraphicFramePr>
        <p:xfrm>
          <a:off x="471488" y="2426359"/>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6095867"/>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5"/>
            <a:ext cx="5915025" cy="1180038"/>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に記載してください。</a:t>
            </a: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４．Ｂ型肝炎</a:t>
            </a:r>
          </a:p>
        </p:txBody>
      </p:sp>
      <p:graphicFrame>
        <p:nvGraphicFramePr>
          <p:cNvPr id="3" name="表 2"/>
          <p:cNvGraphicFramePr>
            <a:graphicFrameLocks noGrp="1"/>
          </p:cNvGraphicFramePr>
          <p:nvPr>
            <p:extLst>
              <p:ext uri="{D42A27DB-BD31-4B8C-83A1-F6EECF244321}">
                <p14:modId xmlns:p14="http://schemas.microsoft.com/office/powerpoint/2010/main" val="971168233"/>
              </p:ext>
            </p:extLst>
          </p:nvPr>
        </p:nvGraphicFramePr>
        <p:xfrm>
          <a:off x="484187" y="1853853"/>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406401" y="3849416"/>
            <a:ext cx="6005511" cy="830997"/>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抗体検査が陰性の場合は、来院前にワクチン接種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7" name="テキスト ボックス 6"/>
          <p:cNvSpPr txBox="1"/>
          <p:nvPr/>
        </p:nvSpPr>
        <p:spPr>
          <a:xfrm>
            <a:off x="187271" y="1186977"/>
            <a:ext cx="6096000" cy="1508105"/>
          </a:xfrm>
          <a:prstGeom prst="rect">
            <a:avLst/>
          </a:prstGeom>
          <a:noFill/>
        </p:spPr>
        <p:txBody>
          <a:bodyPr wrap="square" rtlCol="0">
            <a:spAutoFit/>
          </a:bodyPr>
          <a:lstStyle/>
          <a:p>
            <a:r>
              <a:rPr kumimoji="1" lang="ja-JP" altLang="en-US" sz="1400" b="1" dirty="0">
                <a:latin typeface="+mn-ea"/>
              </a:rPr>
              <a:t>（１）ワクチン接種・検査費用の目安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５．Ｑ＆Ａ</a:t>
            </a:r>
          </a:p>
        </p:txBody>
      </p:sp>
      <p:sp>
        <p:nvSpPr>
          <p:cNvPr id="8" name="テキスト ボックス 7"/>
          <p:cNvSpPr txBox="1"/>
          <p:nvPr/>
        </p:nvSpPr>
        <p:spPr>
          <a:xfrm>
            <a:off x="187271" y="2968996"/>
            <a:ext cx="6096000" cy="723275"/>
          </a:xfrm>
          <a:prstGeom prst="rect">
            <a:avLst/>
          </a:prstGeom>
          <a:noFill/>
        </p:spPr>
        <p:txBody>
          <a:bodyPr wrap="square" rtlCol="0">
            <a:spAutoFit/>
          </a:bodyPr>
          <a:lstStyle/>
          <a:p>
            <a:r>
              <a:rPr kumimoji="1" lang="ja-JP" altLang="en-US" sz="1400" b="1" dirty="0">
                <a:latin typeface="+mn-ea"/>
              </a:rPr>
              <a:t>（２）以前に受検した検査結果の提出について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187271" y="3966185"/>
            <a:ext cx="6096000" cy="1308050"/>
          </a:xfrm>
          <a:prstGeom prst="rect">
            <a:avLst/>
          </a:prstGeom>
          <a:noFill/>
        </p:spPr>
        <p:txBody>
          <a:bodyPr wrap="square" rtlCol="0">
            <a:spAutoFit/>
          </a:bodyPr>
          <a:lstStyle/>
          <a:p>
            <a:r>
              <a:rPr kumimoji="1" lang="ja-JP" altLang="en-US" sz="1400" b="1" dirty="0">
                <a:latin typeface="+mn-ea"/>
              </a:rPr>
              <a:t>（３）実施すべきワクチン接種が複数種ある場合の同時接種について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ただし、複数のワクチンを混注することは認められていませんので注意してください。同側の上腕等に接種する際は局所反応がでた場合に重ならないように、注射部位は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15" name="テキスト ボックス 14"/>
          <p:cNvSpPr txBox="1"/>
          <p:nvPr/>
        </p:nvSpPr>
        <p:spPr>
          <a:xfrm>
            <a:off x="187271" y="5548149"/>
            <a:ext cx="6513512" cy="938719"/>
          </a:xfrm>
          <a:prstGeom prst="rect">
            <a:avLst/>
          </a:prstGeom>
          <a:noFill/>
        </p:spPr>
        <p:txBody>
          <a:bodyPr wrap="square" rtlCol="0">
            <a:spAutoFit/>
          </a:bodyPr>
          <a:lstStyle/>
          <a:p>
            <a:r>
              <a:rPr kumimoji="1" lang="ja-JP" altLang="en-US" sz="1400" b="1" dirty="0">
                <a:latin typeface="+mn-ea"/>
              </a:rPr>
              <a:t>（４）来院前までにワクチン接種・感染症状況報告書の提出が出来ない</a:t>
            </a:r>
            <a:endParaRPr kumimoji="1" lang="en-US" altLang="ja-JP" sz="1400" b="1" dirty="0">
              <a:latin typeface="+mn-ea"/>
            </a:endParaRPr>
          </a:p>
          <a:p>
            <a:r>
              <a:rPr kumimoji="1" lang="ja-JP" altLang="en-US" sz="1400" b="1" dirty="0">
                <a:latin typeface="+mn-ea"/>
              </a:rPr>
              <a:t>　　　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原則として、来院前までに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Tree>
    <p:extLst>
      <p:ext uri="{BB962C8B-B14F-4D97-AF65-F5344CB8AC3E}">
        <p14:creationId xmlns:p14="http://schemas.microsoft.com/office/powerpoint/2010/main" val="111111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手術、内視鏡等</a:t>
            </a:r>
            <a:endParaRPr kumimoji="1" lang="en-US" altLang="ja-JP" sz="1600" b="1" dirty="0">
              <a:latin typeface="+mn-ea"/>
            </a:endParaRPr>
          </a:p>
          <a:p>
            <a:pPr algn="ctr">
              <a:tabLst>
                <a:tab pos="4749800" algn="l"/>
              </a:tabLst>
            </a:pPr>
            <a:r>
              <a:rPr kumimoji="1" lang="ja-JP" altLang="en-US" sz="1600" b="1" dirty="0">
                <a:latin typeface="+mn-ea"/>
              </a:rPr>
              <a:t>見学者　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58350481"/>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来院予定日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所属病院名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75944"/>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9940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１／３ページ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669536" y="-7241"/>
            <a:ext cx="1307296"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92279"/>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79773"/>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２／３ページ</a:t>
            </a:r>
          </a:p>
        </p:txBody>
      </p:sp>
      <p:graphicFrame>
        <p:nvGraphicFramePr>
          <p:cNvPr id="19" name="表 18"/>
          <p:cNvGraphicFramePr>
            <a:graphicFrameLocks noGrp="1"/>
          </p:cNvGraphicFramePr>
          <p:nvPr/>
        </p:nvGraphicFramePr>
        <p:xfrm>
          <a:off x="212452" y="786187"/>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48951" y="567216"/>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nvGraphicFramePr>
        <p:xfrm>
          <a:off x="212452" y="2094000"/>
          <a:ext cx="6473191"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48951" y="543326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30" name="表 29"/>
          <p:cNvGraphicFramePr>
            <a:graphicFrameLocks noGrp="1"/>
          </p:cNvGraphicFramePr>
          <p:nvPr/>
        </p:nvGraphicFramePr>
        <p:xfrm>
          <a:off x="212452" y="6962837"/>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nvGraphicFramePr>
        <p:xfrm>
          <a:off x="212452" y="566909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0" y="6722888"/>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8" name="テキスト ボックス 27"/>
          <p:cNvSpPr txBox="1"/>
          <p:nvPr/>
        </p:nvSpPr>
        <p:spPr>
          <a:xfrm>
            <a:off x="0" y="184863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753683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77802" y="239018"/>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112596" y="24801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8" name="正方形/長方形 7"/>
          <p:cNvSpPr/>
          <p:nvPr/>
        </p:nvSpPr>
        <p:spPr>
          <a:xfrm>
            <a:off x="-114194" y="49486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199772" y="49266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sp>
        <p:nvSpPr>
          <p:cNvPr id="18" name="テキスト ボックス 17"/>
          <p:cNvSpPr txBox="1"/>
          <p:nvPr/>
        </p:nvSpPr>
        <p:spPr>
          <a:xfrm>
            <a:off x="58728" y="5394733"/>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 ＊丸の記入をお願いします</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３／３ページ</a:t>
            </a:r>
          </a:p>
        </p:txBody>
      </p:sp>
      <p:grpSp>
        <p:nvGrpSpPr>
          <p:cNvPr id="19" name="グループ化 18"/>
          <p:cNvGrpSpPr/>
          <p:nvPr/>
        </p:nvGrpSpPr>
        <p:grpSpPr>
          <a:xfrm>
            <a:off x="4942764" y="9645624"/>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1851583831"/>
              </p:ext>
            </p:extLst>
          </p:nvPr>
        </p:nvGraphicFramePr>
        <p:xfrm>
          <a:off x="268711" y="5626720"/>
          <a:ext cx="6345974" cy="1691640"/>
        </p:xfrm>
        <a:graphic>
          <a:graphicData uri="http://schemas.openxmlformats.org/drawingml/2006/table">
            <a:tbl>
              <a:tblPr>
                <a:tableStyleId>{5940675A-B579-460E-94D1-54222C63F5DA}</a:tableStyleId>
              </a:tblPr>
              <a:tblGrid>
                <a:gridCol w="1369495">
                  <a:extLst>
                    <a:ext uri="{9D8B030D-6E8A-4147-A177-3AD203B41FA5}">
                      <a16:colId xmlns:a16="http://schemas.microsoft.com/office/drawing/2014/main" val="385602920"/>
                    </a:ext>
                  </a:extLst>
                </a:gridCol>
                <a:gridCol w="4976479">
                  <a:extLst>
                    <a:ext uri="{9D8B030D-6E8A-4147-A177-3AD203B41FA5}">
                      <a16:colId xmlns:a16="http://schemas.microsoft.com/office/drawing/2014/main" val="2190905253"/>
                    </a:ext>
                  </a:extLst>
                </a:gridCol>
              </a:tblGrid>
              <a:tr h="46326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75242">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26" name="テキスト ボックス 25"/>
          <p:cNvSpPr txBox="1"/>
          <p:nvPr/>
        </p:nvSpPr>
        <p:spPr>
          <a:xfrm>
            <a:off x="199772" y="619548"/>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7" name="表 26"/>
          <p:cNvGraphicFramePr>
            <a:graphicFrameLocks noGrp="1"/>
          </p:cNvGraphicFramePr>
          <p:nvPr>
            <p:extLst>
              <p:ext uri="{D42A27DB-BD31-4B8C-83A1-F6EECF244321}">
                <p14:modId xmlns:p14="http://schemas.microsoft.com/office/powerpoint/2010/main" val="2676897892"/>
              </p:ext>
            </p:extLst>
          </p:nvPr>
        </p:nvGraphicFramePr>
        <p:xfrm>
          <a:off x="268711" y="2147430"/>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657727771"/>
              </p:ext>
            </p:extLst>
          </p:nvPr>
        </p:nvGraphicFramePr>
        <p:xfrm>
          <a:off x="268711" y="863270"/>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7" name="テキスト ボックス 16"/>
          <p:cNvSpPr txBox="1"/>
          <p:nvPr/>
        </p:nvSpPr>
        <p:spPr>
          <a:xfrm>
            <a:off x="38372" y="1905096"/>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2296306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4143</TotalTime>
  <Words>2461</Words>
  <Application>Microsoft Office PowerPoint</Application>
  <PresentationFormat>A4 210 x 297 mm</PresentationFormat>
  <Paragraphs>310</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Arial</vt:lpstr>
      <vt:lpstr>Calibri</vt:lpstr>
      <vt:lpstr>Calibri Light</vt:lpstr>
      <vt:lpstr>Office テーマ</vt:lpstr>
      <vt:lpstr>手術、内視鏡等 見学者への ワクチン接種・感染症検査について</vt:lpstr>
      <vt:lpstr>PowerPoint プレゼンテーション</vt:lpstr>
      <vt:lpstr>PowerPoint プレゼンテーション</vt:lpstr>
      <vt:lpstr>PowerPoint プレゼンテーション</vt:lpstr>
      <vt:lpstr>　以下に示す検査項目を受検し、【様式１】に記載してください。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HATAYAMA MIE</cp:lastModifiedBy>
  <cp:revision>311</cp:revision>
  <cp:lastPrinted>2024-09-05T10:43:47Z</cp:lastPrinted>
  <dcterms:created xsi:type="dcterms:W3CDTF">2019-05-30T02:35:03Z</dcterms:created>
  <dcterms:modified xsi:type="dcterms:W3CDTF">2024-12-19T05:19:03Z</dcterms:modified>
</cp:coreProperties>
</file>