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6" r:id="rId2"/>
    <p:sldId id="260" r:id="rId3"/>
    <p:sldId id="265" r:id="rId4"/>
    <p:sldId id="268" r:id="rId5"/>
    <p:sldId id="269" r:id="rId6"/>
  </p:sldIdLst>
  <p:sldSz cx="6858000" cy="9906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showGuides="1">
      <p:cViewPr>
        <p:scale>
          <a:sx n="134" d="100"/>
          <a:sy n="134" d="100"/>
        </p:scale>
        <p:origin x="883" y="-2222"/>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6255" cy="338034"/>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587733" y="1"/>
            <a:ext cx="4276254" cy="338034"/>
          </a:xfrm>
          <a:prstGeom prst="rect">
            <a:avLst/>
          </a:prstGeom>
        </p:spPr>
        <p:txBody>
          <a:bodyPr vert="horz" lIns="91440" tIns="45720" rIns="91440" bIns="45720" rtlCol="0"/>
          <a:lstStyle>
            <a:lvl1pPr algn="r">
              <a:defRPr sz="1200"/>
            </a:lvl1pPr>
          </a:lstStyle>
          <a:p>
            <a:fld id="{16310D4D-84E9-4188-B929-C928A6A544D9}" type="datetimeFigureOut">
              <a:rPr kumimoji="1" lang="ja-JP" altLang="en-US" smtClean="0"/>
              <a:t>2024/12/19</a:t>
            </a:fld>
            <a:endParaRPr kumimoji="1" lang="ja-JP" altLang="en-US" dirty="0"/>
          </a:p>
        </p:txBody>
      </p:sp>
      <p:sp>
        <p:nvSpPr>
          <p:cNvPr id="4" name="フッター プレースホルダー 3"/>
          <p:cNvSpPr>
            <a:spLocks noGrp="1"/>
          </p:cNvSpPr>
          <p:nvPr>
            <p:ph type="ftr" sz="quarter" idx="2"/>
          </p:nvPr>
        </p:nvSpPr>
        <p:spPr>
          <a:xfrm>
            <a:off x="2" y="6397729"/>
            <a:ext cx="4276255" cy="338034"/>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587733" y="6397729"/>
            <a:ext cx="4276254" cy="338034"/>
          </a:xfrm>
          <a:prstGeom prst="rect">
            <a:avLst/>
          </a:prstGeom>
        </p:spPr>
        <p:txBody>
          <a:bodyPr vert="horz" lIns="91440" tIns="45720" rIns="91440" bIns="45720"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5403" cy="33795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588629" y="0"/>
            <a:ext cx="4275403" cy="337958"/>
          </a:xfrm>
          <a:prstGeom prst="rect">
            <a:avLst/>
          </a:prstGeom>
        </p:spPr>
        <p:txBody>
          <a:bodyPr vert="horz" lIns="91440" tIns="45720" rIns="91440" bIns="45720" rtlCol="0"/>
          <a:lstStyle>
            <a:lvl1pPr algn="r">
              <a:defRPr sz="1200"/>
            </a:lvl1pPr>
          </a:lstStyle>
          <a:p>
            <a:fld id="{E80BBB61-0E44-4288-94C6-02B4A95CF2A7}" type="datetimeFigureOut">
              <a:rPr kumimoji="1" lang="ja-JP" altLang="en-US" smtClean="0"/>
              <a:t>2024/12/19</a:t>
            </a:fld>
            <a:endParaRPr kumimoji="1" lang="ja-JP" altLang="en-US" dirty="0"/>
          </a:p>
        </p:txBody>
      </p:sp>
      <p:sp>
        <p:nvSpPr>
          <p:cNvPr id="4" name="スライド イメージ プレースホルダー 3"/>
          <p:cNvSpPr>
            <a:spLocks noGrp="1" noRot="1" noChangeAspect="1"/>
          </p:cNvSpPr>
          <p:nvPr>
            <p:ph type="sldImg" idx="2"/>
          </p:nvPr>
        </p:nvSpPr>
        <p:spPr>
          <a:xfrm>
            <a:off x="4146550" y="841375"/>
            <a:ext cx="1573213" cy="22733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7"/>
            <a:ext cx="4275403" cy="33795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588629" y="6397807"/>
            <a:ext cx="4275403" cy="337957"/>
          </a:xfrm>
          <a:prstGeom prst="rect">
            <a:avLst/>
          </a:prstGeom>
        </p:spPr>
        <p:txBody>
          <a:bodyPr vert="horz" lIns="91440" tIns="45720" rIns="91440" bIns="45720"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2024/12/19</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2024/12/19</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2024/12/19</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2024/12/19</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手術、内視鏡等　招聘者への</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70123" y="1331971"/>
            <a:ext cx="5680130" cy="2940937"/>
          </a:xfrm>
        </p:spPr>
        <p:txBody>
          <a:bodyPr>
            <a:normAutofit/>
          </a:bodyPr>
          <a:lstStyle/>
          <a:p>
            <a:pPr algn="l">
              <a:lnSpc>
                <a:spcPct val="120000"/>
              </a:lnSpc>
            </a:pPr>
            <a:r>
              <a:rPr lang="ja-JP" altLang="en-US" sz="1300" dirty="0">
                <a:latin typeface="+mn-ea"/>
              </a:rPr>
              <a:t>　</a:t>
            </a:r>
            <a:r>
              <a:rPr lang="ja-JP" altLang="en-US" sz="1500" dirty="0">
                <a:latin typeface="+mn-ea"/>
              </a:rPr>
              <a:t>群馬大学医学部附属病院では、院内の患者環境へ立ち入る方に対して、感染症の流行防止のため、</a:t>
            </a:r>
            <a:r>
              <a:rPr lang="ja-JP" altLang="en-US" sz="1500" u="sng" dirty="0">
                <a:solidFill>
                  <a:srgbClr val="FF0000"/>
                </a:solidFill>
                <a:latin typeface="+mn-ea"/>
              </a:rPr>
              <a:t>「ワクチン接種・感染症状況報告書」のご提出をお願いしております。</a:t>
            </a:r>
            <a:endParaRPr lang="en-US" altLang="ja-JP" sz="1500" u="sng" dirty="0">
              <a:solidFill>
                <a:srgbClr val="FF0000"/>
              </a:solidFill>
              <a:latin typeface="+mn-ea"/>
            </a:endParaRPr>
          </a:p>
          <a:p>
            <a:pPr algn="l">
              <a:lnSpc>
                <a:spcPct val="120000"/>
              </a:lnSpc>
            </a:pPr>
            <a:r>
              <a:rPr lang="ja-JP" altLang="en-US" sz="1500" dirty="0">
                <a:latin typeface="+mn-ea"/>
              </a:rPr>
              <a:t>　つきましては、現在のワクチン接種・感染症状況をご記載いただき総務課総括庶務係までご提出いただけますようお願い申し上げます。</a:t>
            </a:r>
            <a:endParaRPr lang="en-US" altLang="ja-JP" sz="1500" dirty="0">
              <a:latin typeface="+mn-ea"/>
            </a:endParaRPr>
          </a:p>
          <a:p>
            <a:pPr algn="l">
              <a:lnSpc>
                <a:spcPct val="120000"/>
              </a:lnSpc>
            </a:pPr>
            <a:r>
              <a:rPr lang="ja-JP" altLang="en-US" sz="1500" dirty="0">
                <a:latin typeface="+mn-ea"/>
              </a:rPr>
              <a:t>　なお、提出書類に含まれる個人情報は感染症の流行防止以外の目的には使用いたしません。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393047" y="5849961"/>
            <a:ext cx="6535384" cy="2211696"/>
            <a:chOff x="385391" y="6177512"/>
            <a:chExt cx="6535384" cy="2469322"/>
          </a:xfrm>
        </p:grpSpPr>
        <p:sp>
          <p:nvSpPr>
            <p:cNvPr id="16" name="テキスト ボックス 15"/>
            <p:cNvSpPr txBox="1"/>
            <p:nvPr/>
          </p:nvSpPr>
          <p:spPr>
            <a:xfrm>
              <a:off x="616531" y="6666377"/>
              <a:ext cx="5371987" cy="920059"/>
            </a:xfrm>
            <a:prstGeom prst="rect">
              <a:avLst/>
            </a:prstGeom>
            <a:noFill/>
          </p:spPr>
          <p:txBody>
            <a:bodyPr wrap="square" rtlCol="0">
              <a:spAutoFit/>
            </a:bodyPr>
            <a:lstStyle/>
            <a:p>
              <a:r>
                <a:rPr kumimoji="1" lang="ja-JP" altLang="en-US" sz="1400" dirty="0">
                  <a:latin typeface="+mn-ea"/>
                </a:rPr>
                <a:t>（１）</a:t>
              </a:r>
              <a:r>
                <a:rPr lang="ja-JP" altLang="en-US" sz="1400" dirty="0">
                  <a:latin typeface="+mn-ea"/>
                </a:rPr>
                <a:t>感染症ごとのワクチン接種、抗体価検査について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2" name="角丸四角形 1"/>
            <p:cNvSpPr/>
            <p:nvPr/>
          </p:nvSpPr>
          <p:spPr>
            <a:xfrm>
              <a:off x="385391" y="6177512"/>
              <a:ext cx="6217920" cy="246932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619423" y="6243133"/>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616531" y="7586436"/>
              <a:ext cx="6304244" cy="824706"/>
            </a:xfrm>
            <a:prstGeom prst="rect">
              <a:avLst/>
            </a:prstGeom>
            <a:noFill/>
          </p:spPr>
          <p:txBody>
            <a:bodyPr wrap="square" rtlCol="0">
              <a:spAutoFit/>
            </a:bodyPr>
            <a:lstStyle/>
            <a:p>
              <a:r>
                <a:rPr kumimoji="1" lang="ja-JP" altLang="en-US" sz="1400" dirty="0">
                  <a:latin typeface="+mn-ea"/>
                </a:rPr>
                <a:t>（２）書類の提出について</a:t>
              </a:r>
              <a:endParaRPr kumimoji="1" lang="en-US" altLang="ja-JP" sz="1400" dirty="0">
                <a:latin typeface="+mn-ea"/>
              </a:endParaRPr>
            </a:p>
            <a:p>
              <a:r>
                <a:rPr kumimoji="1" lang="ja-JP" altLang="en-US" sz="1400" dirty="0">
                  <a:latin typeface="+mn-ea"/>
                </a:rPr>
                <a:t>　　　昭和地区事務部総務課総括庶務係</a:t>
              </a:r>
              <a:endParaRPr lang="en-US" altLang="ja-JP" sz="1400" dirty="0">
                <a:latin typeface="+mn-ea"/>
              </a:endParaRPr>
            </a:p>
            <a:p>
              <a:r>
                <a:rPr lang="ja-JP" altLang="en-US" sz="1400" dirty="0">
                  <a:latin typeface="+mn-ea"/>
                </a:rPr>
                <a:t>　　　ＴＥＬ　０２７－２２０－７７１３</a:t>
              </a:r>
              <a:r>
                <a:rPr lang="ja-JP" altLang="en-US" sz="1200" dirty="0">
                  <a:latin typeface="+mn-ea"/>
                </a:rPr>
                <a:t>（</a:t>
              </a:r>
              <a:r>
                <a:rPr lang="en-US" altLang="ja-JP" sz="1200" dirty="0">
                  <a:latin typeface="+mn-ea"/>
                </a:rPr>
                <a:t>mshomu@ml.gunma-u.ac.jp</a:t>
              </a:r>
              <a:r>
                <a:rPr lang="ja-JP" altLang="en-US" sz="1200" dirty="0">
                  <a:latin typeface="+mn-ea"/>
                </a:rPr>
                <a:t>）</a:t>
              </a:r>
              <a:endParaRPr lang="en-US" altLang="ja-JP" sz="1200" dirty="0">
                <a:latin typeface="+mn-ea"/>
              </a:endParaRPr>
            </a:p>
          </p:txBody>
        </p:sp>
      </p:grpSp>
      <p:grpSp>
        <p:nvGrpSpPr>
          <p:cNvPr id="8" name="グループ化 7"/>
          <p:cNvGrpSpPr/>
          <p:nvPr/>
        </p:nvGrpSpPr>
        <p:grpSpPr>
          <a:xfrm>
            <a:off x="810612" y="4075757"/>
            <a:ext cx="5277443" cy="808415"/>
            <a:chOff x="967661" y="4413327"/>
            <a:chExt cx="5277443" cy="808415"/>
          </a:xfrm>
        </p:grpSpPr>
        <p:sp>
          <p:nvSpPr>
            <p:cNvPr id="7" name="テキスト ボックス 6"/>
            <p:cNvSpPr txBox="1"/>
            <p:nvPr/>
          </p:nvSpPr>
          <p:spPr>
            <a:xfrm>
              <a:off x="967661" y="4413327"/>
              <a:ext cx="5264697" cy="317459"/>
            </a:xfrm>
            <a:prstGeom prst="rect">
              <a:avLst/>
            </a:prstGeom>
            <a:noFill/>
          </p:spPr>
          <p:txBody>
            <a:bodyPr wrap="square" rtlCol="0">
              <a:spAutoFit/>
            </a:bodyPr>
            <a:lstStyle/>
            <a:p>
              <a:pPr>
                <a:tabLst>
                  <a:tab pos="4749800" algn="l"/>
                </a:tabLst>
              </a:pPr>
              <a:r>
                <a:rPr kumimoji="1" lang="ja-JP" altLang="en-US" sz="1463" dirty="0">
                  <a:latin typeface="+mn-ea"/>
                </a:rPr>
                <a:t>１．血中抗体価の検査方法と判定基準</a:t>
              </a:r>
            </a:p>
          </p:txBody>
        </p:sp>
        <p:sp>
          <p:nvSpPr>
            <p:cNvPr id="12" name="テキスト ボックス 11"/>
            <p:cNvSpPr txBox="1"/>
            <p:nvPr/>
          </p:nvSpPr>
          <p:spPr>
            <a:xfrm>
              <a:off x="980407" y="4904283"/>
              <a:ext cx="5264697" cy="317459"/>
            </a:xfrm>
            <a:prstGeom prst="rect">
              <a:avLst/>
            </a:prstGeom>
            <a:noFill/>
          </p:spPr>
          <p:txBody>
            <a:bodyPr wrap="square" rtlCol="0">
              <a:spAutoFit/>
            </a:bodyPr>
            <a:lstStyle/>
            <a:p>
              <a:pPr>
                <a:tabLst>
                  <a:tab pos="4749800" algn="l"/>
                </a:tabLst>
              </a:pPr>
              <a:r>
                <a:rPr kumimoji="1" lang="ja-JP" altLang="en-US" sz="1463" dirty="0">
                  <a:latin typeface="+mn-ea"/>
                </a:rPr>
                <a:t>２．</a:t>
              </a: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498432" y="68723"/>
            <a:ext cx="1321468"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Tree>
    <p:extLst>
      <p:ext uri="{BB962C8B-B14F-4D97-AF65-F5344CB8AC3E}">
        <p14:creationId xmlns:p14="http://schemas.microsoft.com/office/powerpoint/2010/main" val="2725534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2680" y="65063"/>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340266233"/>
              </p:ext>
            </p:extLst>
          </p:nvPr>
        </p:nvGraphicFramePr>
        <p:xfrm>
          <a:off x="430217" y="574896"/>
          <a:ext cx="6058645" cy="6083327"/>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15177">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465430">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15177">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15177">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15177">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15177">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15177">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15177">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15177">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15177">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15177">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15177">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15177">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22735">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65063"/>
            <a:ext cx="6858000" cy="677108"/>
          </a:xfrm>
          <a:prstGeom prst="rect">
            <a:avLst/>
          </a:prstGeom>
          <a:noFill/>
        </p:spPr>
        <p:txBody>
          <a:bodyPr wrap="square" rtlCol="0">
            <a:spAutoFit/>
          </a:bodyPr>
          <a:lstStyle/>
          <a:p>
            <a:pPr marL="533400" indent="-533400"/>
            <a:r>
              <a:rPr kumimoji="1" lang="ja-JP" altLang="en-US" sz="2400" b="1" dirty="0">
                <a:latin typeface="+mn-ea"/>
              </a:rPr>
              <a:t> </a:t>
            </a:r>
            <a:r>
              <a:rPr kumimoji="1" lang="en-US" altLang="ja-JP" sz="2400" b="1" dirty="0">
                <a:latin typeface="+mn-ea"/>
              </a:rPr>
              <a:t>【</a:t>
            </a:r>
            <a:r>
              <a:rPr kumimoji="1" lang="ja-JP" altLang="en-US" sz="2400" b="1" dirty="0">
                <a:latin typeface="+mn-ea"/>
              </a:rPr>
              <a:t>参考</a:t>
            </a:r>
            <a:r>
              <a:rPr kumimoji="1" lang="en-US" altLang="ja-JP" sz="2400" b="1" dirty="0">
                <a:latin typeface="+mn-ea"/>
              </a:rPr>
              <a:t>】</a:t>
            </a:r>
            <a:r>
              <a:rPr kumimoji="1" lang="ja-JP" altLang="en-US" sz="2400" b="1" dirty="0">
                <a:latin typeface="+mn-ea"/>
              </a:rPr>
              <a:t>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ja-JP" altLang="en-US" sz="1300" dirty="0">
              <a:latin typeface="+mn-ea"/>
            </a:endParaRPr>
          </a:p>
        </p:txBody>
      </p:sp>
      <p:sp>
        <p:nvSpPr>
          <p:cNvPr id="9" name="テキスト ボックス 8"/>
          <p:cNvSpPr txBox="1"/>
          <p:nvPr/>
        </p:nvSpPr>
        <p:spPr>
          <a:xfrm>
            <a:off x="162275" y="6703971"/>
            <a:ext cx="6594528" cy="1015663"/>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検査項目毎に、検査方法として記載された方法のうちいずれかの方法での結果を推奨しています。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graphicFrame>
        <p:nvGraphicFramePr>
          <p:cNvPr id="10" name="表 9"/>
          <p:cNvGraphicFramePr>
            <a:graphicFrameLocks noGrp="1"/>
          </p:cNvGraphicFramePr>
          <p:nvPr>
            <p:extLst>
              <p:ext uri="{D42A27DB-BD31-4B8C-83A1-F6EECF244321}">
                <p14:modId xmlns:p14="http://schemas.microsoft.com/office/powerpoint/2010/main" val="996883664"/>
              </p:ext>
            </p:extLst>
          </p:nvPr>
        </p:nvGraphicFramePr>
        <p:xfrm>
          <a:off x="548437" y="8070588"/>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2" name="正方形/長方形 1"/>
          <p:cNvSpPr/>
          <p:nvPr/>
        </p:nvSpPr>
        <p:spPr>
          <a:xfrm>
            <a:off x="162275" y="7701256"/>
            <a:ext cx="1293944" cy="369332"/>
          </a:xfrm>
          <a:prstGeom prst="rect">
            <a:avLst/>
          </a:prstGeom>
        </p:spPr>
        <p:txBody>
          <a:bodyPr wrap="none">
            <a:spAutoFit/>
          </a:bodyPr>
          <a:lstStyle/>
          <a:p>
            <a:pPr>
              <a:tabLst>
                <a:tab pos="4749800" algn="l"/>
              </a:tabLst>
            </a:pPr>
            <a:r>
              <a:rPr kumimoji="1" lang="en-US" altLang="ja-JP" b="1" dirty="0">
                <a:latin typeface="+mn-ea"/>
              </a:rPr>
              <a:t>[</a:t>
            </a:r>
            <a:r>
              <a:rPr kumimoji="1" lang="ja-JP" altLang="en-US" b="1" dirty="0">
                <a:latin typeface="+mn-ea"/>
              </a:rPr>
              <a:t>Ｂ型肝炎</a:t>
            </a:r>
            <a:r>
              <a:rPr kumimoji="1" lang="en-US" altLang="ja-JP" b="1" dirty="0">
                <a:latin typeface="+mn-ea"/>
              </a:rPr>
              <a:t>]</a:t>
            </a:r>
            <a:endParaRPr kumimoji="1" lang="ja-JP" altLang="en-US" b="1" dirty="0">
              <a:latin typeface="+mn-ea"/>
            </a:endParaRPr>
          </a:p>
        </p:txBody>
      </p:sp>
    </p:spTree>
    <p:extLst>
      <p:ext uri="{BB962C8B-B14F-4D97-AF65-F5344CB8AC3E}">
        <p14:creationId xmlns:p14="http://schemas.microsoft.com/office/powerpoint/2010/main" val="344886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044"/>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手術、内視鏡等</a:t>
            </a:r>
            <a:endParaRPr kumimoji="1" lang="en-US" altLang="ja-JP" sz="1600" b="1" dirty="0">
              <a:latin typeface="+mn-ea"/>
            </a:endParaRPr>
          </a:p>
          <a:p>
            <a:pPr algn="ctr">
              <a:tabLst>
                <a:tab pos="4749800" algn="l"/>
              </a:tabLst>
            </a:pPr>
            <a:r>
              <a:rPr kumimoji="1" lang="ja-JP" altLang="en-US" sz="1600" b="1" dirty="0">
                <a:latin typeface="+mn-ea"/>
              </a:rPr>
              <a:t>招聘者　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319858431"/>
              </p:ext>
            </p:extLst>
          </p:nvPr>
        </p:nvGraphicFramePr>
        <p:xfrm>
          <a:off x="377771" y="175564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来院予定日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所属病院名</a:t>
                      </a:r>
                    </a:p>
                  </a:txBody>
                  <a:tcPr anchor="ctr"/>
                </a:tc>
                <a:tc>
                  <a:txBody>
                    <a:bodyPr/>
                    <a:lstStyle/>
                    <a:p>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専攻職種</a:t>
                      </a:r>
                    </a:p>
                  </a:txBody>
                  <a:tcPr anchor="ctr"/>
                </a:tc>
                <a:tc>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76170" y="1521179"/>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14608258"/>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76170" y="579213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0" y="3439721"/>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882869"/>
            <a:ext cx="6314910" cy="692497"/>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母子手帳等のワクチン接種記録・検査結果がお手元にある場合は、検査結果の数値等を転記していただくことでも差し支えありません。</a:t>
            </a:r>
            <a:endParaRPr kumimoji="1" lang="en-US" altLang="ja-JP" sz="1300" u="sng" dirty="0">
              <a:latin typeface="+mn-ea"/>
            </a:endParaRPr>
          </a:p>
          <a:p>
            <a:pPr marL="723900" indent="-723900"/>
            <a:r>
              <a:rPr kumimoji="1" lang="ja-JP" altLang="en-US" sz="1300" dirty="0">
                <a:latin typeface="+mn-ea"/>
              </a:rPr>
              <a:t>　　　　</a:t>
            </a:r>
            <a:r>
              <a:rPr kumimoji="1" lang="ja-JP" altLang="en-US" sz="1300" u="sng" dirty="0">
                <a:latin typeface="+mn-ea"/>
              </a:rPr>
              <a:t> また、過去の値であっても、</a:t>
            </a:r>
            <a:r>
              <a:rPr lang="ja-JP" altLang="en-US" sz="1300" u="sng" dirty="0">
                <a:latin typeface="+mn-ea"/>
              </a:rPr>
              <a:t>検査日は問いません。</a:t>
            </a:r>
            <a:endParaRPr kumimoji="1" lang="ja-JP" altLang="en-US" sz="1300" u="sng" dirty="0">
              <a:latin typeface="+mn-ea"/>
            </a:endParaRP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a:t>
            </a:r>
            <a:r>
              <a:rPr kumimoji="1" lang="en-US" altLang="ja-JP" sz="1050" dirty="0">
                <a:latin typeface="+mn-ea"/>
              </a:rPr>
              <a:t>3</a:t>
            </a:r>
            <a:r>
              <a:rPr kumimoji="1" lang="ja-JP" altLang="en-US" sz="1050" dirty="0">
                <a:latin typeface="+mn-ea"/>
              </a:rPr>
              <a:t>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668253" y="-3601"/>
            <a:ext cx="1308579"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92279"/>
            <a:ext cx="7239000" cy="33653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79773"/>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２／３ページ</a:t>
            </a:r>
          </a:p>
        </p:txBody>
      </p:sp>
      <p:graphicFrame>
        <p:nvGraphicFramePr>
          <p:cNvPr id="19" name="表 18"/>
          <p:cNvGraphicFramePr>
            <a:graphicFrameLocks noGrp="1"/>
          </p:cNvGraphicFramePr>
          <p:nvPr/>
        </p:nvGraphicFramePr>
        <p:xfrm>
          <a:off x="212452" y="786187"/>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148951" y="567216"/>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nvGraphicFramePr>
        <p:xfrm>
          <a:off x="212452" y="2094000"/>
          <a:ext cx="6473191"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45624"/>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テキスト ボックス 28"/>
          <p:cNvSpPr txBox="1"/>
          <p:nvPr/>
        </p:nvSpPr>
        <p:spPr>
          <a:xfrm>
            <a:off x="148951" y="543326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30" name="表 29"/>
          <p:cNvGraphicFramePr>
            <a:graphicFrameLocks noGrp="1"/>
          </p:cNvGraphicFramePr>
          <p:nvPr/>
        </p:nvGraphicFramePr>
        <p:xfrm>
          <a:off x="212452" y="6962837"/>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31" name="表 30"/>
          <p:cNvGraphicFramePr>
            <a:graphicFrameLocks noGrp="1"/>
          </p:cNvGraphicFramePr>
          <p:nvPr/>
        </p:nvGraphicFramePr>
        <p:xfrm>
          <a:off x="212452" y="5669091"/>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6" name="テキスト ボックス 25"/>
          <p:cNvSpPr txBox="1"/>
          <p:nvPr/>
        </p:nvSpPr>
        <p:spPr>
          <a:xfrm>
            <a:off x="0" y="6722888"/>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28" name="テキスト ボックス 27"/>
          <p:cNvSpPr txBox="1"/>
          <p:nvPr/>
        </p:nvSpPr>
        <p:spPr>
          <a:xfrm>
            <a:off x="0" y="1848637"/>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1219974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77802" y="239018"/>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112596" y="24801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sp>
        <p:nvSpPr>
          <p:cNvPr id="8" name="正方形/長方形 7"/>
          <p:cNvSpPr/>
          <p:nvPr/>
        </p:nvSpPr>
        <p:spPr>
          <a:xfrm>
            <a:off x="-114194" y="49486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199772" y="49266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sp>
        <p:nvSpPr>
          <p:cNvPr id="18" name="テキスト ボックス 17"/>
          <p:cNvSpPr txBox="1"/>
          <p:nvPr/>
        </p:nvSpPr>
        <p:spPr>
          <a:xfrm>
            <a:off x="58728" y="5394733"/>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 ＊丸の記入をお願いします</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３／３ページ</a:t>
            </a:r>
          </a:p>
        </p:txBody>
      </p:sp>
      <p:grpSp>
        <p:nvGrpSpPr>
          <p:cNvPr id="19" name="グループ化 18"/>
          <p:cNvGrpSpPr/>
          <p:nvPr/>
        </p:nvGrpSpPr>
        <p:grpSpPr>
          <a:xfrm>
            <a:off x="4942764" y="9645624"/>
            <a:ext cx="1830768" cy="246221"/>
            <a:chOff x="4888084" y="114153"/>
            <a:chExt cx="1830768" cy="246221"/>
          </a:xfrm>
        </p:grpSpPr>
        <p:sp>
          <p:nvSpPr>
            <p:cNvPr id="20" name="テキスト ボックス 19"/>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nvGraphicFramePr>
        <p:xfrm>
          <a:off x="268711" y="5626720"/>
          <a:ext cx="6345974" cy="1691640"/>
        </p:xfrm>
        <a:graphic>
          <a:graphicData uri="http://schemas.openxmlformats.org/drawingml/2006/table">
            <a:tbl>
              <a:tblPr>
                <a:tableStyleId>{5940675A-B579-460E-94D1-54222C63F5DA}</a:tableStyleId>
              </a:tblPr>
              <a:tblGrid>
                <a:gridCol w="1369495">
                  <a:extLst>
                    <a:ext uri="{9D8B030D-6E8A-4147-A177-3AD203B41FA5}">
                      <a16:colId xmlns:a16="http://schemas.microsoft.com/office/drawing/2014/main" val="385602920"/>
                    </a:ext>
                  </a:extLst>
                </a:gridCol>
                <a:gridCol w="4976479">
                  <a:extLst>
                    <a:ext uri="{9D8B030D-6E8A-4147-A177-3AD203B41FA5}">
                      <a16:colId xmlns:a16="http://schemas.microsoft.com/office/drawing/2014/main" val="2190905253"/>
                    </a:ext>
                  </a:extLst>
                </a:gridCol>
              </a:tblGrid>
              <a:tr h="46326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75242">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26" name="テキスト ボックス 25"/>
          <p:cNvSpPr txBox="1"/>
          <p:nvPr/>
        </p:nvSpPr>
        <p:spPr>
          <a:xfrm>
            <a:off x="199772" y="619548"/>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7" name="表 26"/>
          <p:cNvGraphicFramePr>
            <a:graphicFrameLocks noGrp="1"/>
          </p:cNvGraphicFramePr>
          <p:nvPr/>
        </p:nvGraphicFramePr>
        <p:xfrm>
          <a:off x="268711" y="2147430"/>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9" name="表 28"/>
          <p:cNvGraphicFramePr>
            <a:graphicFrameLocks noGrp="1"/>
          </p:cNvGraphicFramePr>
          <p:nvPr/>
        </p:nvGraphicFramePr>
        <p:xfrm>
          <a:off x="268711" y="863270"/>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7" name="テキスト ボックス 16"/>
          <p:cNvSpPr txBox="1"/>
          <p:nvPr/>
        </p:nvSpPr>
        <p:spPr>
          <a:xfrm>
            <a:off x="38372" y="1905096"/>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41022043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4131</TotalTime>
  <Words>1343</Words>
  <Application>Microsoft Office PowerPoint</Application>
  <PresentationFormat>A4 210 x 297 mm</PresentationFormat>
  <Paragraphs>223</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Arial</vt:lpstr>
      <vt:lpstr>Calibri</vt:lpstr>
      <vt:lpstr>Calibri Light</vt:lpstr>
      <vt:lpstr>Office テーマ</vt:lpstr>
      <vt:lpstr>手術、内視鏡等　招聘者への ワクチン接種・感染症検査について</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HATAYAMA MIE</cp:lastModifiedBy>
  <cp:revision>306</cp:revision>
  <cp:lastPrinted>2024-07-24T00:15:05Z</cp:lastPrinted>
  <dcterms:created xsi:type="dcterms:W3CDTF">2019-05-30T02:35:03Z</dcterms:created>
  <dcterms:modified xsi:type="dcterms:W3CDTF">2024-12-19T05:21:26Z</dcterms:modified>
</cp:coreProperties>
</file>