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256" r:id="rId2"/>
    <p:sldId id="268" r:id="rId3"/>
    <p:sldId id="260" r:id="rId4"/>
    <p:sldId id="261" r:id="rId5"/>
    <p:sldId id="258" r:id="rId6"/>
    <p:sldId id="264" r:id="rId7"/>
    <p:sldId id="265" r:id="rId8"/>
    <p:sldId id="269" r:id="rId9"/>
    <p:sldId id="267" r:id="rId10"/>
  </p:sldIdLst>
  <p:sldSz cx="6858000" cy="9906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優美" initials="松本　優美" lastIdx="1" clrIdx="0">
    <p:extLst>
      <p:ext uri="{19B8F6BF-5375-455C-9EA6-DF929625EA0E}">
        <p15:presenceInfo xmlns:p15="http://schemas.microsoft.com/office/powerpoint/2012/main" userId="S-1-5-21-1408713160-3189228573-4223255854-16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showGuides="1">
      <p:cViewPr>
        <p:scale>
          <a:sx n="134" d="100"/>
          <a:sy n="134" d="100"/>
        </p:scale>
        <p:origin x="883" y="-2947"/>
      </p:cViewPr>
      <p:guideLst>
        <p:guide orient="horz" pos="3120"/>
        <p:guide pos="2160"/>
      </p:guideLst>
    </p:cSldViewPr>
  </p:slideViewPr>
  <p:notesTextViewPr>
    <p:cViewPr>
      <p:scale>
        <a:sx n="1" d="1"/>
        <a:sy n="1" d="1"/>
      </p:scale>
      <p:origin x="0" y="0"/>
    </p:cViewPr>
  </p:notesTextViewPr>
  <p:notesViewPr>
    <p:cSldViewPr snapToGrid="0" showGuides="1">
      <p:cViewPr varScale="1">
        <p:scale>
          <a:sx n="76" d="100"/>
          <a:sy n="76" d="100"/>
        </p:scale>
        <p:origin x="331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4307905" cy="341619"/>
          </a:xfrm>
          <a:prstGeom prst="rect">
            <a:avLst/>
          </a:prstGeom>
        </p:spPr>
        <p:txBody>
          <a:bodyPr vert="horz" lIns="92236" tIns="46118" rIns="92236" bIns="46118"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5629091" y="1"/>
            <a:ext cx="4307904" cy="341619"/>
          </a:xfrm>
          <a:prstGeom prst="rect">
            <a:avLst/>
          </a:prstGeom>
        </p:spPr>
        <p:txBody>
          <a:bodyPr vert="horz" lIns="92236" tIns="46118" rIns="92236" bIns="46118" rtlCol="0"/>
          <a:lstStyle>
            <a:lvl1pPr algn="r">
              <a:defRPr sz="1200"/>
            </a:lvl1pPr>
          </a:lstStyle>
          <a:p>
            <a:fld id="{16310D4D-84E9-4188-B929-C928A6A544D9}" type="datetimeFigureOut">
              <a:rPr kumimoji="1" lang="ja-JP" altLang="en-US" smtClean="0"/>
              <a:t>2024/12/19</a:t>
            </a:fld>
            <a:endParaRPr kumimoji="1" lang="ja-JP" altLang="en-US" dirty="0"/>
          </a:p>
        </p:txBody>
      </p:sp>
      <p:sp>
        <p:nvSpPr>
          <p:cNvPr id="4" name="フッター プレースホルダー 3"/>
          <p:cNvSpPr>
            <a:spLocks noGrp="1"/>
          </p:cNvSpPr>
          <p:nvPr>
            <p:ph type="ftr" sz="quarter" idx="2"/>
          </p:nvPr>
        </p:nvSpPr>
        <p:spPr>
          <a:xfrm>
            <a:off x="3" y="6465581"/>
            <a:ext cx="4307905" cy="341619"/>
          </a:xfrm>
          <a:prstGeom prst="rect">
            <a:avLst/>
          </a:prstGeom>
        </p:spPr>
        <p:txBody>
          <a:bodyPr vert="horz" lIns="92236" tIns="46118" rIns="92236" bIns="46118"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5629091" y="6465581"/>
            <a:ext cx="4307904" cy="341619"/>
          </a:xfrm>
          <a:prstGeom prst="rect">
            <a:avLst/>
          </a:prstGeom>
        </p:spPr>
        <p:txBody>
          <a:bodyPr vert="horz" lIns="92236" tIns="46118" rIns="92236" bIns="46118" rtlCol="0" anchor="b"/>
          <a:lstStyle>
            <a:lvl1pPr algn="r">
              <a:defRPr sz="1200"/>
            </a:lvl1pPr>
          </a:lstStyle>
          <a:p>
            <a:fld id="{7BEE0B42-6690-46A9-8F60-C42CAADDAC91}" type="slidenum">
              <a:rPr kumimoji="1" lang="ja-JP" altLang="en-US" smtClean="0"/>
              <a:t>‹#›</a:t>
            </a:fld>
            <a:endParaRPr kumimoji="1" lang="ja-JP" altLang="en-US" dirty="0"/>
          </a:p>
        </p:txBody>
      </p:sp>
    </p:spTree>
    <p:extLst>
      <p:ext uri="{BB962C8B-B14F-4D97-AF65-F5344CB8AC3E}">
        <p14:creationId xmlns:p14="http://schemas.microsoft.com/office/powerpoint/2010/main" val="2366865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307047" cy="341542"/>
          </a:xfrm>
          <a:prstGeom prst="rect">
            <a:avLst/>
          </a:prstGeom>
        </p:spPr>
        <p:txBody>
          <a:bodyPr vert="horz" lIns="92236" tIns="46118" rIns="92236" bIns="46118"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5629994" y="0"/>
            <a:ext cx="4307047" cy="341542"/>
          </a:xfrm>
          <a:prstGeom prst="rect">
            <a:avLst/>
          </a:prstGeom>
        </p:spPr>
        <p:txBody>
          <a:bodyPr vert="horz" lIns="92236" tIns="46118" rIns="92236" bIns="46118" rtlCol="0"/>
          <a:lstStyle>
            <a:lvl1pPr algn="r">
              <a:defRPr sz="1200"/>
            </a:lvl1pPr>
          </a:lstStyle>
          <a:p>
            <a:fld id="{E80BBB61-0E44-4288-94C6-02B4A95CF2A7}" type="datetimeFigureOut">
              <a:rPr kumimoji="1" lang="ja-JP" altLang="en-US" smtClean="0"/>
              <a:t>2024/12/19</a:t>
            </a:fld>
            <a:endParaRPr kumimoji="1" lang="ja-JP" altLang="en-US" dirty="0"/>
          </a:p>
        </p:txBody>
      </p:sp>
      <p:sp>
        <p:nvSpPr>
          <p:cNvPr id="4" name="スライド イメージ プレースホルダー 3"/>
          <p:cNvSpPr>
            <a:spLocks noGrp="1" noRot="1" noChangeAspect="1"/>
          </p:cNvSpPr>
          <p:nvPr>
            <p:ph type="sldImg" idx="2"/>
          </p:nvPr>
        </p:nvSpPr>
        <p:spPr>
          <a:xfrm>
            <a:off x="4175125" y="850900"/>
            <a:ext cx="1589088" cy="2297113"/>
          </a:xfrm>
          <a:prstGeom prst="rect">
            <a:avLst/>
          </a:prstGeom>
          <a:noFill/>
          <a:ln w="12700">
            <a:solidFill>
              <a:prstClr val="black"/>
            </a:solidFill>
          </a:ln>
        </p:spPr>
        <p:txBody>
          <a:bodyPr vert="horz" lIns="92236" tIns="46118" rIns="92236" bIns="46118" rtlCol="0" anchor="ctr"/>
          <a:lstStyle/>
          <a:p>
            <a:endParaRPr lang="ja-JP" altLang="en-US" dirty="0"/>
          </a:p>
        </p:txBody>
      </p:sp>
      <p:sp>
        <p:nvSpPr>
          <p:cNvPr id="5" name="ノート プレースホルダー 4"/>
          <p:cNvSpPr>
            <a:spLocks noGrp="1"/>
          </p:cNvSpPr>
          <p:nvPr>
            <p:ph type="body" sz="quarter" idx="3"/>
          </p:nvPr>
        </p:nvSpPr>
        <p:spPr>
          <a:xfrm>
            <a:off x="993935" y="3275966"/>
            <a:ext cx="7951470" cy="2680335"/>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6465660"/>
            <a:ext cx="4307047" cy="341541"/>
          </a:xfrm>
          <a:prstGeom prst="rect">
            <a:avLst/>
          </a:prstGeom>
        </p:spPr>
        <p:txBody>
          <a:bodyPr vert="horz" lIns="92236" tIns="46118" rIns="92236" bIns="46118"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5629994" y="6465660"/>
            <a:ext cx="4307047" cy="341541"/>
          </a:xfrm>
          <a:prstGeom prst="rect">
            <a:avLst/>
          </a:prstGeom>
        </p:spPr>
        <p:txBody>
          <a:bodyPr vert="horz" lIns="92236" tIns="46118" rIns="92236" bIns="46118" rtlCol="0" anchor="b"/>
          <a:lstStyle>
            <a:lvl1pPr algn="r">
              <a:defRPr sz="1200"/>
            </a:lvl1pPr>
          </a:lstStyle>
          <a:p>
            <a:fld id="{5D36B267-6EF7-4BF2-9BF2-1FD200C00CEB}" type="slidenum">
              <a:rPr kumimoji="1" lang="ja-JP" altLang="en-US" smtClean="0"/>
              <a:t>‹#›</a:t>
            </a:fld>
            <a:endParaRPr kumimoji="1" lang="ja-JP" altLang="en-US" dirty="0"/>
          </a:p>
        </p:txBody>
      </p:sp>
    </p:spTree>
    <p:extLst>
      <p:ext uri="{BB962C8B-B14F-4D97-AF65-F5344CB8AC3E}">
        <p14:creationId xmlns:p14="http://schemas.microsoft.com/office/powerpoint/2010/main" val="20926000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485F64-8FBA-47D5-8B5A-00613CBDA36A}"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7456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0E087A-C202-4E84-A7ED-203ECBF27E51}"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35574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74DE7B-0184-4A06-B96D-AE9099C99EBC}"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929147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03876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794FC7-059D-4072-A6D5-B9E7FA7FDB26}"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61429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72698-56B1-48AC-A709-10CD8DB2071D}" type="datetime1">
              <a:rPr kumimoji="1" lang="ja-JP" altLang="en-US" smtClean="0"/>
              <a:t>2024/12/19</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60853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657BAF-9AD3-4F43-8FA4-B9C168F3886E}" type="datetime1">
              <a:rPr kumimoji="1" lang="ja-JP" altLang="en-US" smtClean="0"/>
              <a:t>2024/12/19</a:t>
            </a:fld>
            <a:endParaRPr kumimoji="1" lang="ja-JP" altLang="en-US" dirty="0"/>
          </a:p>
        </p:txBody>
      </p:sp>
      <p:sp>
        <p:nvSpPr>
          <p:cNvPr id="8" name="Footer Placeholder 7"/>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9" name="Slide Number Placeholder 8"/>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08793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435A624-D273-4610-94D5-CD975D096B9A}" type="datetime1">
              <a:rPr kumimoji="1" lang="ja-JP" altLang="en-US" smtClean="0"/>
              <a:t>2024/12/19</a:t>
            </a:fld>
            <a:endParaRPr kumimoji="1" lang="ja-JP" altLang="en-US" dirty="0"/>
          </a:p>
        </p:txBody>
      </p:sp>
      <p:sp>
        <p:nvSpPr>
          <p:cNvPr id="4" name="Footer Placeholder 3"/>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5" name="Slide Number Placeholder 4"/>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53911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BA598-9411-4194-8A56-388E94EE0CFC}" type="datetime1">
              <a:rPr kumimoji="1" lang="ja-JP" altLang="en-US" smtClean="0"/>
              <a:t>2024/12/19</a:t>
            </a:fld>
            <a:endParaRPr kumimoji="1" lang="ja-JP" altLang="en-US" dirty="0"/>
          </a:p>
        </p:txBody>
      </p:sp>
      <p:sp>
        <p:nvSpPr>
          <p:cNvPr id="3" name="Footer Placeholder 2"/>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4" name="Slide Number Placeholder 3"/>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4689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EFF75A-85F2-466F-9FFC-D981A1F11E4B}" type="datetime1">
              <a:rPr kumimoji="1" lang="ja-JP" altLang="en-US" smtClean="0"/>
              <a:t>2024/12/19</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550237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4425B7-67EB-4AB4-B94A-46CE68027DD5}" type="datetime1">
              <a:rPr kumimoji="1" lang="ja-JP" altLang="en-US" smtClean="0"/>
              <a:t>2024/12/19</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303836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D537DEB-29AD-43D1-9ECB-BA5078C8EB02}" type="datetime1">
              <a:rPr kumimoji="1" lang="ja-JP" altLang="en-US" smtClean="0"/>
              <a:t>2024/12/19</a:t>
            </a:fld>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022190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3700" y="369614"/>
            <a:ext cx="6194052" cy="830007"/>
          </a:xfrm>
        </p:spPr>
        <p:txBody>
          <a:bodyPr>
            <a:noAutofit/>
          </a:bodyPr>
          <a:lstStyle/>
          <a:p>
            <a:r>
              <a:rPr lang="ja-JP" altLang="en-US" sz="2438" b="1" dirty="0">
                <a:latin typeface="+mn-ea"/>
                <a:ea typeface="+mn-ea"/>
              </a:rPr>
              <a:t>手術、カテーテル検査</a:t>
            </a:r>
            <a:r>
              <a:rPr lang="ja-JP" altLang="en-US" sz="2438" b="1">
                <a:latin typeface="+mn-ea"/>
                <a:ea typeface="+mn-ea"/>
              </a:rPr>
              <a:t>等 立会い</a:t>
            </a:r>
            <a:r>
              <a:rPr lang="ja-JP" altLang="en-US" sz="2438" b="1" dirty="0">
                <a:latin typeface="+mn-ea"/>
                <a:ea typeface="+mn-ea"/>
              </a:rPr>
              <a:t>業者への</a:t>
            </a:r>
            <a:br>
              <a:rPr lang="en-US" altLang="ja-JP" sz="2438" b="1" dirty="0">
                <a:latin typeface="+mn-ea"/>
                <a:ea typeface="+mn-ea"/>
              </a:rPr>
            </a:br>
            <a:r>
              <a:rPr lang="ja-JP" altLang="en-US" sz="2438" b="1" dirty="0">
                <a:latin typeface="+mn-ea"/>
                <a:ea typeface="+mn-ea"/>
              </a:rPr>
              <a:t>ワクチン接種・感染症検査について</a:t>
            </a:r>
          </a:p>
        </p:txBody>
      </p:sp>
      <p:sp>
        <p:nvSpPr>
          <p:cNvPr id="5" name="サブタイトル 4"/>
          <p:cNvSpPr>
            <a:spLocks noGrp="1"/>
          </p:cNvSpPr>
          <p:nvPr>
            <p:ph type="subTitle" idx="1"/>
          </p:nvPr>
        </p:nvSpPr>
        <p:spPr>
          <a:xfrm>
            <a:off x="770123" y="1331971"/>
            <a:ext cx="5680130" cy="2940937"/>
          </a:xfrm>
        </p:spPr>
        <p:txBody>
          <a:bodyPr>
            <a:normAutofit fontScale="92500" lnSpcReduction="20000"/>
          </a:bodyPr>
          <a:lstStyle/>
          <a:p>
            <a:pPr algn="l">
              <a:lnSpc>
                <a:spcPct val="120000"/>
              </a:lnSpc>
            </a:pPr>
            <a:r>
              <a:rPr lang="ja-JP" altLang="en-US" sz="1300" dirty="0">
                <a:latin typeface="+mn-ea"/>
              </a:rPr>
              <a:t>　</a:t>
            </a:r>
            <a:r>
              <a:rPr lang="ja-JP" altLang="en-US" sz="1500" dirty="0">
                <a:latin typeface="+mn-ea"/>
              </a:rPr>
              <a:t>群馬大学医学部附属病院では、手術やカテーテル検査等で患者環境へ立ち入る方に対して、感染症の流行防止のため、</a:t>
            </a:r>
            <a:r>
              <a:rPr lang="ja-JP" altLang="en-US" sz="1500" u="sng" dirty="0">
                <a:solidFill>
                  <a:srgbClr val="FF0000"/>
                </a:solidFill>
                <a:latin typeface="+mn-ea"/>
              </a:rPr>
              <a:t>「ワクチン接種・感染症状況報告書」の提出を義務付けています。</a:t>
            </a:r>
            <a:endParaRPr lang="en-US" altLang="ja-JP" sz="1500" u="sng" dirty="0">
              <a:solidFill>
                <a:srgbClr val="FF0000"/>
              </a:solidFill>
              <a:latin typeface="+mn-ea"/>
            </a:endParaRPr>
          </a:p>
          <a:p>
            <a:pPr algn="l">
              <a:lnSpc>
                <a:spcPct val="120000"/>
              </a:lnSpc>
            </a:pPr>
            <a:r>
              <a:rPr lang="ja-JP" altLang="en-US" sz="1500" dirty="0">
                <a:latin typeface="+mn-ea"/>
              </a:rPr>
              <a:t>　ついては、感染症ごとのフローチャート等に従い、ご自身が必要なワクチン接種、抗体価検査を受けていただき、 </a:t>
            </a:r>
            <a:r>
              <a:rPr lang="ja-JP" altLang="en-US" sz="1500" u="sng" dirty="0">
                <a:latin typeface="+mn-ea"/>
              </a:rPr>
              <a:t>「ワクチン接種・感染症状況報告書」</a:t>
            </a:r>
            <a:r>
              <a:rPr lang="ja-JP" altLang="en-US" sz="1500" u="sng">
                <a:latin typeface="+mn-ea"/>
              </a:rPr>
              <a:t>を立ち会い前</a:t>
            </a:r>
            <a:r>
              <a:rPr lang="ja-JP" altLang="en-US" sz="1500" u="sng" dirty="0">
                <a:latin typeface="+mn-ea"/>
              </a:rPr>
              <a:t>までに指定された場所へご提出</a:t>
            </a:r>
            <a:r>
              <a:rPr lang="ja-JP" altLang="en-US" sz="1500" dirty="0">
                <a:latin typeface="+mn-ea"/>
              </a:rPr>
              <a:t>ください。</a:t>
            </a:r>
            <a:endParaRPr lang="en-US" altLang="ja-JP" sz="1500" dirty="0">
              <a:latin typeface="+mn-ea"/>
            </a:endParaRPr>
          </a:p>
          <a:p>
            <a:pPr algn="l">
              <a:lnSpc>
                <a:spcPct val="120000"/>
              </a:lnSpc>
            </a:pPr>
            <a:r>
              <a:rPr lang="ja-JP" altLang="en-US" sz="1500" dirty="0">
                <a:latin typeface="+mn-ea"/>
              </a:rPr>
              <a:t>　なお、提出書類に含まれる個人情報は感染症の流行防止以外の目的には使用いたしません。</a:t>
            </a:r>
            <a:endParaRPr lang="en-US" altLang="ja-JP" sz="1500" dirty="0">
              <a:latin typeface="+mn-ea"/>
            </a:endParaRPr>
          </a:p>
          <a:p>
            <a:pPr algn="l">
              <a:lnSpc>
                <a:spcPct val="120000"/>
              </a:lnSpc>
            </a:pPr>
            <a:endParaRPr lang="en-US" altLang="ja-JP" sz="1500" dirty="0">
              <a:latin typeface="+mn-ea"/>
            </a:endParaRPr>
          </a:p>
          <a:p>
            <a:pPr>
              <a:lnSpc>
                <a:spcPct val="120000"/>
              </a:lnSpc>
            </a:pPr>
            <a:r>
              <a:rPr lang="ja-JP" altLang="en-US" sz="1700" b="1" dirty="0">
                <a:solidFill>
                  <a:srgbClr val="FF0000"/>
                </a:solidFill>
                <a:latin typeface="+mn-ea"/>
              </a:rPr>
              <a:t>＊必ず最後までお読みください。</a:t>
            </a:r>
            <a:endParaRPr lang="en-US" altLang="ja-JP" sz="1700" b="1" dirty="0">
              <a:solidFill>
                <a:srgbClr val="FF0000"/>
              </a:solidFill>
              <a:latin typeface="+mn-ea"/>
            </a:endParaRPr>
          </a:p>
          <a:p>
            <a:pPr algn="l">
              <a:lnSpc>
                <a:spcPct val="120000"/>
              </a:lnSpc>
            </a:pPr>
            <a:endParaRPr lang="ja-JP" altLang="en-US" sz="1500" dirty="0">
              <a:latin typeface="+mn-ea"/>
            </a:endParaRPr>
          </a:p>
        </p:txBody>
      </p:sp>
      <p:grpSp>
        <p:nvGrpSpPr>
          <p:cNvPr id="3" name="グループ化 2"/>
          <p:cNvGrpSpPr/>
          <p:nvPr/>
        </p:nvGrpSpPr>
        <p:grpSpPr>
          <a:xfrm>
            <a:off x="479052" y="7181090"/>
            <a:ext cx="6108700" cy="2178437"/>
            <a:chOff x="393700" y="6208495"/>
            <a:chExt cx="6108700" cy="2254772"/>
          </a:xfrm>
        </p:grpSpPr>
        <p:sp>
          <p:nvSpPr>
            <p:cNvPr id="2" name="角丸四角形 1"/>
            <p:cNvSpPr/>
            <p:nvPr/>
          </p:nvSpPr>
          <p:spPr>
            <a:xfrm>
              <a:off x="393700" y="6208495"/>
              <a:ext cx="6108700" cy="2254772"/>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8" name="テキスト ボックス 17"/>
            <p:cNvSpPr txBox="1"/>
            <p:nvPr/>
          </p:nvSpPr>
          <p:spPr>
            <a:xfrm>
              <a:off x="684771" y="6318164"/>
              <a:ext cx="1349429" cy="317459"/>
            </a:xfrm>
            <a:prstGeom prst="rect">
              <a:avLst/>
            </a:prstGeom>
            <a:solidFill>
              <a:schemeClr val="bg1"/>
            </a:solidFill>
          </p:spPr>
          <p:txBody>
            <a:bodyPr wrap="square" rtlCol="0">
              <a:spAutoFit/>
            </a:bodyPr>
            <a:lstStyle/>
            <a:p>
              <a:pPr algn="ctr">
                <a:tabLst>
                  <a:tab pos="4749800" algn="l"/>
                </a:tabLst>
              </a:pPr>
              <a:r>
                <a:rPr kumimoji="1" lang="ja-JP" altLang="en-US" sz="1463" dirty="0">
                  <a:latin typeface="+mn-ea"/>
                </a:rPr>
                <a:t>問い合わせ先</a:t>
              </a:r>
            </a:p>
          </p:txBody>
        </p:sp>
      </p:grpSp>
      <p:grpSp>
        <p:nvGrpSpPr>
          <p:cNvPr id="8" name="グループ化 7"/>
          <p:cNvGrpSpPr/>
          <p:nvPr/>
        </p:nvGrpSpPr>
        <p:grpSpPr>
          <a:xfrm>
            <a:off x="972749" y="4345871"/>
            <a:ext cx="5274877" cy="2574306"/>
            <a:chOff x="967660" y="3611431"/>
            <a:chExt cx="5274877" cy="2574306"/>
          </a:xfrm>
        </p:grpSpPr>
        <p:sp>
          <p:nvSpPr>
            <p:cNvPr id="6" name="テキスト ボックス 5"/>
            <p:cNvSpPr txBox="1"/>
            <p:nvPr/>
          </p:nvSpPr>
          <p:spPr>
            <a:xfrm>
              <a:off x="977840" y="3611431"/>
              <a:ext cx="5264696" cy="317459"/>
            </a:xfrm>
            <a:prstGeom prst="rect">
              <a:avLst/>
            </a:prstGeom>
            <a:noFill/>
          </p:spPr>
          <p:txBody>
            <a:bodyPr wrap="square" rtlCol="0">
              <a:spAutoFit/>
            </a:bodyPr>
            <a:lstStyle/>
            <a:p>
              <a:pPr>
                <a:tabLst>
                  <a:tab pos="4749800" algn="l"/>
                </a:tabLst>
              </a:pPr>
              <a:r>
                <a:rPr kumimoji="1" lang="ja-JP" altLang="en-US" sz="1463" dirty="0">
                  <a:latin typeface="+mn-ea"/>
                </a:rPr>
                <a:t>１．麻疹・風疹･水痘･流行性耳下腺炎････････････････ </a:t>
              </a:r>
              <a:r>
                <a:rPr kumimoji="1" lang="en-US" altLang="ja-JP" sz="1463" dirty="0">
                  <a:latin typeface="+mn-ea"/>
                </a:rPr>
                <a:t>	</a:t>
              </a:r>
              <a:r>
                <a:rPr kumimoji="1" lang="ja-JP" altLang="en-US" sz="1463" dirty="0">
                  <a:latin typeface="+mn-ea"/>
                </a:rPr>
                <a:t>１</a:t>
              </a:r>
            </a:p>
          </p:txBody>
        </p:sp>
        <p:sp>
          <p:nvSpPr>
            <p:cNvPr id="7" name="テキスト ボックス 6"/>
            <p:cNvSpPr txBox="1"/>
            <p:nvPr/>
          </p:nvSpPr>
          <p:spPr>
            <a:xfrm>
              <a:off x="977840" y="4061819"/>
              <a:ext cx="5264697" cy="317459"/>
            </a:xfrm>
            <a:prstGeom prst="rect">
              <a:avLst/>
            </a:prstGeom>
            <a:noFill/>
          </p:spPr>
          <p:txBody>
            <a:bodyPr wrap="square" rtlCol="0">
              <a:spAutoFit/>
            </a:bodyPr>
            <a:lstStyle/>
            <a:p>
              <a:pPr>
                <a:tabLst>
                  <a:tab pos="4749800" algn="l"/>
                </a:tabLst>
              </a:pPr>
              <a:r>
                <a:rPr kumimoji="1" lang="ja-JP" altLang="en-US" sz="1463" dirty="0">
                  <a:latin typeface="+mn-ea"/>
                </a:rPr>
                <a:t>２．血中抗体価の検査方法と判定基準･･･････････････</a:t>
              </a:r>
              <a:r>
                <a:rPr kumimoji="1" lang="en-US" altLang="ja-JP" sz="1463" dirty="0">
                  <a:latin typeface="+mn-ea"/>
                </a:rPr>
                <a:t>	</a:t>
              </a:r>
              <a:r>
                <a:rPr kumimoji="1" lang="ja-JP" altLang="en-US" sz="1463" dirty="0">
                  <a:latin typeface="+mn-ea"/>
                </a:rPr>
                <a:t>２</a:t>
              </a:r>
            </a:p>
          </p:txBody>
        </p:sp>
        <p:sp>
          <p:nvSpPr>
            <p:cNvPr id="11" name="テキスト ボックス 10"/>
            <p:cNvSpPr txBox="1"/>
            <p:nvPr/>
          </p:nvSpPr>
          <p:spPr>
            <a:xfrm>
              <a:off x="977840" y="5409172"/>
              <a:ext cx="5264697" cy="317459"/>
            </a:xfrm>
            <a:prstGeom prst="rect">
              <a:avLst/>
            </a:prstGeom>
            <a:noFill/>
          </p:spPr>
          <p:txBody>
            <a:bodyPr wrap="square" rtlCol="0">
              <a:spAutoFit/>
            </a:bodyPr>
            <a:lstStyle/>
            <a:p>
              <a:pPr>
                <a:tabLst>
                  <a:tab pos="4749800" algn="l"/>
                </a:tabLst>
              </a:pPr>
              <a:r>
                <a:rPr kumimoji="1" lang="ja-JP" altLang="en-US" sz="1463" dirty="0">
                  <a:latin typeface="+mn-ea"/>
                </a:rPr>
                <a:t>５．Ｑ＆Ａ･･･････････････････････････････････････</a:t>
              </a:r>
              <a:r>
                <a:rPr kumimoji="1" lang="en-US" altLang="ja-JP" sz="1463" dirty="0">
                  <a:latin typeface="+mn-ea"/>
                </a:rPr>
                <a:t>	</a:t>
              </a:r>
              <a:r>
                <a:rPr kumimoji="1" lang="ja-JP" altLang="en-US" sz="1463" dirty="0">
                  <a:latin typeface="+mn-ea"/>
                </a:rPr>
                <a:t>５</a:t>
              </a:r>
            </a:p>
          </p:txBody>
        </p:sp>
        <p:sp>
          <p:nvSpPr>
            <p:cNvPr id="12" name="テキスト ボックス 11"/>
            <p:cNvSpPr txBox="1"/>
            <p:nvPr/>
          </p:nvSpPr>
          <p:spPr>
            <a:xfrm>
              <a:off x="967660" y="5868278"/>
              <a:ext cx="5264697" cy="317459"/>
            </a:xfrm>
            <a:prstGeom prst="rect">
              <a:avLst/>
            </a:prstGeom>
            <a:noFill/>
          </p:spPr>
          <p:txBody>
            <a:bodyPr wrap="square" rtlCol="0">
              <a:spAutoFit/>
            </a:bodyPr>
            <a:lstStyle/>
            <a:p>
              <a:pPr>
                <a:tabLst>
                  <a:tab pos="4749800" algn="l"/>
                </a:tabLst>
              </a:pPr>
              <a:r>
                <a:rPr kumimoji="1" lang="en-US" altLang="ja-JP" sz="1463" dirty="0">
                  <a:latin typeface="+mn-ea"/>
                </a:rPr>
                <a:t>【</a:t>
              </a:r>
              <a:r>
                <a:rPr kumimoji="1" lang="ja-JP" altLang="en-US" sz="1463" dirty="0">
                  <a:latin typeface="+mn-ea"/>
                </a:rPr>
                <a:t>様式１</a:t>
              </a:r>
              <a:r>
                <a:rPr kumimoji="1" lang="en-US" altLang="ja-JP" sz="1463" dirty="0">
                  <a:latin typeface="+mn-ea"/>
                </a:rPr>
                <a:t>】</a:t>
              </a:r>
              <a:r>
                <a:rPr kumimoji="1" lang="ja-JP" altLang="en-US" sz="1463" dirty="0">
                  <a:latin typeface="+mn-ea"/>
                </a:rPr>
                <a:t>ワクチン接種・感染症状況報告書</a:t>
              </a:r>
            </a:p>
          </p:txBody>
        </p:sp>
        <p:sp>
          <p:nvSpPr>
            <p:cNvPr id="14" name="テキスト ボックス 13"/>
            <p:cNvSpPr txBox="1"/>
            <p:nvPr/>
          </p:nvSpPr>
          <p:spPr>
            <a:xfrm>
              <a:off x="967660" y="4508761"/>
              <a:ext cx="5264697" cy="317459"/>
            </a:xfrm>
            <a:prstGeom prst="rect">
              <a:avLst/>
            </a:prstGeom>
            <a:noFill/>
          </p:spPr>
          <p:txBody>
            <a:bodyPr wrap="square" rtlCol="0">
              <a:spAutoFit/>
            </a:bodyPr>
            <a:lstStyle/>
            <a:p>
              <a:pPr>
                <a:tabLst>
                  <a:tab pos="4749800" algn="l"/>
                </a:tabLst>
              </a:pPr>
              <a:r>
                <a:rPr kumimoji="1" lang="ja-JP" altLang="en-US" sz="1463" dirty="0">
                  <a:latin typeface="+mn-ea"/>
                </a:rPr>
                <a:t>３．ワクチン接種･････････････････････････････････</a:t>
              </a:r>
              <a:r>
                <a:rPr kumimoji="1" lang="en-US" altLang="ja-JP" sz="1463" dirty="0">
                  <a:latin typeface="+mn-ea"/>
                </a:rPr>
                <a:t>	</a:t>
              </a:r>
              <a:r>
                <a:rPr kumimoji="1" lang="ja-JP" altLang="en-US" sz="1463" dirty="0">
                  <a:latin typeface="+mn-ea"/>
                </a:rPr>
                <a:t>３</a:t>
              </a:r>
            </a:p>
          </p:txBody>
        </p:sp>
        <p:sp>
          <p:nvSpPr>
            <p:cNvPr id="15" name="テキスト ボックス 14"/>
            <p:cNvSpPr txBox="1"/>
            <p:nvPr/>
          </p:nvSpPr>
          <p:spPr>
            <a:xfrm>
              <a:off x="977840" y="4962230"/>
              <a:ext cx="5264697" cy="317459"/>
            </a:xfrm>
            <a:prstGeom prst="rect">
              <a:avLst/>
            </a:prstGeom>
            <a:noFill/>
          </p:spPr>
          <p:txBody>
            <a:bodyPr wrap="square" rtlCol="0">
              <a:spAutoFit/>
            </a:bodyPr>
            <a:lstStyle/>
            <a:p>
              <a:pPr>
                <a:tabLst>
                  <a:tab pos="4749800" algn="l"/>
                </a:tabLst>
              </a:pPr>
              <a:r>
                <a:rPr kumimoji="1" lang="ja-JP" altLang="en-US" sz="1463" dirty="0">
                  <a:latin typeface="+mn-ea"/>
                </a:rPr>
                <a:t>４．Ｂ型肝炎･････････････････････････････････････</a:t>
              </a:r>
              <a:r>
                <a:rPr kumimoji="1" lang="en-US" altLang="ja-JP" sz="1463" dirty="0">
                  <a:latin typeface="+mn-ea"/>
                </a:rPr>
                <a:t>	</a:t>
              </a:r>
              <a:r>
                <a:rPr kumimoji="1" lang="ja-JP" altLang="en-US" sz="1463" dirty="0">
                  <a:latin typeface="+mn-ea"/>
                </a:rPr>
                <a:t>４</a:t>
              </a:r>
            </a:p>
          </p:txBody>
        </p:sp>
      </p:grpSp>
      <p:grpSp>
        <p:nvGrpSpPr>
          <p:cNvPr id="13" name="グループ化 12"/>
          <p:cNvGrpSpPr/>
          <p:nvPr/>
        </p:nvGrpSpPr>
        <p:grpSpPr>
          <a:xfrm>
            <a:off x="2689714" y="9519575"/>
            <a:ext cx="1830768" cy="246221"/>
            <a:chOff x="4888084" y="114153"/>
            <a:chExt cx="1830768" cy="246221"/>
          </a:xfrm>
        </p:grpSpPr>
        <p:sp>
          <p:nvSpPr>
            <p:cNvPr id="10" name="テキスト ボックス 9"/>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1026"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2" name="テキスト ボックス 21"/>
          <p:cNvSpPr txBox="1"/>
          <p:nvPr/>
        </p:nvSpPr>
        <p:spPr>
          <a:xfrm>
            <a:off x="5425440" y="79579"/>
            <a:ext cx="1336337" cy="276999"/>
          </a:xfrm>
          <a:prstGeom prst="rect">
            <a:avLst/>
          </a:prstGeom>
          <a:noFill/>
        </p:spPr>
        <p:txBody>
          <a:bodyPr wrap="square" rtlCol="0">
            <a:spAutoFit/>
          </a:bodyPr>
          <a:lstStyle/>
          <a:p>
            <a:r>
              <a:rPr kumimoji="1" lang="en-US" altLang="ja-JP" sz="1200" dirty="0"/>
              <a:t>2024</a:t>
            </a:r>
            <a:r>
              <a:rPr kumimoji="1" lang="ja-JP" altLang="en-US" sz="1200" dirty="0"/>
              <a:t>年</a:t>
            </a:r>
            <a:r>
              <a:rPr kumimoji="1" lang="en-US" altLang="ja-JP" sz="1200" dirty="0"/>
              <a:t>12</a:t>
            </a:r>
            <a:r>
              <a:rPr kumimoji="1" lang="ja-JP" altLang="en-US" sz="1200" dirty="0"/>
              <a:t>月改訂</a:t>
            </a:r>
          </a:p>
        </p:txBody>
      </p:sp>
      <p:sp>
        <p:nvSpPr>
          <p:cNvPr id="24" name="テキスト ボックス 23">
            <a:extLst>
              <a:ext uri="{FF2B5EF4-FFF2-40B4-BE49-F238E27FC236}">
                <a16:creationId xmlns:a16="http://schemas.microsoft.com/office/drawing/2014/main" id="{3873A30D-2D70-49A7-813E-C8904D57CA17}"/>
              </a:ext>
            </a:extLst>
          </p:cNvPr>
          <p:cNvSpPr txBox="1"/>
          <p:nvPr/>
        </p:nvSpPr>
        <p:spPr>
          <a:xfrm>
            <a:off x="672303" y="8482592"/>
            <a:ext cx="5972878" cy="892552"/>
          </a:xfrm>
          <a:prstGeom prst="rect">
            <a:avLst/>
          </a:prstGeom>
          <a:noFill/>
        </p:spPr>
        <p:txBody>
          <a:bodyPr wrap="square" rtlCol="0">
            <a:spAutoFit/>
          </a:bodyPr>
          <a:lstStyle/>
          <a:p>
            <a:r>
              <a:rPr kumimoji="1" lang="ja-JP" altLang="en-US" sz="1300" dirty="0">
                <a:latin typeface="+mn-ea"/>
              </a:rPr>
              <a:t>（２）書類の提出について</a:t>
            </a:r>
            <a:endParaRPr kumimoji="1" lang="en-US" altLang="ja-JP" sz="1300" dirty="0">
              <a:latin typeface="+mn-ea"/>
            </a:endParaRPr>
          </a:p>
          <a:p>
            <a:r>
              <a:rPr kumimoji="1" lang="ja-JP" altLang="en-US" sz="1300" dirty="0">
                <a:latin typeface="+mn-ea"/>
              </a:rPr>
              <a:t>　　　</a:t>
            </a:r>
            <a:r>
              <a:rPr lang="ja-JP" altLang="en-US" sz="1300" dirty="0">
                <a:latin typeface="+mn-ea"/>
              </a:rPr>
              <a:t>昭和地区事務部管理運営課医療物品係</a:t>
            </a:r>
            <a:endParaRPr lang="en-US" altLang="ja-JP" sz="1300" dirty="0">
              <a:latin typeface="+mn-ea"/>
            </a:endParaRPr>
          </a:p>
          <a:p>
            <a:r>
              <a:rPr lang="ja-JP" altLang="en-US" sz="1300" dirty="0">
                <a:latin typeface="+mn-ea"/>
              </a:rPr>
              <a:t>　　　ＴＥＬ　０２７－２２０－７７５２（</a:t>
            </a:r>
            <a:r>
              <a:rPr lang="en-US" altLang="ja-JP" sz="1300" dirty="0">
                <a:latin typeface="+mn-ea"/>
              </a:rPr>
              <a:t>kk-mkanri4@ml.gunma-u.ac.jp</a:t>
            </a:r>
            <a:r>
              <a:rPr lang="ja-JP" altLang="en-US" sz="1300" dirty="0">
                <a:latin typeface="+mn-ea"/>
              </a:rPr>
              <a:t>）</a:t>
            </a:r>
            <a:endParaRPr kumimoji="1" lang="en-US" altLang="ja-JP" sz="1300" dirty="0">
              <a:latin typeface="+mn-ea"/>
            </a:endParaRPr>
          </a:p>
          <a:p>
            <a:r>
              <a:rPr kumimoji="1" lang="ja-JP" altLang="en-US" sz="1300" dirty="0">
                <a:solidFill>
                  <a:srgbClr val="00B050"/>
                </a:solidFill>
                <a:latin typeface="+mn-ea"/>
              </a:rPr>
              <a:t>　　　</a:t>
            </a:r>
            <a:endParaRPr lang="en-US" altLang="ja-JP" sz="1300" dirty="0">
              <a:solidFill>
                <a:srgbClr val="00B050"/>
              </a:solidFill>
              <a:latin typeface="+mn-ea"/>
            </a:endParaRPr>
          </a:p>
        </p:txBody>
      </p:sp>
      <p:sp>
        <p:nvSpPr>
          <p:cNvPr id="25" name="テキスト ボックス 24">
            <a:extLst>
              <a:ext uri="{FF2B5EF4-FFF2-40B4-BE49-F238E27FC236}">
                <a16:creationId xmlns:a16="http://schemas.microsoft.com/office/drawing/2014/main" id="{46949DCB-AE3A-4596-A268-4ECADCBF312F}"/>
              </a:ext>
            </a:extLst>
          </p:cNvPr>
          <p:cNvSpPr txBox="1"/>
          <p:nvPr/>
        </p:nvSpPr>
        <p:spPr>
          <a:xfrm>
            <a:off x="672303" y="7691926"/>
            <a:ext cx="5371987" cy="692497"/>
          </a:xfrm>
          <a:prstGeom prst="rect">
            <a:avLst/>
          </a:prstGeom>
          <a:noFill/>
        </p:spPr>
        <p:txBody>
          <a:bodyPr wrap="square" rtlCol="0">
            <a:spAutoFit/>
          </a:bodyPr>
          <a:lstStyle/>
          <a:p>
            <a:r>
              <a:rPr kumimoji="1" lang="ja-JP" altLang="en-US" sz="1300" dirty="0">
                <a:latin typeface="+mn-ea"/>
              </a:rPr>
              <a:t>（１）</a:t>
            </a:r>
            <a:r>
              <a:rPr lang="ja-JP" altLang="en-US" sz="1300" dirty="0">
                <a:latin typeface="+mn-ea"/>
              </a:rPr>
              <a:t>感染症ごとのワクチン接種、抗体価検査について</a:t>
            </a:r>
            <a:endParaRPr lang="en-US" altLang="ja-JP" sz="1300" dirty="0">
              <a:latin typeface="+mn-ea"/>
            </a:endParaRPr>
          </a:p>
          <a:p>
            <a:pPr indent="533400"/>
            <a:r>
              <a:rPr lang="ja-JP" altLang="en-US" sz="1300" dirty="0">
                <a:latin typeface="+mn-ea"/>
              </a:rPr>
              <a:t>群馬大学医学部附属病院　感染制御部</a:t>
            </a:r>
            <a:endParaRPr lang="en-US" altLang="ja-JP" sz="1300" dirty="0">
              <a:latin typeface="+mn-ea"/>
            </a:endParaRPr>
          </a:p>
          <a:p>
            <a:pPr indent="533400"/>
            <a:r>
              <a:rPr lang="ja-JP" altLang="en-US" sz="1300" dirty="0">
                <a:latin typeface="+mn-ea"/>
              </a:rPr>
              <a:t>ＴＥＬ　０２７－２２０－８６０５</a:t>
            </a:r>
            <a:endParaRPr lang="en-US" altLang="ja-JP" sz="1300" dirty="0">
              <a:latin typeface="+mn-ea"/>
            </a:endParaRPr>
          </a:p>
        </p:txBody>
      </p:sp>
    </p:spTree>
    <p:extLst>
      <p:ext uri="{BB962C8B-B14F-4D97-AF65-F5344CB8AC3E}">
        <p14:creationId xmlns:p14="http://schemas.microsoft.com/office/powerpoint/2010/main" val="2725534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6142" y="1985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0" name="角丸四角形 9"/>
          <p:cNvSpPr/>
          <p:nvPr/>
        </p:nvSpPr>
        <p:spPr>
          <a:xfrm>
            <a:off x="131736" y="2513652"/>
            <a:ext cx="3316540" cy="876056"/>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1" name="角丸四角形 10"/>
          <p:cNvSpPr/>
          <p:nvPr/>
        </p:nvSpPr>
        <p:spPr>
          <a:xfrm>
            <a:off x="3619500" y="2513651"/>
            <a:ext cx="3106764" cy="1293885"/>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 name="テキスト ボックス 3"/>
          <p:cNvSpPr txBox="1"/>
          <p:nvPr/>
        </p:nvSpPr>
        <p:spPr>
          <a:xfrm>
            <a:off x="36087" y="149901"/>
            <a:ext cx="6589792" cy="461665"/>
          </a:xfrm>
          <a:prstGeom prst="rect">
            <a:avLst/>
          </a:prstGeom>
          <a:noFill/>
        </p:spPr>
        <p:txBody>
          <a:bodyPr wrap="square" rtlCol="0">
            <a:spAutoFit/>
          </a:bodyPr>
          <a:lstStyle/>
          <a:p>
            <a:pPr>
              <a:tabLst>
                <a:tab pos="4749800" algn="l"/>
              </a:tabLst>
            </a:pPr>
            <a:r>
              <a:rPr kumimoji="1" lang="ja-JP" altLang="en-US" sz="2400" b="1" dirty="0">
                <a:latin typeface="+mn-ea"/>
              </a:rPr>
              <a:t>１．麻疹・風疹・水痘・流行性耳下腺炎</a:t>
            </a:r>
          </a:p>
        </p:txBody>
      </p:sp>
      <p:sp>
        <p:nvSpPr>
          <p:cNvPr id="58" name="角丸四角形 57"/>
          <p:cNvSpPr/>
          <p:nvPr/>
        </p:nvSpPr>
        <p:spPr>
          <a:xfrm>
            <a:off x="767559"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ない</a:t>
            </a:r>
            <a:endParaRPr kumimoji="1" lang="en-US" altLang="ja-JP" dirty="0">
              <a:latin typeface="+mn-ea"/>
            </a:endParaRPr>
          </a:p>
        </p:txBody>
      </p:sp>
      <p:sp>
        <p:nvSpPr>
          <p:cNvPr id="59" name="角丸四角形 58"/>
          <p:cNvSpPr/>
          <p:nvPr/>
        </p:nvSpPr>
        <p:spPr>
          <a:xfrm>
            <a:off x="2154637"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70" name="角丸四角形 69"/>
          <p:cNvSpPr/>
          <p:nvPr/>
        </p:nvSpPr>
        <p:spPr>
          <a:xfrm>
            <a:off x="5901290" y="2947298"/>
            <a:ext cx="715743"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75" name="角丸四角形 74"/>
          <p:cNvSpPr/>
          <p:nvPr/>
        </p:nvSpPr>
        <p:spPr>
          <a:xfrm>
            <a:off x="4589097" y="2947298"/>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83" name="角丸四角形 82"/>
          <p:cNvSpPr/>
          <p:nvPr/>
        </p:nvSpPr>
        <p:spPr>
          <a:xfrm>
            <a:off x="1526143" y="3547872"/>
            <a:ext cx="2042558" cy="85413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p:txBody>
      </p:sp>
      <p:sp>
        <p:nvSpPr>
          <p:cNvPr id="86" name="角丸四角形 85"/>
          <p:cNvSpPr/>
          <p:nvPr/>
        </p:nvSpPr>
        <p:spPr>
          <a:xfrm>
            <a:off x="1655188" y="4014270"/>
            <a:ext cx="769542" cy="32143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87" name="角丸四角形 86"/>
          <p:cNvSpPr/>
          <p:nvPr/>
        </p:nvSpPr>
        <p:spPr>
          <a:xfrm>
            <a:off x="2698406" y="4011822"/>
            <a:ext cx="76954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130" name="角丸四角形 129"/>
          <p:cNvSpPr/>
          <p:nvPr/>
        </p:nvSpPr>
        <p:spPr>
          <a:xfrm>
            <a:off x="4272282" y="4274960"/>
            <a:ext cx="2453981" cy="859419"/>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88" name="テキスト ボックス 87"/>
          <p:cNvSpPr txBox="1"/>
          <p:nvPr/>
        </p:nvSpPr>
        <p:spPr>
          <a:xfrm>
            <a:off x="215900" y="580123"/>
            <a:ext cx="6096000" cy="707886"/>
          </a:xfrm>
          <a:prstGeom prst="rect">
            <a:avLst/>
          </a:prstGeom>
          <a:noFill/>
        </p:spPr>
        <p:txBody>
          <a:bodyPr wrap="square" rtlCol="0">
            <a:spAutoFit/>
          </a:bodyPr>
          <a:lstStyle/>
          <a:p>
            <a:r>
              <a:rPr kumimoji="1" lang="ja-JP" altLang="en-US" sz="1400" b="1" dirty="0">
                <a:latin typeface="+mn-ea"/>
              </a:rPr>
              <a:t>（１）</a:t>
            </a:r>
            <a:r>
              <a:rPr lang="ja-JP" altLang="en-US" sz="1400" b="1" dirty="0">
                <a:latin typeface="+mn-ea"/>
              </a:rPr>
              <a:t>ワクチン接種及び必要な検査　フローチャート</a:t>
            </a:r>
            <a:endParaRPr lang="en-US" altLang="ja-JP" sz="1400" b="1" dirty="0">
              <a:latin typeface="+mn-ea"/>
            </a:endParaRPr>
          </a:p>
          <a:p>
            <a:pPr marL="533400">
              <a:tabLst>
                <a:tab pos="533400" algn="l"/>
              </a:tabLst>
            </a:pPr>
            <a:r>
              <a:rPr kumimoji="1" lang="ja-JP" altLang="en-US" sz="1300" dirty="0">
                <a:latin typeface="+mn-ea"/>
              </a:rPr>
              <a:t>麻疹・風疹・水痘・流行性耳下腺炎の各感染症について、以下のフローチャートに従い対応してください。</a:t>
            </a:r>
          </a:p>
        </p:txBody>
      </p:sp>
      <p:sp>
        <p:nvSpPr>
          <p:cNvPr id="103" name="角丸四角形 102"/>
          <p:cNvSpPr/>
          <p:nvPr/>
        </p:nvSpPr>
        <p:spPr>
          <a:xfrm>
            <a:off x="444499" y="7006601"/>
            <a:ext cx="6096009" cy="544928"/>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latin typeface="+mn-ea"/>
              </a:rPr>
              <a:t>【</a:t>
            </a:r>
            <a:r>
              <a:rPr kumimoji="1" lang="ja-JP" altLang="en-US" dirty="0">
                <a:latin typeface="+mn-ea"/>
              </a:rPr>
              <a:t>様式１</a:t>
            </a:r>
            <a:r>
              <a:rPr kumimoji="1" lang="en-US" altLang="ja-JP" dirty="0">
                <a:solidFill>
                  <a:schemeClr val="tx1"/>
                </a:solidFill>
                <a:latin typeface="+mn-ea"/>
              </a:rPr>
              <a:t>】</a:t>
            </a:r>
            <a:r>
              <a:rPr kumimoji="1" lang="ja-JP" altLang="en-US" dirty="0">
                <a:solidFill>
                  <a:schemeClr val="tx1"/>
                </a:solidFill>
                <a:latin typeface="+mn-ea"/>
              </a:rPr>
              <a:t>に</a:t>
            </a:r>
            <a:r>
              <a:rPr kumimoji="1" lang="ja-JP" altLang="en-US" b="1" dirty="0">
                <a:solidFill>
                  <a:schemeClr val="tx1"/>
                </a:solidFill>
                <a:latin typeface="+mn-ea"/>
              </a:rPr>
              <a:t>接種歴または抗体価</a:t>
            </a:r>
            <a:r>
              <a:rPr kumimoji="1" lang="ja-JP" altLang="en-US" dirty="0">
                <a:solidFill>
                  <a:schemeClr val="tx1"/>
                </a:solidFill>
                <a:latin typeface="+mn-ea"/>
              </a:rPr>
              <a:t>を記載</a:t>
            </a:r>
            <a:endParaRPr kumimoji="1" lang="en-US" altLang="ja-JP" dirty="0">
              <a:solidFill>
                <a:schemeClr val="tx1"/>
              </a:solidFill>
              <a:latin typeface="+mn-ea"/>
            </a:endParaRPr>
          </a:p>
        </p:txBody>
      </p:sp>
      <p:sp>
        <p:nvSpPr>
          <p:cNvPr id="105" name="テキスト ボックス 104"/>
          <p:cNvSpPr txBox="1"/>
          <p:nvPr/>
        </p:nvSpPr>
        <p:spPr>
          <a:xfrm>
            <a:off x="4035230" y="2570038"/>
            <a:ext cx="2454233"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a:latin typeface="+mn-ea"/>
              </a:rPr>
              <a:t>＊２</a:t>
            </a:r>
            <a:endParaRPr kumimoji="1" lang="en-US" altLang="ja-JP" baseline="30000" dirty="0">
              <a:latin typeface="+mn-ea"/>
            </a:endParaRPr>
          </a:p>
        </p:txBody>
      </p:sp>
      <p:sp>
        <p:nvSpPr>
          <p:cNvPr id="107" name="テキスト ボックス 106"/>
          <p:cNvSpPr txBox="1"/>
          <p:nvPr/>
        </p:nvSpPr>
        <p:spPr>
          <a:xfrm>
            <a:off x="635985" y="2570038"/>
            <a:ext cx="2626919" cy="369332"/>
          </a:xfrm>
          <a:prstGeom prst="rect">
            <a:avLst/>
          </a:prstGeom>
          <a:noFill/>
        </p:spPr>
        <p:txBody>
          <a:bodyPr wrap="square" rtlCol="0">
            <a:spAutoFit/>
          </a:bodyPr>
          <a:lstStyle/>
          <a:p>
            <a:r>
              <a:rPr kumimoji="1" lang="ja-JP" altLang="en-US" dirty="0">
                <a:latin typeface="+mn-ea"/>
              </a:rPr>
              <a:t>該当ワクチン接種歴</a:t>
            </a:r>
            <a:r>
              <a:rPr kumimoji="1" lang="ja-JP" altLang="en-US" baseline="30000" dirty="0">
                <a:latin typeface="+mn-ea"/>
              </a:rPr>
              <a:t>＊１</a:t>
            </a:r>
          </a:p>
        </p:txBody>
      </p:sp>
      <p:sp>
        <p:nvSpPr>
          <p:cNvPr id="108" name="正方形/長方形 107"/>
          <p:cNvSpPr/>
          <p:nvPr/>
        </p:nvSpPr>
        <p:spPr>
          <a:xfrm>
            <a:off x="1761323" y="3581891"/>
            <a:ext cx="1569660" cy="369332"/>
          </a:xfrm>
          <a:prstGeom prst="rect">
            <a:avLst/>
          </a:prstGeom>
        </p:spPr>
        <p:txBody>
          <a:bodyPr wrap="none">
            <a:spAutoFit/>
          </a:bodyPr>
          <a:lstStyle/>
          <a:p>
            <a:r>
              <a:rPr kumimoji="1" lang="ja-JP" altLang="en-US" dirty="0">
                <a:latin typeface="+mn-ea"/>
              </a:rPr>
              <a:t>接種歴の回数</a:t>
            </a:r>
          </a:p>
        </p:txBody>
      </p:sp>
      <p:sp>
        <p:nvSpPr>
          <p:cNvPr id="131" name="テキスト ボックス 130"/>
          <p:cNvSpPr txBox="1"/>
          <p:nvPr/>
        </p:nvSpPr>
        <p:spPr>
          <a:xfrm>
            <a:off x="4678911" y="4348268"/>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a:latin typeface="+mn-ea"/>
              </a:rPr>
              <a:t>＊３</a:t>
            </a:r>
            <a:endParaRPr kumimoji="1" lang="en-US" altLang="ja-JP" baseline="30000" dirty="0">
              <a:latin typeface="+mn-ea"/>
            </a:endParaRPr>
          </a:p>
        </p:txBody>
      </p:sp>
      <p:sp>
        <p:nvSpPr>
          <p:cNvPr id="136" name="テキスト ボックス 135"/>
          <p:cNvSpPr txBox="1"/>
          <p:nvPr/>
        </p:nvSpPr>
        <p:spPr>
          <a:xfrm>
            <a:off x="131736" y="7754230"/>
            <a:ext cx="6594528" cy="1200329"/>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ワクチン接種歴から接種年月日が特定できない場合は接種歴とみなしません。母子手帳等による接種記録を確認しながら</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に記載してください。</a:t>
            </a:r>
            <a:endParaRPr kumimoji="1" lang="en-US" altLang="ja-JP" sz="1200" dirty="0">
              <a:latin typeface="+mn-ea"/>
            </a:endParaRPr>
          </a:p>
          <a:p>
            <a:pPr marL="444500" indent="-444500">
              <a:tabLst>
                <a:tab pos="444500" algn="l"/>
              </a:tabLst>
            </a:pPr>
            <a:r>
              <a:rPr kumimoji="1" lang="ja-JP" altLang="en-US" sz="1200" dirty="0">
                <a:latin typeface="+mn-ea"/>
              </a:rPr>
              <a:t>＊２</a:t>
            </a:r>
            <a:r>
              <a:rPr kumimoji="1" lang="en-US" altLang="ja-JP" sz="1200" dirty="0">
                <a:latin typeface="+mn-ea"/>
              </a:rPr>
              <a:t>		</a:t>
            </a:r>
            <a:r>
              <a:rPr kumimoji="1" lang="ja-JP" altLang="en-US" sz="1200" dirty="0">
                <a:latin typeface="+mn-ea"/>
              </a:rPr>
              <a:t>血中抗体価の検査を受検の際は２ページをご確認ください。</a:t>
            </a:r>
            <a:endParaRPr kumimoji="1" lang="en-US" altLang="ja-JP" sz="1200" dirty="0">
              <a:latin typeface="+mn-ea"/>
            </a:endParaRPr>
          </a:p>
          <a:p>
            <a:pPr marL="444500" indent="-444500">
              <a:tabLst>
                <a:tab pos="177800" algn="l"/>
              </a:tabLst>
            </a:pPr>
            <a:r>
              <a:rPr kumimoji="1" lang="ja-JP" altLang="en-US" sz="1200" dirty="0">
                <a:latin typeface="+mn-ea"/>
              </a:rPr>
              <a:t>＊３</a:t>
            </a:r>
            <a:r>
              <a:rPr kumimoji="1" lang="en-US" altLang="ja-JP" sz="1200" dirty="0">
                <a:latin typeface="+mn-ea"/>
              </a:rPr>
              <a:t>		</a:t>
            </a:r>
            <a:r>
              <a:rPr kumimoji="1" lang="ja-JP" altLang="en-US" sz="1200" dirty="0">
                <a:latin typeface="+mn-ea"/>
              </a:rPr>
              <a:t>ワクチン接種を受ける際は３ページをご確認ください。当該ワクチンは</a:t>
            </a:r>
            <a:r>
              <a:rPr lang="ja-JP" altLang="en-US" sz="1200" dirty="0">
                <a:latin typeface="+mn-ea"/>
              </a:rPr>
              <a:t>生ワクチンです。２回以上ワクチン接種をする場合は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以上の間隔をあけて次のワクチンを接種する必要があります。</a:t>
            </a:r>
            <a:endParaRPr lang="en-US" altLang="ja-JP" sz="1200" dirty="0">
              <a:latin typeface="+mn-ea"/>
            </a:endParaRPr>
          </a:p>
        </p:txBody>
      </p:sp>
      <p:sp>
        <p:nvSpPr>
          <p:cNvPr id="137" name="角丸四角形 136"/>
          <p:cNvSpPr/>
          <p:nvPr/>
        </p:nvSpPr>
        <p:spPr>
          <a:xfrm>
            <a:off x="4502216" y="4724947"/>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38" name="角丸四角形 137"/>
          <p:cNvSpPr/>
          <p:nvPr/>
        </p:nvSpPr>
        <p:spPr>
          <a:xfrm>
            <a:off x="5750377" y="4724947"/>
            <a:ext cx="777502" cy="321977"/>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69" name="角丸四角形 68"/>
          <p:cNvSpPr/>
          <p:nvPr/>
        </p:nvSpPr>
        <p:spPr>
          <a:xfrm>
            <a:off x="3718214" y="2947298"/>
            <a:ext cx="724295" cy="634262"/>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2" name="直線矢印コネクタ 151"/>
          <p:cNvCxnSpPr/>
          <p:nvPr/>
        </p:nvCxnSpPr>
        <p:spPr>
          <a:xfrm>
            <a:off x="5547466" y="5134379"/>
            <a:ext cx="0" cy="187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角丸四角形 64"/>
          <p:cNvSpPr/>
          <p:nvPr/>
        </p:nvSpPr>
        <p:spPr>
          <a:xfrm>
            <a:off x="182153" y="4591185"/>
            <a:ext cx="2919807" cy="1155947"/>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67" name="角丸四角形 66"/>
          <p:cNvSpPr/>
          <p:nvPr/>
        </p:nvSpPr>
        <p:spPr>
          <a:xfrm>
            <a:off x="2341854" y="5056741"/>
            <a:ext cx="715743" cy="629304"/>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68" name="角丸四角形 67"/>
          <p:cNvSpPr/>
          <p:nvPr/>
        </p:nvSpPr>
        <p:spPr>
          <a:xfrm>
            <a:off x="1079669" y="5058858"/>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71" name="テキスト ボックス 70"/>
          <p:cNvSpPr txBox="1"/>
          <p:nvPr/>
        </p:nvSpPr>
        <p:spPr>
          <a:xfrm>
            <a:off x="557300" y="4655702"/>
            <a:ext cx="2506554"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a:latin typeface="+mn-ea"/>
              </a:rPr>
              <a:t>＊２</a:t>
            </a:r>
            <a:endParaRPr kumimoji="1" lang="en-US" altLang="ja-JP" baseline="30000" dirty="0">
              <a:latin typeface="+mn-ea"/>
            </a:endParaRPr>
          </a:p>
        </p:txBody>
      </p:sp>
      <p:sp>
        <p:nvSpPr>
          <p:cNvPr id="72" name="角丸四角形 71"/>
          <p:cNvSpPr/>
          <p:nvPr/>
        </p:nvSpPr>
        <p:spPr>
          <a:xfrm>
            <a:off x="258460" y="5068268"/>
            <a:ext cx="72429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3" name="直線矢印コネクタ 152"/>
          <p:cNvCxnSpPr/>
          <p:nvPr/>
        </p:nvCxnSpPr>
        <p:spPr>
          <a:xfrm>
            <a:off x="2424730" y="4274960"/>
            <a:ext cx="2077486" cy="70139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1" name="角丸四角形 160"/>
          <p:cNvSpPr/>
          <p:nvPr/>
        </p:nvSpPr>
        <p:spPr>
          <a:xfrm>
            <a:off x="1010263" y="5915122"/>
            <a:ext cx="2142786" cy="824784"/>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62" name="テキスト ボックス 161"/>
          <p:cNvSpPr txBox="1"/>
          <p:nvPr/>
        </p:nvSpPr>
        <p:spPr>
          <a:xfrm>
            <a:off x="1164571" y="5958321"/>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a:latin typeface="+mn-ea"/>
              </a:rPr>
              <a:t>＊３</a:t>
            </a:r>
            <a:endParaRPr kumimoji="1" lang="en-US" altLang="ja-JP" baseline="30000" dirty="0">
              <a:latin typeface="+mn-ea"/>
            </a:endParaRPr>
          </a:p>
        </p:txBody>
      </p:sp>
      <p:sp>
        <p:nvSpPr>
          <p:cNvPr id="163" name="角丸四角形 162"/>
          <p:cNvSpPr/>
          <p:nvPr/>
        </p:nvSpPr>
        <p:spPr>
          <a:xfrm>
            <a:off x="1127239" y="6322263"/>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64" name="角丸四角形 163"/>
          <p:cNvSpPr/>
          <p:nvPr/>
        </p:nvSpPr>
        <p:spPr>
          <a:xfrm>
            <a:off x="2264687" y="6322187"/>
            <a:ext cx="77750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57" name="テキスト ボックス 56"/>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１ページ</a:t>
            </a:r>
          </a:p>
        </p:txBody>
      </p:sp>
      <p:grpSp>
        <p:nvGrpSpPr>
          <p:cNvPr id="2" name="グループ化 1"/>
          <p:cNvGrpSpPr/>
          <p:nvPr/>
        </p:nvGrpSpPr>
        <p:grpSpPr>
          <a:xfrm>
            <a:off x="131736" y="1398022"/>
            <a:ext cx="6594529" cy="961513"/>
            <a:chOff x="131736" y="1398022"/>
            <a:chExt cx="6594529" cy="961513"/>
          </a:xfrm>
        </p:grpSpPr>
        <p:sp>
          <p:nvSpPr>
            <p:cNvPr id="60" name="角丸四角形 59"/>
            <p:cNvSpPr/>
            <p:nvPr/>
          </p:nvSpPr>
          <p:spPr>
            <a:xfrm>
              <a:off x="3546282" y="1398022"/>
              <a:ext cx="3179983"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3" name="角丸四角形 42"/>
            <p:cNvSpPr/>
            <p:nvPr/>
          </p:nvSpPr>
          <p:spPr>
            <a:xfrm>
              <a:off x="131736" y="1398022"/>
              <a:ext cx="3316540"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4" name="角丸四角形 43"/>
            <p:cNvSpPr/>
            <p:nvPr/>
          </p:nvSpPr>
          <p:spPr>
            <a:xfrm>
              <a:off x="1100852" y="1915144"/>
              <a:ext cx="1432009"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45" name="角丸四角形 44"/>
            <p:cNvSpPr/>
            <p:nvPr/>
          </p:nvSpPr>
          <p:spPr>
            <a:xfrm>
              <a:off x="4478848" y="1911253"/>
              <a:ext cx="1278502"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latin typeface="+mn-ea"/>
                </a:rPr>
                <a:t>ない</a:t>
              </a:r>
              <a:endParaRPr kumimoji="1" lang="en-US" altLang="ja-JP" dirty="0">
                <a:solidFill>
                  <a:schemeClr val="tx1"/>
                </a:solidFill>
                <a:latin typeface="+mn-ea"/>
              </a:endParaRPr>
            </a:p>
          </p:txBody>
        </p:sp>
        <p:sp>
          <p:nvSpPr>
            <p:cNvPr id="104" name="テキスト ボックス 103"/>
            <p:cNvSpPr txBox="1"/>
            <p:nvPr/>
          </p:nvSpPr>
          <p:spPr>
            <a:xfrm>
              <a:off x="969818" y="1435193"/>
              <a:ext cx="1840188" cy="523220"/>
            </a:xfrm>
            <a:prstGeom prst="rect">
              <a:avLst/>
            </a:prstGeom>
            <a:noFill/>
          </p:spPr>
          <p:txBody>
            <a:bodyPr wrap="square" rtlCol="0">
              <a:spAutoFit/>
            </a:bodyPr>
            <a:lstStyle/>
            <a:p>
              <a:pPr algn="ctr"/>
              <a:r>
                <a:rPr kumimoji="1" lang="ja-JP" altLang="en-US" dirty="0">
                  <a:latin typeface="+mn-ea"/>
                </a:rPr>
                <a:t>母子手帳</a:t>
              </a:r>
              <a:endParaRPr kumimoji="1" lang="en-US" altLang="ja-JP" dirty="0">
                <a:latin typeface="+mn-ea"/>
              </a:endParaRPr>
            </a:p>
            <a:p>
              <a:pPr algn="ctr"/>
              <a:r>
                <a:rPr kumimoji="1" lang="ja-JP" altLang="en-US" sz="1000" dirty="0">
                  <a:latin typeface="+mn-ea"/>
                </a:rPr>
                <a:t>（ワクチン接種記録でも可）</a:t>
              </a:r>
              <a:endParaRPr kumimoji="1" lang="ja-JP" altLang="en-US" sz="1000" baseline="30000" dirty="0">
                <a:latin typeface="+mn-ea"/>
              </a:endParaRPr>
            </a:p>
          </p:txBody>
        </p:sp>
        <p:sp>
          <p:nvSpPr>
            <p:cNvPr id="61" name="テキスト ボックス 60"/>
            <p:cNvSpPr txBox="1"/>
            <p:nvPr/>
          </p:nvSpPr>
          <p:spPr>
            <a:xfrm>
              <a:off x="4369718" y="1436128"/>
              <a:ext cx="1551934" cy="369332"/>
            </a:xfrm>
            <a:prstGeom prst="rect">
              <a:avLst/>
            </a:prstGeom>
            <a:noFill/>
          </p:spPr>
          <p:txBody>
            <a:bodyPr wrap="square" rtlCol="0">
              <a:spAutoFit/>
            </a:bodyPr>
            <a:lstStyle/>
            <a:p>
              <a:pPr algn="ctr"/>
              <a:r>
                <a:rPr kumimoji="1" lang="ja-JP" altLang="en-US" dirty="0">
                  <a:latin typeface="+mn-ea"/>
                </a:rPr>
                <a:t>母子手帳</a:t>
              </a:r>
              <a:endParaRPr kumimoji="1" lang="ja-JP" altLang="en-US" baseline="30000" dirty="0">
                <a:latin typeface="+mn-ea"/>
              </a:endParaRPr>
            </a:p>
          </p:txBody>
        </p:sp>
      </p:grpSp>
      <p:cxnSp>
        <p:nvCxnSpPr>
          <p:cNvPr id="62" name="直線矢印コネクタ 61"/>
          <p:cNvCxnSpPr/>
          <p:nvPr/>
        </p:nvCxnSpPr>
        <p:spPr>
          <a:xfrm>
            <a:off x="1806347" y="2359535"/>
            <a:ext cx="0" cy="14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a:off x="5130371" y="2359535"/>
            <a:ext cx="0" cy="14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a:off x="2557832" y="3331872"/>
            <a:ext cx="0" cy="216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a:off x="6469587" y="3581560"/>
            <a:ext cx="0" cy="115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a:off x="1188197" y="3332460"/>
            <a:ext cx="0" cy="126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a:off x="677283" y="5705628"/>
            <a:ext cx="0" cy="1296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p:nvPr/>
        </p:nvCxnSpPr>
        <p:spPr>
          <a:xfrm>
            <a:off x="4670022" y="3581560"/>
            <a:ext cx="0" cy="115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a:xfrm>
            <a:off x="1229898" y="5696218"/>
            <a:ext cx="0" cy="63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a:off x="2914905" y="5692187"/>
            <a:ext cx="0" cy="63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a:off x="4035230" y="3581560"/>
            <a:ext cx="0" cy="342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a:off x="2081656" y="6739906"/>
            <a:ext cx="0" cy="2664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a:off x="3330983" y="4337560"/>
            <a:ext cx="0" cy="266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5961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2706" y="308327"/>
            <a:ext cx="702444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1185167277"/>
              </p:ext>
            </p:extLst>
          </p:nvPr>
        </p:nvGraphicFramePr>
        <p:xfrm>
          <a:off x="478632" y="1936750"/>
          <a:ext cx="6058645" cy="6451189"/>
        </p:xfrm>
        <a:graphic>
          <a:graphicData uri="http://schemas.openxmlformats.org/drawingml/2006/table">
            <a:tbl>
              <a:tblPr firstRow="1">
                <a:tableStyleId>{D7AC3CCA-C797-4891-BE02-D94E43425B78}</a:tableStyleId>
              </a:tblPr>
              <a:tblGrid>
                <a:gridCol w="1166537">
                  <a:extLst>
                    <a:ext uri="{9D8B030D-6E8A-4147-A177-3AD203B41FA5}">
                      <a16:colId xmlns:a16="http://schemas.microsoft.com/office/drawing/2014/main" val="676935694"/>
                    </a:ext>
                  </a:extLst>
                </a:gridCol>
                <a:gridCol w="1477675">
                  <a:extLst>
                    <a:ext uri="{9D8B030D-6E8A-4147-A177-3AD203B41FA5}">
                      <a16:colId xmlns:a16="http://schemas.microsoft.com/office/drawing/2014/main" val="1055925232"/>
                    </a:ext>
                  </a:extLst>
                </a:gridCol>
                <a:gridCol w="975552">
                  <a:extLst>
                    <a:ext uri="{9D8B030D-6E8A-4147-A177-3AD203B41FA5}">
                      <a16:colId xmlns:a16="http://schemas.microsoft.com/office/drawing/2014/main" val="4041894695"/>
                    </a:ext>
                  </a:extLst>
                </a:gridCol>
                <a:gridCol w="1291172">
                  <a:extLst>
                    <a:ext uri="{9D8B030D-6E8A-4147-A177-3AD203B41FA5}">
                      <a16:colId xmlns:a16="http://schemas.microsoft.com/office/drawing/2014/main" val="284372505"/>
                    </a:ext>
                  </a:extLst>
                </a:gridCol>
                <a:gridCol w="1147709">
                  <a:extLst>
                    <a:ext uri="{9D8B030D-6E8A-4147-A177-3AD203B41FA5}">
                      <a16:colId xmlns:a16="http://schemas.microsoft.com/office/drawing/2014/main" val="87637605"/>
                    </a:ext>
                  </a:extLst>
                </a:gridCol>
              </a:tblGrid>
              <a:tr h="448619">
                <a:tc rowSpan="2">
                  <a:txBody>
                    <a:bodyPr/>
                    <a:lstStyle/>
                    <a:p>
                      <a:pPr algn="ctr"/>
                      <a:r>
                        <a:rPr kumimoji="1" lang="ja-JP" altLang="en-US" dirty="0">
                          <a:solidFill>
                            <a:schemeClr val="tx1"/>
                          </a:solidFill>
                        </a:rPr>
                        <a:t>検査項目</a:t>
                      </a:r>
                    </a:p>
                  </a:txBody>
                  <a:tcPr anchor="ct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検査方法</a:t>
                      </a:r>
                      <a:r>
                        <a:rPr kumimoji="1" lang="ja-JP" altLang="en-US" baseline="30000" dirty="0">
                          <a:solidFill>
                            <a:schemeClr val="tx1"/>
                          </a:solidFill>
                        </a:rPr>
                        <a:t>＊１</a:t>
                      </a:r>
                      <a:endParaRPr kumimoji="1" lang="en-US" altLang="ja-JP" baseline="30000"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検査項目毎に</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いずれかの</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検査方法で行う</a:t>
                      </a:r>
                    </a:p>
                  </a:txBody>
                  <a:tcPr anchor="ctr"/>
                </a:tc>
                <a:tc gridSpan="3">
                  <a:txBody>
                    <a:bodyPr/>
                    <a:lstStyle/>
                    <a:p>
                      <a:pPr algn="ctr"/>
                      <a:r>
                        <a:rPr kumimoji="1" lang="ja-JP" altLang="en-US" dirty="0">
                          <a:solidFill>
                            <a:schemeClr val="tx1"/>
                          </a:solidFill>
                        </a:rPr>
                        <a:t>判定基準</a:t>
                      </a:r>
                      <a:r>
                        <a:rPr kumimoji="1" lang="ja-JP" altLang="en-US" baseline="30000" dirty="0">
                          <a:solidFill>
                            <a:schemeClr val="tx1"/>
                          </a:solidFill>
                        </a:rPr>
                        <a:t>＊２</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676135697"/>
                  </a:ext>
                </a:extLst>
              </a:tr>
              <a:tr h="501376">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p>
                  </a:txBody>
                  <a:tcPr anchor="ctr"/>
                </a:tc>
                <a:tc>
                  <a:txBody>
                    <a:bodyPr/>
                    <a:lstStyle/>
                    <a:p>
                      <a:pPr algn="ctr"/>
                      <a:r>
                        <a:rPr kumimoji="1" lang="ja-JP" altLang="en-US" strike="noStrike" baseline="0" dirty="0">
                          <a:solidFill>
                            <a:schemeClr val="tx1"/>
                          </a:solidFill>
                        </a:rPr>
                        <a:t>基準未満</a:t>
                      </a:r>
                      <a:endParaRPr kumimoji="1" lang="en-US" altLang="ja-JP" strike="noStrike" baseline="0" dirty="0">
                        <a:solidFill>
                          <a:schemeClr val="tx1"/>
                        </a:solidFill>
                      </a:endParaRPr>
                    </a:p>
                    <a:p>
                      <a:pPr algn="ctr"/>
                      <a:r>
                        <a:rPr kumimoji="1" lang="ja-JP" altLang="en-US" strike="noStrike" baseline="0" dirty="0">
                          <a:solidFill>
                            <a:schemeClr val="tx1"/>
                          </a:solidFill>
                        </a:rPr>
                        <a:t>の陽性</a:t>
                      </a:r>
                      <a:r>
                        <a:rPr kumimoji="1" lang="ja-JP" altLang="en-US" strike="noStrike" baseline="30000" dirty="0">
                          <a:solidFill>
                            <a:schemeClr val="tx1"/>
                          </a:solidFill>
                        </a:rPr>
                        <a:t>＊３</a:t>
                      </a:r>
                    </a:p>
                  </a:txBody>
                  <a:tcPr anchor="ctr"/>
                </a:tc>
                <a:tc>
                  <a:txBody>
                    <a:bodyPr/>
                    <a:lstStyle/>
                    <a:p>
                      <a:pPr algn="ctr"/>
                      <a:r>
                        <a:rPr kumimoji="1" lang="ja-JP" altLang="en-US" dirty="0">
                          <a:solidFill>
                            <a:schemeClr val="tx1"/>
                          </a:solidFill>
                        </a:rPr>
                        <a:t>陽性</a:t>
                      </a:r>
                    </a:p>
                  </a:txBody>
                  <a:tcPr anchor="ctr"/>
                </a:tc>
                <a:extLst>
                  <a:ext uri="{0D108BD9-81ED-4DB2-BD59-A6C34878D82A}">
                    <a16:rowId xmlns:a16="http://schemas.microsoft.com/office/drawing/2014/main" val="522432691"/>
                  </a:ext>
                </a:extLst>
              </a:tr>
              <a:tr h="448619">
                <a:tc rowSpan="4">
                  <a:txBody>
                    <a:bodyPr/>
                    <a:lstStyle/>
                    <a:p>
                      <a:r>
                        <a:rPr kumimoji="1" lang="ja-JP" altLang="en-US" dirty="0">
                          <a:solidFill>
                            <a:schemeClr val="tx1"/>
                          </a:solidFill>
                        </a:rPr>
                        <a:t>麻疹</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はしか</a:t>
                      </a:r>
                      <a:r>
                        <a:rPr kumimoji="1" lang="en-US" altLang="ja-JP" sz="1000" dirty="0">
                          <a:solidFill>
                            <a:schemeClr val="tx1"/>
                          </a:solidFill>
                        </a:rPr>
                        <a:t>)</a:t>
                      </a:r>
                    </a:p>
                    <a:p>
                      <a:endParaRPr kumimoji="1" lang="en-US" altLang="ja-JP" sz="1000" dirty="0">
                        <a:solidFill>
                          <a:schemeClr val="tx1"/>
                        </a:solidFill>
                      </a:endParaRPr>
                    </a:p>
                  </a:txBody>
                  <a:tcPr/>
                </a:tc>
                <a:tc>
                  <a:txBody>
                    <a:bodyPr/>
                    <a:lstStyle/>
                    <a:p>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15.9</a:t>
                      </a:r>
                      <a:endParaRPr kumimoji="1" lang="ja-JP" altLang="en-US" dirty="0">
                        <a:solidFill>
                          <a:schemeClr val="tx1"/>
                        </a:solidFill>
                      </a:endParaRPr>
                    </a:p>
                  </a:txBody>
                  <a:tcPr anchor="ctr"/>
                </a:tc>
                <a:tc>
                  <a:txBody>
                    <a:bodyPr/>
                    <a:lstStyle/>
                    <a:p>
                      <a:r>
                        <a:rPr kumimoji="1" lang="en-US" altLang="ja-JP" dirty="0">
                          <a:solidFill>
                            <a:schemeClr val="tx1"/>
                          </a:solidFill>
                        </a:rPr>
                        <a:t>16.0</a:t>
                      </a:r>
                      <a:r>
                        <a:rPr kumimoji="1" lang="ja-JP" altLang="en-US" dirty="0">
                          <a:solidFill>
                            <a:schemeClr val="tx1"/>
                          </a:solidFill>
                        </a:rPr>
                        <a:t>以上</a:t>
                      </a:r>
                    </a:p>
                  </a:txBody>
                  <a:tcPr anchor="ctr"/>
                </a:tc>
                <a:extLst>
                  <a:ext uri="{0D108BD9-81ED-4DB2-BD59-A6C34878D82A}">
                    <a16:rowId xmlns:a16="http://schemas.microsoft.com/office/drawing/2014/main" val="3425579505"/>
                  </a:ext>
                </a:extLst>
              </a:tr>
              <a:tr h="448619">
                <a:tc vMerge="1">
                  <a:txBody>
                    <a:bodyPr/>
                    <a:lstStyle/>
                    <a:p>
                      <a:endParaRPr kumimoji="1" lang="ja-JP" altLang="en-US"/>
                    </a:p>
                  </a:txBody>
                  <a:tcPr/>
                </a:tc>
                <a:tc>
                  <a:txBody>
                    <a:bodyPr/>
                    <a:lstStyle/>
                    <a:p>
                      <a:r>
                        <a:rPr kumimoji="1" lang="en-US" altLang="ja-JP" dirty="0">
                          <a:solidFill>
                            <a:schemeClr val="tx1"/>
                          </a:solidFill>
                        </a:rPr>
                        <a:t>PA</a:t>
                      </a:r>
                      <a:r>
                        <a:rPr kumimoji="1" lang="ja-JP" altLang="en-US" dirty="0">
                          <a:solidFill>
                            <a:schemeClr val="tx1"/>
                          </a:solidFill>
                        </a:rPr>
                        <a:t>法</a:t>
                      </a:r>
                    </a:p>
                  </a:txBody>
                  <a:tcPr anchor="ctr"/>
                </a:tc>
                <a:tc>
                  <a:txBody>
                    <a:bodyPr/>
                    <a:lstStyle/>
                    <a:p>
                      <a:r>
                        <a:rPr kumimoji="1" lang="en-US" altLang="ja-JP" dirty="0">
                          <a:solidFill>
                            <a:schemeClr val="tx1"/>
                          </a:solidFill>
                        </a:rPr>
                        <a:t>1:8</a:t>
                      </a:r>
                      <a:r>
                        <a:rPr kumimoji="1" lang="ja-JP" altLang="en-US" dirty="0">
                          <a:solidFill>
                            <a:schemeClr val="tx1"/>
                          </a:solidFill>
                        </a:rPr>
                        <a:t>以下</a:t>
                      </a:r>
                    </a:p>
                  </a:txBody>
                  <a:tcPr anchor="ctr"/>
                </a:tc>
                <a:tc>
                  <a:txBody>
                    <a:bodyPr/>
                    <a:lstStyle/>
                    <a:p>
                      <a:r>
                        <a:rPr kumimoji="1" lang="en-US" altLang="ja-JP" dirty="0">
                          <a:solidFill>
                            <a:schemeClr val="tx1"/>
                          </a:solidFill>
                        </a:rPr>
                        <a:t>1:16</a:t>
                      </a:r>
                      <a:r>
                        <a:rPr kumimoji="1" lang="ja-JP" altLang="en-US" dirty="0">
                          <a:solidFill>
                            <a:schemeClr val="tx1"/>
                          </a:solidFill>
                        </a:rPr>
                        <a:t>～</a:t>
                      </a:r>
                      <a:r>
                        <a:rPr kumimoji="1" lang="en-US" altLang="ja-JP" dirty="0">
                          <a:solidFill>
                            <a:schemeClr val="tx1"/>
                          </a:solidFill>
                        </a:rPr>
                        <a:t>1:128</a:t>
                      </a:r>
                      <a:endParaRPr kumimoji="1" lang="ja-JP" altLang="en-US" dirty="0">
                        <a:solidFill>
                          <a:schemeClr val="tx1"/>
                        </a:solidFill>
                      </a:endParaRPr>
                    </a:p>
                  </a:txBody>
                  <a:tcPr anchor="ctr"/>
                </a:tc>
                <a:tc>
                  <a:txBody>
                    <a:bodyPr/>
                    <a:lstStyle/>
                    <a:p>
                      <a:r>
                        <a:rPr kumimoji="1" lang="en-US" altLang="ja-JP" dirty="0">
                          <a:solidFill>
                            <a:schemeClr val="tx1"/>
                          </a:solidFill>
                        </a:rPr>
                        <a:t>1:256</a:t>
                      </a:r>
                      <a:r>
                        <a:rPr kumimoji="1" lang="ja-JP" altLang="en-US" dirty="0">
                          <a:solidFill>
                            <a:schemeClr val="tx1"/>
                          </a:solidFill>
                        </a:rPr>
                        <a:t>以上</a:t>
                      </a:r>
                    </a:p>
                  </a:txBody>
                  <a:tcPr anchor="ctr"/>
                </a:tc>
                <a:extLst>
                  <a:ext uri="{0D108BD9-81ED-4DB2-BD59-A6C34878D82A}">
                    <a16:rowId xmlns:a16="http://schemas.microsoft.com/office/drawing/2014/main" val="1717861482"/>
                  </a:ext>
                </a:extLst>
              </a:tr>
              <a:tr h="448619">
                <a:tc vMerge="1">
                  <a:txBody>
                    <a:bodyPr/>
                    <a:lstStyle/>
                    <a:p>
                      <a:endParaRPr kumimoji="1" lang="ja-JP" altLang="en-US"/>
                    </a:p>
                  </a:txBody>
                  <a:tcPr/>
                </a:tc>
                <a:tc>
                  <a:txBody>
                    <a:bodyPr/>
                    <a:lstStyle/>
                    <a:p>
                      <a:r>
                        <a:rPr kumimoji="1" lang="en-US" altLang="ja-JP" dirty="0">
                          <a:solidFill>
                            <a:schemeClr val="tx1"/>
                          </a:solidFill>
                        </a:rPr>
                        <a:t>NT</a:t>
                      </a:r>
                      <a:r>
                        <a:rPr kumimoji="1" lang="ja-JP" altLang="en-US" dirty="0">
                          <a:solidFill>
                            <a:schemeClr val="tx1"/>
                          </a:solidFill>
                        </a:rPr>
                        <a:t>法</a:t>
                      </a:r>
                    </a:p>
                  </a:txBody>
                  <a:tcPr anchor="ctr"/>
                </a:tc>
                <a:tc>
                  <a:txBody>
                    <a:bodyPr/>
                    <a:lstStyle/>
                    <a:p>
                      <a:r>
                        <a:rPr kumimoji="1" lang="en-US" altLang="ja-JP" dirty="0">
                          <a:solidFill>
                            <a:schemeClr val="tx1"/>
                          </a:solidFill>
                        </a:rPr>
                        <a:t>1:2</a:t>
                      </a:r>
                      <a:r>
                        <a:rPr kumimoji="1" lang="ja-JP" altLang="en-US" dirty="0">
                          <a:solidFill>
                            <a:schemeClr val="tx1"/>
                          </a:solidFill>
                        </a:rPr>
                        <a:t>以下</a:t>
                      </a:r>
                    </a:p>
                  </a:txBody>
                  <a:tcPr anchor="ctr"/>
                </a:tc>
                <a:tc>
                  <a:txBody>
                    <a:bodyPr/>
                    <a:lstStyle/>
                    <a:p>
                      <a:r>
                        <a:rPr kumimoji="1" lang="en-US" altLang="ja-JP" dirty="0">
                          <a:solidFill>
                            <a:schemeClr val="tx1"/>
                          </a:solidFill>
                        </a:rPr>
                        <a:t>1:4</a:t>
                      </a:r>
                      <a:endParaRPr kumimoji="1" lang="ja-JP" altLang="en-US" dirty="0">
                        <a:solidFill>
                          <a:schemeClr val="tx1"/>
                        </a:solidFill>
                      </a:endParaRPr>
                    </a:p>
                  </a:txBody>
                  <a:tcPr anchor="ctr"/>
                </a:tc>
                <a:tc>
                  <a:txBody>
                    <a:bodyPr/>
                    <a:lstStyle/>
                    <a:p>
                      <a:r>
                        <a:rPr kumimoji="1" lang="en-US" altLang="ja-JP" dirty="0">
                          <a:solidFill>
                            <a:schemeClr val="tx1"/>
                          </a:solidFill>
                        </a:rPr>
                        <a:t>1:8</a:t>
                      </a:r>
                      <a:r>
                        <a:rPr kumimoji="1" lang="ja-JP" altLang="en-US" dirty="0">
                          <a:solidFill>
                            <a:schemeClr val="tx1"/>
                          </a:solidFill>
                        </a:rPr>
                        <a:t>以上</a:t>
                      </a:r>
                    </a:p>
                  </a:txBody>
                  <a:tcPr anchor="ctr"/>
                </a:tc>
                <a:extLst>
                  <a:ext uri="{0D108BD9-81ED-4DB2-BD59-A6C34878D82A}">
                    <a16:rowId xmlns:a16="http://schemas.microsoft.com/office/drawing/2014/main" val="916841500"/>
                  </a:ext>
                </a:extLst>
              </a:tr>
              <a:tr h="448619">
                <a:tc vMerge="1">
                  <a:txBody>
                    <a:bodyPr/>
                    <a:lstStyle/>
                    <a:p>
                      <a:endParaRPr kumimoji="1" lang="ja-JP" altLang="en-US"/>
                    </a:p>
                  </a:txBody>
                  <a:tcPr/>
                </a:tc>
                <a:tc>
                  <a:txBody>
                    <a:bodyPr/>
                    <a:lstStyle/>
                    <a:p>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150</a:t>
                      </a:r>
                      <a:r>
                        <a:rPr kumimoji="1" lang="ja-JP" altLang="en-US" dirty="0">
                          <a:solidFill>
                            <a:schemeClr val="tx1"/>
                          </a:solidFill>
                        </a:rPr>
                        <a:t>未満</a:t>
                      </a:r>
                    </a:p>
                  </a:txBody>
                  <a:tcPr anchor="ctr"/>
                </a:tc>
                <a:tc>
                  <a:txBody>
                    <a:bodyPr/>
                    <a:lstStyle/>
                    <a:p>
                      <a:r>
                        <a:rPr kumimoji="1" lang="en-US" altLang="ja-JP" dirty="0">
                          <a:solidFill>
                            <a:schemeClr val="tx1"/>
                          </a:solidFill>
                        </a:rPr>
                        <a:t>150</a:t>
                      </a:r>
                      <a:r>
                        <a:rPr kumimoji="1" lang="ja-JP" altLang="en-US" dirty="0">
                          <a:solidFill>
                            <a:schemeClr val="tx1"/>
                          </a:solidFill>
                        </a:rPr>
                        <a:t>～</a:t>
                      </a:r>
                      <a:r>
                        <a:rPr kumimoji="1" lang="en-US" altLang="ja-JP" dirty="0">
                          <a:solidFill>
                            <a:schemeClr val="tx1"/>
                          </a:solidFill>
                        </a:rPr>
                        <a:t>300</a:t>
                      </a:r>
                      <a:endParaRPr kumimoji="1" lang="ja-JP" altLang="en-US" dirty="0">
                        <a:solidFill>
                          <a:schemeClr val="tx1"/>
                        </a:solidFill>
                      </a:endParaRPr>
                    </a:p>
                  </a:txBody>
                  <a:tcPr anchor="ctr"/>
                </a:tc>
                <a:tc>
                  <a:txBody>
                    <a:bodyPr/>
                    <a:lstStyle/>
                    <a:p>
                      <a:r>
                        <a:rPr kumimoji="1" lang="en-US" altLang="ja-JP" dirty="0">
                          <a:solidFill>
                            <a:schemeClr val="tx1"/>
                          </a:solidFill>
                        </a:rPr>
                        <a:t>301</a:t>
                      </a:r>
                      <a:r>
                        <a:rPr kumimoji="1" lang="ja-JP" altLang="en-US" dirty="0">
                          <a:solidFill>
                            <a:schemeClr val="tx1"/>
                          </a:solidFill>
                        </a:rPr>
                        <a:t>以上</a:t>
                      </a:r>
                    </a:p>
                  </a:txBody>
                  <a:tcPr anchor="ctr"/>
                </a:tc>
                <a:extLst>
                  <a:ext uri="{0D108BD9-81ED-4DB2-BD59-A6C34878D82A}">
                    <a16:rowId xmlns:a16="http://schemas.microsoft.com/office/drawing/2014/main" val="2776788575"/>
                  </a:ext>
                </a:extLst>
              </a:tr>
              <a:tr h="448619">
                <a:tc rowSpan="3">
                  <a:txBody>
                    <a:bodyPr/>
                    <a:lstStyle/>
                    <a:p>
                      <a:r>
                        <a:rPr kumimoji="1" lang="ja-JP" altLang="en-US" dirty="0">
                          <a:solidFill>
                            <a:schemeClr val="tx1"/>
                          </a:solidFill>
                        </a:rPr>
                        <a:t>風疹</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３日ばしか</a:t>
                      </a:r>
                      <a:r>
                        <a:rPr kumimoji="1" lang="en-US" altLang="ja-JP" sz="1000" dirty="0">
                          <a:solidFill>
                            <a:schemeClr val="tx1"/>
                          </a:solidFill>
                        </a:rPr>
                        <a:t>)</a:t>
                      </a:r>
                      <a:endParaRPr kumimoji="1" lang="ja-JP" altLang="en-US" sz="1000"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7.9</a:t>
                      </a:r>
                      <a:endParaRPr kumimoji="1" lang="ja-JP" altLang="en-US" dirty="0">
                        <a:solidFill>
                          <a:schemeClr val="tx1"/>
                        </a:solidFill>
                      </a:endParaRPr>
                    </a:p>
                  </a:txBody>
                  <a:tcPr anchor="ctr"/>
                </a:tc>
                <a:tc>
                  <a:txBody>
                    <a:bodyPr/>
                    <a:lstStyle/>
                    <a:p>
                      <a:r>
                        <a:rPr kumimoji="1" lang="en-US" altLang="ja-JP" dirty="0">
                          <a:solidFill>
                            <a:schemeClr val="tx1"/>
                          </a:solidFill>
                        </a:rPr>
                        <a:t>8.0</a:t>
                      </a:r>
                      <a:r>
                        <a:rPr kumimoji="1" lang="ja-JP" altLang="en-US" dirty="0">
                          <a:solidFill>
                            <a:schemeClr val="tx1"/>
                          </a:solidFill>
                        </a:rPr>
                        <a:t>以上</a:t>
                      </a:r>
                    </a:p>
                  </a:txBody>
                  <a:tcPr anchor="ctr"/>
                </a:tc>
                <a:extLst>
                  <a:ext uri="{0D108BD9-81ED-4DB2-BD59-A6C34878D82A}">
                    <a16:rowId xmlns:a16="http://schemas.microsoft.com/office/drawing/2014/main" val="616196791"/>
                  </a:ext>
                </a:extLst>
              </a:tr>
              <a:tr h="448619">
                <a:tc vMerge="1">
                  <a:txBody>
                    <a:bodyPr/>
                    <a:lstStyle/>
                    <a:p>
                      <a:endParaRPr kumimoji="1" lang="ja-JP" altLang="en-US" dirty="0"/>
                    </a:p>
                  </a:txBody>
                  <a:tcPr/>
                </a:tc>
                <a:tc>
                  <a:txBody>
                    <a:bodyPr/>
                    <a:lstStyle/>
                    <a:p>
                      <a:r>
                        <a:rPr kumimoji="1" lang="en-US" altLang="ja-JP" dirty="0">
                          <a:solidFill>
                            <a:schemeClr val="tx1"/>
                          </a:solidFill>
                        </a:rPr>
                        <a:t>HI</a:t>
                      </a:r>
                      <a:r>
                        <a:rPr kumimoji="1" lang="ja-JP" altLang="en-US" dirty="0">
                          <a:solidFill>
                            <a:schemeClr val="tx1"/>
                          </a:solidFill>
                        </a:rPr>
                        <a:t>法</a:t>
                      </a:r>
                    </a:p>
                  </a:txBody>
                  <a:tcPr anchor="ctr"/>
                </a:tc>
                <a:tc>
                  <a:txBody>
                    <a:bodyPr/>
                    <a:lstStyle/>
                    <a:p>
                      <a:r>
                        <a:rPr kumimoji="1" lang="en-US" altLang="ja-JP" dirty="0">
                          <a:solidFill>
                            <a:schemeClr val="tx1"/>
                          </a:solidFill>
                        </a:rPr>
                        <a:t>1:4</a:t>
                      </a:r>
                      <a:r>
                        <a:rPr kumimoji="1" lang="ja-JP" altLang="en-US" dirty="0">
                          <a:solidFill>
                            <a:schemeClr val="tx1"/>
                          </a:solidFill>
                        </a:rPr>
                        <a:t>以下</a:t>
                      </a:r>
                    </a:p>
                  </a:txBody>
                  <a:tcPr anchor="ctr"/>
                </a:tc>
                <a:tc>
                  <a:txBody>
                    <a:bodyPr/>
                    <a:lstStyle/>
                    <a:p>
                      <a:r>
                        <a:rPr kumimoji="1" lang="en-US" altLang="ja-JP" dirty="0">
                          <a:solidFill>
                            <a:schemeClr val="tx1"/>
                          </a:solidFill>
                        </a:rPr>
                        <a:t>1:8</a:t>
                      </a:r>
                      <a:r>
                        <a:rPr kumimoji="1" lang="ja-JP" altLang="en-US" dirty="0">
                          <a:solidFill>
                            <a:schemeClr val="tx1"/>
                          </a:solidFill>
                        </a:rPr>
                        <a:t>～</a:t>
                      </a:r>
                      <a:r>
                        <a:rPr kumimoji="1" lang="en-US" altLang="ja-JP" dirty="0">
                          <a:solidFill>
                            <a:schemeClr val="tx1"/>
                          </a:solidFill>
                        </a:rPr>
                        <a:t>1:16</a:t>
                      </a:r>
                      <a:endParaRPr kumimoji="1" lang="ja-JP" altLang="en-US" dirty="0">
                        <a:solidFill>
                          <a:schemeClr val="tx1"/>
                        </a:solidFill>
                      </a:endParaRPr>
                    </a:p>
                  </a:txBody>
                  <a:tcPr anchor="ctr"/>
                </a:tc>
                <a:tc>
                  <a:txBody>
                    <a:bodyPr/>
                    <a:lstStyle/>
                    <a:p>
                      <a:r>
                        <a:rPr kumimoji="1" lang="en-US" altLang="ja-JP" dirty="0">
                          <a:solidFill>
                            <a:schemeClr val="tx1"/>
                          </a:solidFill>
                        </a:rPr>
                        <a:t>1:32</a:t>
                      </a:r>
                      <a:r>
                        <a:rPr kumimoji="1" lang="ja-JP" altLang="en-US" dirty="0">
                          <a:solidFill>
                            <a:schemeClr val="tx1"/>
                          </a:solidFill>
                        </a:rPr>
                        <a:t>以上</a:t>
                      </a:r>
                    </a:p>
                  </a:txBody>
                  <a:tcPr anchor="ctr"/>
                </a:tc>
                <a:extLst>
                  <a:ext uri="{0D108BD9-81ED-4DB2-BD59-A6C34878D82A}">
                    <a16:rowId xmlns:a16="http://schemas.microsoft.com/office/drawing/2014/main" val="3426584523"/>
                  </a:ext>
                </a:extLst>
              </a:tr>
              <a:tr h="448619">
                <a:tc vMerge="1">
                  <a:txBody>
                    <a:bodyPr/>
                    <a:lstStyle/>
                    <a:p>
                      <a:endParaRPr kumimoji="1" lang="ja-JP" altLang="en-US" dirty="0"/>
                    </a:p>
                  </a:txBody>
                  <a:tcPr/>
                </a:tc>
                <a:tc>
                  <a:txBody>
                    <a:bodyPr/>
                    <a:lstStyle/>
                    <a:p>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4.0</a:t>
                      </a:r>
                      <a:r>
                        <a:rPr kumimoji="1" lang="ja-JP" altLang="en-US" dirty="0">
                          <a:solidFill>
                            <a:schemeClr val="tx1"/>
                          </a:solidFill>
                        </a:rPr>
                        <a:t>未満</a:t>
                      </a:r>
                    </a:p>
                  </a:txBody>
                  <a:tcPr anchor="ctr"/>
                </a:tc>
                <a:tc>
                  <a:txBody>
                    <a:bodyPr/>
                    <a:lstStyle/>
                    <a:p>
                      <a:r>
                        <a:rPr kumimoji="1" lang="en-US" altLang="ja-JP" dirty="0">
                          <a:solidFill>
                            <a:schemeClr val="tx1"/>
                          </a:solidFill>
                        </a:rPr>
                        <a:t>4.0</a:t>
                      </a:r>
                      <a:r>
                        <a:rPr kumimoji="1" lang="ja-JP" altLang="en-US" dirty="0">
                          <a:solidFill>
                            <a:schemeClr val="tx1"/>
                          </a:solidFill>
                        </a:rPr>
                        <a:t>～</a:t>
                      </a:r>
                      <a:r>
                        <a:rPr kumimoji="1" lang="en-US" altLang="ja-JP" dirty="0">
                          <a:solidFill>
                            <a:schemeClr val="tx1"/>
                          </a:solidFill>
                        </a:rPr>
                        <a:t>8.0</a:t>
                      </a:r>
                      <a:endParaRPr kumimoji="1" lang="ja-JP" altLang="en-US" dirty="0">
                        <a:solidFill>
                          <a:schemeClr val="tx1"/>
                        </a:solidFill>
                      </a:endParaRPr>
                    </a:p>
                  </a:txBody>
                  <a:tcPr anchor="ctr"/>
                </a:tc>
                <a:tc>
                  <a:txBody>
                    <a:bodyPr/>
                    <a:lstStyle/>
                    <a:p>
                      <a:r>
                        <a:rPr kumimoji="1" lang="en-US" altLang="ja-JP" dirty="0">
                          <a:solidFill>
                            <a:schemeClr val="tx1"/>
                          </a:solidFill>
                        </a:rPr>
                        <a:t>8.1</a:t>
                      </a:r>
                      <a:r>
                        <a:rPr kumimoji="1" lang="ja-JP" altLang="en-US" dirty="0">
                          <a:solidFill>
                            <a:schemeClr val="tx1"/>
                          </a:solidFill>
                        </a:rPr>
                        <a:t>以上</a:t>
                      </a:r>
                    </a:p>
                  </a:txBody>
                  <a:tcPr anchor="ctr"/>
                </a:tc>
                <a:extLst>
                  <a:ext uri="{0D108BD9-81ED-4DB2-BD59-A6C34878D82A}">
                    <a16:rowId xmlns:a16="http://schemas.microsoft.com/office/drawing/2014/main" val="3367134097"/>
                  </a:ext>
                </a:extLst>
              </a:tr>
              <a:tr h="448619">
                <a:tc rowSpan="3">
                  <a:txBody>
                    <a:bodyPr/>
                    <a:lstStyle/>
                    <a:p>
                      <a:r>
                        <a:rPr kumimoji="1" lang="ja-JP" altLang="en-US" dirty="0">
                          <a:solidFill>
                            <a:schemeClr val="tx1"/>
                          </a:solidFill>
                        </a:rPr>
                        <a:t>水痘</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みずぼうそう</a:t>
                      </a:r>
                      <a:r>
                        <a:rPr kumimoji="1" lang="en-US" altLang="ja-JP" sz="1000" dirty="0">
                          <a:solidFill>
                            <a:schemeClr val="tx1"/>
                          </a:solidFill>
                        </a:rPr>
                        <a:t>)</a:t>
                      </a:r>
                      <a:endParaRPr kumimoji="1" lang="ja-JP" altLang="en-US" sz="1000"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3.9</a:t>
                      </a:r>
                      <a:endParaRPr kumimoji="1" lang="ja-JP" altLang="en-US" dirty="0">
                        <a:solidFill>
                          <a:schemeClr val="tx1"/>
                        </a:solidFill>
                      </a:endParaRPr>
                    </a:p>
                  </a:txBody>
                  <a:tcPr anchor="ctr"/>
                </a:tc>
                <a:tc>
                  <a:txBody>
                    <a:bodyPr/>
                    <a:lstStyle/>
                    <a:p>
                      <a:r>
                        <a:rPr kumimoji="1" lang="en-US" altLang="ja-JP" dirty="0">
                          <a:solidFill>
                            <a:schemeClr val="tx1"/>
                          </a:solidFill>
                        </a:rPr>
                        <a:t>4.0</a:t>
                      </a:r>
                      <a:r>
                        <a:rPr kumimoji="1" lang="ja-JP" altLang="en-US" dirty="0">
                          <a:solidFill>
                            <a:schemeClr val="tx1"/>
                          </a:solidFill>
                        </a:rPr>
                        <a:t>以上</a:t>
                      </a:r>
                    </a:p>
                  </a:txBody>
                  <a:tcPr anchor="ctr"/>
                </a:tc>
                <a:extLst>
                  <a:ext uri="{0D108BD9-81ED-4DB2-BD59-A6C34878D82A}">
                    <a16:rowId xmlns:a16="http://schemas.microsoft.com/office/drawing/2014/main" val="1409501774"/>
                  </a:ext>
                </a:extLst>
              </a:tr>
              <a:tr h="448619">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ELISA</a:t>
                      </a:r>
                      <a:r>
                        <a:rPr kumimoji="1" lang="ja-JP" altLang="en-US" dirty="0">
                          <a:solidFill>
                            <a:schemeClr val="tx1"/>
                          </a:solidFill>
                        </a:rPr>
                        <a:t>法</a:t>
                      </a:r>
                      <a:endParaRPr kumimoji="1" lang="en-US" altLang="ja-JP" dirty="0">
                        <a:solidFill>
                          <a:schemeClr val="tx1"/>
                        </a:solidFill>
                      </a:endParaRPr>
                    </a:p>
                  </a:txBody>
                  <a:tcPr anchor="ctr"/>
                </a:tc>
                <a:tc>
                  <a:txBody>
                    <a:bodyPr/>
                    <a:lstStyle/>
                    <a:p>
                      <a:r>
                        <a:rPr kumimoji="1" lang="en-US" altLang="ja-JP" dirty="0">
                          <a:solidFill>
                            <a:schemeClr val="tx1"/>
                          </a:solidFill>
                        </a:rPr>
                        <a:t>50</a:t>
                      </a:r>
                      <a:r>
                        <a:rPr kumimoji="1" lang="ja-JP" altLang="en-US" dirty="0">
                          <a:solidFill>
                            <a:schemeClr val="tx1"/>
                          </a:solidFill>
                        </a:rPr>
                        <a:t>未満</a:t>
                      </a:r>
                    </a:p>
                  </a:txBody>
                  <a:tcPr anchor="ctr"/>
                </a:tc>
                <a:tc>
                  <a:txBody>
                    <a:bodyPr/>
                    <a:lstStyle/>
                    <a:p>
                      <a:r>
                        <a:rPr kumimoji="1" lang="en-US" altLang="ja-JP" dirty="0">
                          <a:solidFill>
                            <a:schemeClr val="tx1"/>
                          </a:solidFill>
                        </a:rPr>
                        <a:t>50</a:t>
                      </a:r>
                      <a:r>
                        <a:rPr kumimoji="1" lang="ja-JP" altLang="en-US" dirty="0">
                          <a:solidFill>
                            <a:schemeClr val="tx1"/>
                          </a:solidFill>
                        </a:rPr>
                        <a:t>～</a:t>
                      </a:r>
                      <a:r>
                        <a:rPr kumimoji="1" lang="en-US" altLang="ja-JP" dirty="0">
                          <a:solidFill>
                            <a:schemeClr val="tx1"/>
                          </a:solidFill>
                        </a:rPr>
                        <a:t>100</a:t>
                      </a:r>
                      <a:endParaRPr kumimoji="1" lang="ja-JP" altLang="en-US" dirty="0">
                        <a:solidFill>
                          <a:schemeClr val="tx1"/>
                        </a:solidFill>
                      </a:endParaRPr>
                    </a:p>
                  </a:txBody>
                  <a:tcPr anchor="ctr"/>
                </a:tc>
                <a:tc>
                  <a:txBody>
                    <a:bodyPr/>
                    <a:lstStyle/>
                    <a:p>
                      <a:r>
                        <a:rPr kumimoji="1" lang="en-US" altLang="ja-JP" dirty="0">
                          <a:solidFill>
                            <a:schemeClr val="tx1"/>
                          </a:solidFill>
                        </a:rPr>
                        <a:t>101</a:t>
                      </a:r>
                      <a:r>
                        <a:rPr kumimoji="1" lang="ja-JP" altLang="en-US" dirty="0">
                          <a:solidFill>
                            <a:schemeClr val="tx1"/>
                          </a:solidFill>
                        </a:rPr>
                        <a:t>以上</a:t>
                      </a:r>
                    </a:p>
                  </a:txBody>
                  <a:tcPr anchor="ctr"/>
                </a:tc>
                <a:extLst>
                  <a:ext uri="{0D108BD9-81ED-4DB2-BD59-A6C34878D82A}">
                    <a16:rowId xmlns:a16="http://schemas.microsoft.com/office/drawing/2014/main" val="672391454"/>
                  </a:ext>
                </a:extLst>
              </a:tr>
              <a:tr h="448619">
                <a:tc vMerge="1">
                  <a:txBody>
                    <a:bodyPr/>
                    <a:lstStyle/>
                    <a:p>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IAHA</a:t>
                      </a:r>
                      <a:r>
                        <a:rPr kumimoji="1" lang="ja-JP" altLang="en-US" dirty="0">
                          <a:solidFill>
                            <a:schemeClr val="tx1"/>
                          </a:solidFill>
                        </a:rPr>
                        <a:t>法</a:t>
                      </a:r>
                      <a:endParaRPr kumimoji="1" lang="en-US" altLang="ja-JP"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1:2</a:t>
                      </a:r>
                      <a:r>
                        <a:rPr kumimoji="1" lang="ja-JP" altLang="en-US" dirty="0">
                          <a:solidFill>
                            <a:schemeClr val="tx1"/>
                          </a:solidFill>
                        </a:rPr>
                        <a:t>未満</a:t>
                      </a:r>
                    </a:p>
                  </a:txBody>
                  <a:tcPr anchor="ctr"/>
                </a:tc>
                <a:tc>
                  <a:txBody>
                    <a:bodyPr/>
                    <a:lstStyle/>
                    <a:p>
                      <a:r>
                        <a:rPr kumimoji="1" lang="en-US" altLang="ja-JP" dirty="0">
                          <a:solidFill>
                            <a:schemeClr val="tx1"/>
                          </a:solidFill>
                        </a:rPr>
                        <a:t>1:2</a:t>
                      </a:r>
                      <a:endParaRPr kumimoji="1" lang="ja-JP" altLang="en-US"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1:4</a:t>
                      </a:r>
                      <a:r>
                        <a:rPr kumimoji="1" lang="ja-JP" altLang="en-US" dirty="0">
                          <a:solidFill>
                            <a:schemeClr val="tx1"/>
                          </a:solidFill>
                        </a:rPr>
                        <a:t>以上</a:t>
                      </a:r>
                    </a:p>
                  </a:txBody>
                  <a:tcPr anchor="ctr"/>
                </a:tc>
                <a:extLst>
                  <a:ext uri="{0D108BD9-81ED-4DB2-BD59-A6C34878D82A}">
                    <a16:rowId xmlns:a16="http://schemas.microsoft.com/office/drawing/2014/main" val="606908284"/>
                  </a:ext>
                </a:extLst>
              </a:tr>
              <a:tr h="448619">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流行性</a:t>
                      </a:r>
                      <a:endParaRPr kumimoji="1" lang="en-US" altLang="ja-JP"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耳下腺炎</a:t>
                      </a:r>
                      <a:endParaRPr kumimoji="1" lang="en-US" altLang="ja-JP"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a:t>
                      </a:r>
                      <a:r>
                        <a:rPr kumimoji="1" lang="ja-JP" altLang="en-US" sz="1000" dirty="0">
                          <a:solidFill>
                            <a:schemeClr val="tx1"/>
                          </a:solidFill>
                        </a:rPr>
                        <a:t>ムンプス・</a:t>
                      </a:r>
                      <a:endParaRPr kumimoji="1" lang="en-US" altLang="ja-JP" sz="1000"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rPr>
                        <a:t>おたふくかぜ</a:t>
                      </a:r>
                      <a:r>
                        <a:rPr kumimoji="1" lang="en-US" altLang="ja-JP" sz="1000" dirty="0">
                          <a:solidFill>
                            <a:schemeClr val="tx1"/>
                          </a:solidFill>
                        </a:rPr>
                        <a:t>)</a:t>
                      </a:r>
                      <a:endParaRPr kumimoji="1" lang="ja-JP" altLang="en-US" sz="1000" dirty="0">
                        <a:solidFill>
                          <a:schemeClr val="tx1"/>
                        </a:solidFill>
                      </a:endParaRPr>
                    </a:p>
                    <a:p>
                      <a:endParaRPr kumimoji="1" lang="ja-JP" altLang="en-US"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3.9</a:t>
                      </a:r>
                      <a:endParaRPr kumimoji="1" lang="ja-JP" altLang="en-US" dirty="0">
                        <a:solidFill>
                          <a:schemeClr val="tx1"/>
                        </a:solidFill>
                      </a:endParaRPr>
                    </a:p>
                  </a:txBody>
                  <a:tcPr anchor="ctr"/>
                </a:tc>
                <a:tc>
                  <a:txBody>
                    <a:bodyPr/>
                    <a:lstStyle/>
                    <a:p>
                      <a:r>
                        <a:rPr kumimoji="1" lang="en-US" altLang="ja-JP" dirty="0">
                          <a:solidFill>
                            <a:schemeClr val="tx1"/>
                          </a:solidFill>
                        </a:rPr>
                        <a:t>4.0</a:t>
                      </a:r>
                      <a:r>
                        <a:rPr kumimoji="1" lang="ja-JP" altLang="en-US" dirty="0">
                          <a:solidFill>
                            <a:schemeClr val="tx1"/>
                          </a:solidFill>
                        </a:rPr>
                        <a:t>以上</a:t>
                      </a:r>
                    </a:p>
                  </a:txBody>
                  <a:tcPr anchor="ctr"/>
                </a:tc>
                <a:extLst>
                  <a:ext uri="{0D108BD9-81ED-4DB2-BD59-A6C34878D82A}">
                    <a16:rowId xmlns:a16="http://schemas.microsoft.com/office/drawing/2014/main" val="2056770742"/>
                  </a:ext>
                </a:extLst>
              </a:tr>
              <a:tr h="561730">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250</a:t>
                      </a:r>
                      <a:r>
                        <a:rPr kumimoji="1" lang="ja-JP" altLang="en-US" dirty="0">
                          <a:solidFill>
                            <a:schemeClr val="tx1"/>
                          </a:solidFill>
                        </a:rPr>
                        <a:t>未満</a:t>
                      </a:r>
                    </a:p>
                  </a:txBody>
                  <a:tcPr anchor="ctr"/>
                </a:tc>
                <a:tc>
                  <a:txBody>
                    <a:bodyPr/>
                    <a:lstStyle/>
                    <a:p>
                      <a:r>
                        <a:rPr kumimoji="1" lang="en-US" altLang="ja-JP" dirty="0">
                          <a:solidFill>
                            <a:schemeClr val="tx1"/>
                          </a:solidFill>
                        </a:rPr>
                        <a:t>250</a:t>
                      </a:r>
                      <a:r>
                        <a:rPr kumimoji="1" lang="ja-JP" altLang="en-US" dirty="0">
                          <a:solidFill>
                            <a:schemeClr val="tx1"/>
                          </a:solidFill>
                        </a:rPr>
                        <a:t>～</a:t>
                      </a:r>
                      <a:r>
                        <a:rPr kumimoji="1" lang="en-US" altLang="ja-JP" dirty="0">
                          <a:solidFill>
                            <a:schemeClr val="tx1"/>
                          </a:solidFill>
                        </a:rPr>
                        <a:t>500</a:t>
                      </a:r>
                      <a:endParaRPr kumimoji="1" lang="ja-JP" altLang="en-US" dirty="0">
                        <a:solidFill>
                          <a:schemeClr val="tx1"/>
                        </a:solidFill>
                      </a:endParaRPr>
                    </a:p>
                  </a:txBody>
                  <a:tcPr anchor="ctr"/>
                </a:tc>
                <a:tc>
                  <a:txBody>
                    <a:bodyPr/>
                    <a:lstStyle/>
                    <a:p>
                      <a:r>
                        <a:rPr kumimoji="1" lang="en-US" altLang="ja-JP" dirty="0">
                          <a:solidFill>
                            <a:schemeClr val="tx1"/>
                          </a:solidFill>
                        </a:rPr>
                        <a:t>501</a:t>
                      </a:r>
                      <a:r>
                        <a:rPr kumimoji="1" lang="ja-JP" altLang="en-US" dirty="0">
                          <a:solidFill>
                            <a:schemeClr val="tx1"/>
                          </a:solidFill>
                        </a:rPr>
                        <a:t>以上</a:t>
                      </a:r>
                    </a:p>
                  </a:txBody>
                  <a:tcPr anchor="ctr"/>
                </a:tc>
                <a:extLst>
                  <a:ext uri="{0D108BD9-81ED-4DB2-BD59-A6C34878D82A}">
                    <a16:rowId xmlns:a16="http://schemas.microsoft.com/office/drawing/2014/main" val="1851358548"/>
                  </a:ext>
                </a:extLst>
              </a:tr>
            </a:tbl>
          </a:graphicData>
        </a:graphic>
      </p:graphicFrame>
      <p:sp>
        <p:nvSpPr>
          <p:cNvPr id="8" name="テキスト ボックス 7"/>
          <p:cNvSpPr txBox="1"/>
          <p:nvPr/>
        </p:nvSpPr>
        <p:spPr>
          <a:xfrm>
            <a:off x="0" y="368477"/>
            <a:ext cx="6642100" cy="1477328"/>
          </a:xfrm>
          <a:prstGeom prst="rect">
            <a:avLst/>
          </a:prstGeom>
          <a:noFill/>
        </p:spPr>
        <p:txBody>
          <a:bodyPr wrap="square" rtlCol="0">
            <a:spAutoFit/>
          </a:bodyPr>
          <a:lstStyle/>
          <a:p>
            <a:pPr marL="533400" indent="-533400"/>
            <a:r>
              <a:rPr kumimoji="1" lang="ja-JP" altLang="en-US" sz="2400" b="1" dirty="0">
                <a:latin typeface="+mn-ea"/>
              </a:rPr>
              <a:t> ２．血中抗体価の検査方法と判定基準</a:t>
            </a:r>
            <a:endParaRPr kumimoji="1" lang="en-US" altLang="ja-JP" sz="2400" b="1" dirty="0">
              <a:latin typeface="+mn-ea"/>
            </a:endParaRPr>
          </a:p>
          <a:p>
            <a:pPr marL="533400" indent="-533400"/>
            <a:r>
              <a:rPr kumimoji="1" lang="en-US" altLang="ja-JP" sz="1400" b="1" dirty="0">
                <a:latin typeface="+mn-ea"/>
              </a:rPr>
              <a:t>	</a:t>
            </a:r>
            <a:r>
              <a:rPr kumimoji="1" lang="ja-JP" altLang="en-US" sz="1400" b="1" dirty="0">
                <a:latin typeface="+mn-ea"/>
              </a:rPr>
              <a:t>　</a:t>
            </a:r>
            <a:r>
              <a:rPr kumimoji="1" lang="ja-JP" altLang="en-US" sz="1300" dirty="0">
                <a:latin typeface="+mn-ea"/>
              </a:rPr>
              <a:t>血中抗体価検査</a:t>
            </a:r>
            <a:r>
              <a:rPr lang="ja-JP" altLang="en-US" sz="1300" dirty="0">
                <a:latin typeface="+mn-ea"/>
              </a:rPr>
              <a:t>の際は以下に示す検査方法に従い受検し、</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に記載してください。</a:t>
            </a:r>
            <a:endParaRPr lang="en-US" altLang="ja-JP" sz="1300" dirty="0">
              <a:latin typeface="+mn-ea"/>
            </a:endParaRPr>
          </a:p>
          <a:p>
            <a:pPr marL="533400" indent="-533400"/>
            <a:endParaRPr lang="en-US" altLang="ja-JP" sz="1300" dirty="0">
              <a:latin typeface="+mn-ea"/>
            </a:endParaRPr>
          </a:p>
          <a:p>
            <a:pPr marL="533400">
              <a:tabLst>
                <a:tab pos="533400" algn="l"/>
              </a:tabLst>
            </a:pPr>
            <a:r>
              <a:rPr kumimoji="1" lang="ja-JP" altLang="en-US" sz="1300" dirty="0">
                <a:latin typeface="+mn-ea"/>
              </a:rPr>
              <a:t>　なお、以下に示す検査方法により受検した検査結果であれば、</a:t>
            </a:r>
            <a:r>
              <a:rPr lang="ja-JP" altLang="en-US" sz="1300" dirty="0">
                <a:latin typeface="+mn-ea"/>
              </a:rPr>
              <a:t>検査日は問いません。</a:t>
            </a:r>
            <a:endParaRPr kumimoji="1" lang="ja-JP" altLang="en-US" sz="1300" dirty="0">
              <a:latin typeface="+mn-ea"/>
            </a:endParaRPr>
          </a:p>
        </p:txBody>
      </p:sp>
      <p:sp>
        <p:nvSpPr>
          <p:cNvPr id="9" name="テキスト ボックス 8"/>
          <p:cNvSpPr txBox="1"/>
          <p:nvPr/>
        </p:nvSpPr>
        <p:spPr>
          <a:xfrm>
            <a:off x="259530" y="8463280"/>
            <a:ext cx="6594528" cy="1200329"/>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検査項目毎に、検査方法として記載された方法のうちいずれかの方法で、検査を受けてください。記載されていない方法で検査した場合は、再度検査を受検する必要が生じます。</a:t>
            </a:r>
            <a:endParaRPr kumimoji="1" lang="en-US" altLang="ja-JP" sz="1200" dirty="0">
              <a:latin typeface="+mn-ea"/>
            </a:endParaRPr>
          </a:p>
          <a:p>
            <a:pPr marL="444500" indent="-444500">
              <a:tabLst>
                <a:tab pos="444500" algn="l"/>
              </a:tabLst>
            </a:pPr>
            <a:r>
              <a:rPr kumimoji="1" lang="ja-JP" altLang="en-US" sz="1200" dirty="0">
                <a:latin typeface="+mn-ea"/>
              </a:rPr>
              <a:t>＊２　判定基準は「発症を防ぐために十分な血中抗体価」としています。一般的な抗体陽性とされる値より高値なので、ご留意ください。</a:t>
            </a:r>
            <a:endParaRPr kumimoji="1" lang="en-US" altLang="ja-JP" sz="1200" dirty="0">
              <a:latin typeface="+mn-ea"/>
            </a:endParaRPr>
          </a:p>
          <a:p>
            <a:pPr marL="444500" indent="-444500">
              <a:tabLst>
                <a:tab pos="444500" algn="l"/>
              </a:tabLst>
            </a:pPr>
            <a:r>
              <a:rPr kumimoji="1" lang="ja-JP" altLang="en-US" sz="1200" dirty="0">
                <a:latin typeface="+mn-ea"/>
              </a:rPr>
              <a:t>＊３</a:t>
            </a:r>
            <a:r>
              <a:rPr kumimoji="1" lang="en-US" altLang="ja-JP" sz="1200" dirty="0">
                <a:latin typeface="+mn-ea"/>
              </a:rPr>
              <a:t>	</a:t>
            </a:r>
            <a:r>
              <a:rPr kumimoji="1" lang="ja-JP" altLang="en-US" sz="1200" dirty="0">
                <a:latin typeface="+mn-ea"/>
              </a:rPr>
              <a:t>基準未満の陽性は発症を防ぐには不十分な抗体価です。</a:t>
            </a:r>
          </a:p>
        </p:txBody>
      </p:sp>
      <p:sp>
        <p:nvSpPr>
          <p:cNvPr id="5" name="テキスト ボックス 4"/>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２ページ</a:t>
            </a:r>
          </a:p>
        </p:txBody>
      </p:sp>
    </p:spTree>
    <p:extLst>
      <p:ext uri="{BB962C8B-B14F-4D97-AF65-F5344CB8AC3E}">
        <p14:creationId xmlns:p14="http://schemas.microsoft.com/office/powerpoint/2010/main" val="344886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88106" y="343077"/>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4" name="テキスト ボックス 3"/>
          <p:cNvSpPr txBox="1"/>
          <p:nvPr/>
        </p:nvSpPr>
        <p:spPr>
          <a:xfrm>
            <a:off x="-36739" y="343077"/>
            <a:ext cx="6894739" cy="1692771"/>
          </a:xfrm>
          <a:prstGeom prst="rect">
            <a:avLst/>
          </a:prstGeom>
          <a:noFill/>
        </p:spPr>
        <p:txBody>
          <a:bodyPr wrap="square" rtlCol="0">
            <a:spAutoFit/>
          </a:bodyPr>
          <a:lstStyle/>
          <a:p>
            <a:pPr marL="533400" indent="-533400"/>
            <a:r>
              <a:rPr kumimoji="1" lang="ja-JP" altLang="en-US" sz="2400" b="1" dirty="0">
                <a:latin typeface="+mn-ea"/>
              </a:rPr>
              <a:t> ３．ワクチン接種</a:t>
            </a:r>
            <a:endParaRPr kumimoji="1" lang="en-US" altLang="ja-JP" sz="2400" b="1" dirty="0">
              <a:latin typeface="+mn-ea"/>
            </a:endParaRPr>
          </a:p>
          <a:p>
            <a:pPr marL="533400" indent="-533400"/>
            <a:r>
              <a:rPr kumimoji="1" lang="en-US" altLang="ja-JP" sz="1400" b="1" dirty="0">
                <a:latin typeface="+mn-ea"/>
              </a:rPr>
              <a:t>	</a:t>
            </a:r>
            <a:r>
              <a:rPr kumimoji="1" lang="ja-JP" altLang="en-US" sz="1400" b="1" dirty="0">
                <a:latin typeface="+mn-ea"/>
              </a:rPr>
              <a:t>　</a:t>
            </a:r>
            <a:endParaRPr kumimoji="1" lang="en-US" altLang="ja-JP" sz="1400" b="1" dirty="0">
              <a:latin typeface="+mn-ea"/>
            </a:endParaRPr>
          </a:p>
          <a:p>
            <a:pPr marL="533400" indent="-533400"/>
            <a:r>
              <a:rPr kumimoji="1" lang="ja-JP" altLang="en-US" sz="1400" b="1" dirty="0">
                <a:latin typeface="+mn-ea"/>
              </a:rPr>
              <a:t>　　　　</a:t>
            </a:r>
            <a:r>
              <a:rPr kumimoji="1" lang="ja-JP" altLang="en-US" sz="1300" dirty="0">
                <a:latin typeface="+mn-ea"/>
              </a:rPr>
              <a:t>ワクチン接種</a:t>
            </a:r>
            <a:r>
              <a:rPr lang="ja-JP" altLang="en-US" sz="1300" dirty="0">
                <a:latin typeface="+mn-ea"/>
              </a:rPr>
              <a:t>の際は以下に示すワクチンから必要なワクチンを接種してください。</a:t>
            </a:r>
            <a:endParaRPr lang="en-US" altLang="ja-JP" sz="1300" dirty="0">
              <a:latin typeface="+mn-ea"/>
            </a:endParaRPr>
          </a:p>
          <a:p>
            <a:pPr marL="533400">
              <a:tabLst>
                <a:tab pos="444500" algn="l"/>
              </a:tabLst>
            </a:pPr>
            <a:r>
              <a:rPr kumimoji="1" lang="ja-JP" altLang="en-US" sz="1300" dirty="0">
                <a:latin typeface="+mn-ea"/>
              </a:rPr>
              <a:t>　なお、</a:t>
            </a:r>
            <a:r>
              <a:rPr kumimoji="1" lang="ja-JP" altLang="en-US" sz="1300" u="sng" dirty="0">
                <a:latin typeface="+mn-ea"/>
              </a:rPr>
              <a:t>立ち会いまでに全てのワクチン接種を実施し終えることが望ましい</a:t>
            </a:r>
            <a:r>
              <a:rPr kumimoji="1" lang="ja-JP" altLang="en-US" sz="1300" dirty="0">
                <a:latin typeface="+mn-ea"/>
              </a:rPr>
              <a:t>ですが、ワクチン接種を２回以上行う必要がある場合で、</a:t>
            </a:r>
            <a:r>
              <a:rPr kumimoji="1" lang="ja-JP" altLang="en-US" sz="1300" u="sng" dirty="0">
                <a:latin typeface="+mn-ea"/>
              </a:rPr>
              <a:t>立ち会い前</a:t>
            </a:r>
            <a:r>
              <a:rPr kumimoji="1" lang="ja-JP" altLang="en-US" sz="1300" dirty="0">
                <a:latin typeface="+mn-ea"/>
              </a:rPr>
              <a:t>までに済ませる事が難しい場合は、</a:t>
            </a:r>
            <a:r>
              <a:rPr kumimoji="1" lang="ja-JP" altLang="en-US" sz="1300" u="sng" dirty="0">
                <a:latin typeface="+mn-ea"/>
              </a:rPr>
              <a:t>１回目のワクチン接種を立ち会い前までに実施</a:t>
            </a:r>
            <a:r>
              <a:rPr kumimoji="1" lang="ja-JP" altLang="en-US" sz="1300" dirty="0">
                <a:latin typeface="+mn-ea"/>
              </a:rPr>
              <a:t>し、２回目以降のワクチン接種予定日を</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に記載してください。</a:t>
            </a:r>
            <a:endParaRPr kumimoji="1" lang="en-US" altLang="ja-JP" sz="1300" dirty="0">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1440619204"/>
              </p:ext>
            </p:extLst>
          </p:nvPr>
        </p:nvGraphicFramePr>
        <p:xfrm>
          <a:off x="471488" y="2414167"/>
          <a:ext cx="5979188" cy="3278997"/>
        </p:xfrm>
        <a:graphic>
          <a:graphicData uri="http://schemas.openxmlformats.org/drawingml/2006/table">
            <a:tbl>
              <a:tblPr firstRow="1">
                <a:tableStyleId>{0505E3EF-67EA-436B-97B2-0124C06EBD24}</a:tableStyleId>
              </a:tblPr>
              <a:tblGrid>
                <a:gridCol w="5979188">
                  <a:extLst>
                    <a:ext uri="{9D8B030D-6E8A-4147-A177-3AD203B41FA5}">
                      <a16:colId xmlns:a16="http://schemas.microsoft.com/office/drawing/2014/main" val="1470361694"/>
                    </a:ext>
                  </a:extLst>
                </a:gridCol>
              </a:tblGrid>
              <a:tr h="294775">
                <a:tc>
                  <a:txBody>
                    <a:bodyPr/>
                    <a:lstStyle/>
                    <a:p>
                      <a:pPr algn="ctr"/>
                      <a:r>
                        <a:rPr kumimoji="1" lang="ja-JP" altLang="en-US" dirty="0"/>
                        <a:t>ワクチン</a:t>
                      </a:r>
                      <a:endParaRPr kumimoji="1" lang="ja-JP" altLang="en-US" baseline="30000" dirty="0"/>
                    </a:p>
                  </a:txBody>
                  <a:tcPr anchor="ctr"/>
                </a:tc>
                <a:extLst>
                  <a:ext uri="{0D108BD9-81ED-4DB2-BD59-A6C34878D82A}">
                    <a16:rowId xmlns:a16="http://schemas.microsoft.com/office/drawing/2014/main" val="310998687"/>
                  </a:ext>
                </a:extLst>
              </a:tr>
              <a:tr h="453499">
                <a:tc>
                  <a:txBody>
                    <a:bodyPr/>
                    <a:lstStyle/>
                    <a:p>
                      <a:r>
                        <a:rPr kumimoji="1" lang="ja-JP" altLang="en-US" dirty="0">
                          <a:latin typeface="+mn-ea"/>
                          <a:ea typeface="+mn-ea"/>
                        </a:rPr>
                        <a:t>麻疹ワクチン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はしか</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2982861741"/>
                  </a:ext>
                </a:extLst>
              </a:tr>
              <a:tr h="501049">
                <a:tc>
                  <a:txBody>
                    <a:bodyPr/>
                    <a:lstStyle/>
                    <a:p>
                      <a:r>
                        <a:rPr kumimoji="1" lang="ja-JP" altLang="en-US" dirty="0">
                          <a:latin typeface="+mn-ea"/>
                          <a:ea typeface="+mn-ea"/>
                        </a:rPr>
                        <a:t>風疹ワクチン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３日ばしか</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3312958934"/>
                  </a:ext>
                </a:extLst>
              </a:tr>
              <a:tr h="501049">
                <a:tc>
                  <a:txBody>
                    <a:bodyPr/>
                    <a:lstStyle/>
                    <a:p>
                      <a:r>
                        <a:rPr kumimoji="1" lang="ja-JP" altLang="en-US" dirty="0">
                          <a:latin typeface="+mn-ea"/>
                          <a:ea typeface="+mn-ea"/>
                        </a:rPr>
                        <a:t>水痘ワクチン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みずぼうそう</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352080935"/>
                  </a:ext>
                </a:extLst>
              </a:tr>
              <a:tr h="52042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流行性耳下腺炎ワクチン</a:t>
                      </a:r>
                      <a:endParaRPr kumimoji="1" lang="en-US" altLang="ja-JP"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50" dirty="0">
                          <a:latin typeface="+mn-ea"/>
                          <a:ea typeface="+mn-ea"/>
                        </a:rPr>
                        <a:t>(</a:t>
                      </a:r>
                      <a:r>
                        <a:rPr kumimoji="1" lang="ja-JP" altLang="en-US" sz="1050" dirty="0">
                          <a:latin typeface="+mn-ea"/>
                          <a:ea typeface="+mn-ea"/>
                        </a:rPr>
                        <a:t>ムンプス・おたふくかぜ</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2251144655"/>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（麻疹ワクチン・風疹ワクチンの２種混合ワクチン）</a:t>
                      </a:r>
                      <a:endParaRPr kumimoji="1" lang="en-US" altLang="ja-JP" sz="1050" dirty="0">
                        <a:latin typeface="+mn-ea"/>
                        <a:ea typeface="+mn-ea"/>
                      </a:endParaRPr>
                    </a:p>
                  </a:txBody>
                  <a:tcPr/>
                </a:tc>
                <a:extLst>
                  <a:ext uri="{0D108BD9-81ED-4DB2-BD59-A6C34878D82A}">
                    <a16:rowId xmlns:a16="http://schemas.microsoft.com/office/drawing/2014/main" val="3732537044"/>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（麻疹ワクチン・風疹ワクチン・流行性耳下腺炎ワクチンの３種混合ワクチン）</a:t>
                      </a:r>
                    </a:p>
                  </a:txBody>
                  <a:tcPr/>
                </a:tc>
                <a:extLst>
                  <a:ext uri="{0D108BD9-81ED-4DB2-BD59-A6C34878D82A}">
                    <a16:rowId xmlns:a16="http://schemas.microsoft.com/office/drawing/2014/main" val="1426740922"/>
                  </a:ext>
                </a:extLst>
              </a:tr>
            </a:tbl>
          </a:graphicData>
        </a:graphic>
      </p:graphicFrame>
      <p:sp>
        <p:nvSpPr>
          <p:cNvPr id="7" name="正方形/長方形 6"/>
          <p:cNvSpPr/>
          <p:nvPr/>
        </p:nvSpPr>
        <p:spPr>
          <a:xfrm>
            <a:off x="375776" y="6071483"/>
            <a:ext cx="6170612" cy="830997"/>
          </a:xfrm>
          <a:prstGeom prst="rect">
            <a:avLst/>
          </a:prstGeom>
        </p:spPr>
        <p:txBody>
          <a:bodyPr wrap="square">
            <a:spAutoFit/>
          </a:bodyPr>
          <a:lstStyle/>
          <a:p>
            <a:pPr marL="444500" indent="-444500">
              <a:tabLst>
                <a:tab pos="177800" algn="l"/>
              </a:tabLst>
            </a:pPr>
            <a:r>
              <a:rPr kumimoji="1" lang="ja-JP" altLang="en-US" sz="1200" dirty="0">
                <a:latin typeface="+mn-ea"/>
              </a:rPr>
              <a:t>＊　　当該ワクチンは</a:t>
            </a:r>
            <a:r>
              <a:rPr lang="ja-JP" altLang="en-US" sz="1200" dirty="0">
                <a:latin typeface="+mn-ea"/>
              </a:rPr>
              <a:t>生ワクチンです。同種のワクチンを２回接種する場合は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以上の間隔をあけて次のワクチンを接種します。</a:t>
            </a:r>
            <a:endParaRPr lang="en-US" altLang="ja-JP" sz="1200" dirty="0">
              <a:latin typeface="+mn-ea"/>
            </a:endParaRPr>
          </a:p>
          <a:p>
            <a:pPr marL="444500" indent="-444500">
              <a:tabLst>
                <a:tab pos="177800" algn="l"/>
              </a:tabLst>
            </a:pPr>
            <a:r>
              <a:rPr lang="ja-JP" altLang="en-US" sz="1200" dirty="0">
                <a:latin typeface="+mn-ea"/>
              </a:rPr>
              <a:t>＊　　</a:t>
            </a:r>
            <a:r>
              <a:rPr kumimoji="1" lang="ja-JP" altLang="en-US" sz="1200" dirty="0">
                <a:latin typeface="+mn-ea"/>
              </a:rPr>
              <a:t>病気や体質等によりやむを得ない事情によりワクチン接種ができない場合は、</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にその旨ご記入ください。</a:t>
            </a:r>
            <a:endParaRPr kumimoji="1" lang="en-US" altLang="ja-JP" sz="1200" dirty="0">
              <a:latin typeface="+mn-ea"/>
            </a:endParaRPr>
          </a:p>
        </p:txBody>
      </p:sp>
      <p:sp>
        <p:nvSpPr>
          <p:cNvPr id="6" name="テキスト ボックス 5"/>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３ページ</a:t>
            </a:r>
          </a:p>
        </p:txBody>
      </p:sp>
    </p:spTree>
    <p:extLst>
      <p:ext uri="{BB962C8B-B14F-4D97-AF65-F5344CB8AC3E}">
        <p14:creationId xmlns:p14="http://schemas.microsoft.com/office/powerpoint/2010/main" val="3824463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77800" y="236083"/>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 name="タイトル 1"/>
          <p:cNvSpPr>
            <a:spLocks noGrp="1"/>
          </p:cNvSpPr>
          <p:nvPr>
            <p:ph type="title" idx="4294967295"/>
          </p:nvPr>
        </p:nvSpPr>
        <p:spPr>
          <a:xfrm>
            <a:off x="496887" y="673815"/>
            <a:ext cx="5915025" cy="1180038"/>
          </a:xfrm>
        </p:spPr>
        <p:txBody>
          <a:bodyPr>
            <a:normAutofit/>
          </a:bodyPr>
          <a:lstStyle/>
          <a:p>
            <a:pPr>
              <a:tabLst>
                <a:tab pos="533400" algn="l"/>
              </a:tabLst>
            </a:pPr>
            <a:r>
              <a:rPr lang="ja-JP" altLang="en-US" sz="1300" dirty="0">
                <a:latin typeface="+mn-ea"/>
                <a:ea typeface="+mn-ea"/>
              </a:rPr>
              <a:t>　以下に示す検査項目を受検し、</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に記載してください。</a:t>
            </a:r>
            <a:br>
              <a:rPr lang="en-US" altLang="ja-JP" sz="1300" dirty="0">
                <a:latin typeface="+mn-ea"/>
                <a:ea typeface="+mn-ea"/>
              </a:rPr>
            </a:br>
            <a:r>
              <a:rPr lang="ja-JP" altLang="en-US" sz="1300" dirty="0">
                <a:latin typeface="+mn-ea"/>
                <a:ea typeface="+mn-ea"/>
              </a:rPr>
              <a:t>　なお、以下に示す検査方法により受検した検査結果であれば、検査日は問いません。</a:t>
            </a:r>
          </a:p>
        </p:txBody>
      </p:sp>
      <p:sp>
        <p:nvSpPr>
          <p:cNvPr id="4" name="テキスト ボックス 3"/>
          <p:cNvSpPr txBox="1"/>
          <p:nvPr/>
        </p:nvSpPr>
        <p:spPr>
          <a:xfrm>
            <a:off x="136471" y="262437"/>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４．Ｂ型肝炎</a:t>
            </a:r>
          </a:p>
        </p:txBody>
      </p:sp>
      <p:graphicFrame>
        <p:nvGraphicFramePr>
          <p:cNvPr id="3" name="表 2"/>
          <p:cNvGraphicFramePr>
            <a:graphicFrameLocks noGrp="1"/>
          </p:cNvGraphicFramePr>
          <p:nvPr>
            <p:extLst>
              <p:ext uri="{D42A27DB-BD31-4B8C-83A1-F6EECF244321}">
                <p14:modId xmlns:p14="http://schemas.microsoft.com/office/powerpoint/2010/main" val="971168233"/>
              </p:ext>
            </p:extLst>
          </p:nvPr>
        </p:nvGraphicFramePr>
        <p:xfrm>
          <a:off x="484187" y="1853853"/>
          <a:ext cx="5940425" cy="1559020"/>
        </p:xfrm>
        <a:graphic>
          <a:graphicData uri="http://schemas.openxmlformats.org/drawingml/2006/table">
            <a:tbl>
              <a:tblPr firstRow="1">
                <a:tableStyleId>{0505E3EF-67EA-436B-97B2-0124C06EBD24}</a:tableStyleId>
              </a:tblPr>
              <a:tblGrid>
                <a:gridCol w="1527918">
                  <a:extLst>
                    <a:ext uri="{9D8B030D-6E8A-4147-A177-3AD203B41FA5}">
                      <a16:colId xmlns:a16="http://schemas.microsoft.com/office/drawing/2014/main" val="1470361694"/>
                    </a:ext>
                  </a:extLst>
                </a:gridCol>
                <a:gridCol w="1494559">
                  <a:extLst>
                    <a:ext uri="{9D8B030D-6E8A-4147-A177-3AD203B41FA5}">
                      <a16:colId xmlns:a16="http://schemas.microsoft.com/office/drawing/2014/main" val="3999442264"/>
                    </a:ext>
                  </a:extLst>
                </a:gridCol>
                <a:gridCol w="1387805">
                  <a:extLst>
                    <a:ext uri="{9D8B030D-6E8A-4147-A177-3AD203B41FA5}">
                      <a16:colId xmlns:a16="http://schemas.microsoft.com/office/drawing/2014/main" val="555399104"/>
                    </a:ext>
                  </a:extLst>
                </a:gridCol>
                <a:gridCol w="1530143">
                  <a:extLst>
                    <a:ext uri="{9D8B030D-6E8A-4147-A177-3AD203B41FA5}">
                      <a16:colId xmlns:a16="http://schemas.microsoft.com/office/drawing/2014/main" val="2666210860"/>
                    </a:ext>
                  </a:extLst>
                </a:gridCol>
              </a:tblGrid>
              <a:tr h="318331">
                <a:tc rowSpan="2">
                  <a:txBody>
                    <a:bodyPr/>
                    <a:lstStyle/>
                    <a:p>
                      <a:pPr algn="ctr"/>
                      <a:r>
                        <a:rPr kumimoji="1" lang="ja-JP" altLang="en-US" dirty="0">
                          <a:solidFill>
                            <a:schemeClr val="tx1"/>
                          </a:solidFill>
                        </a:rPr>
                        <a:t>検査項目</a:t>
                      </a:r>
                    </a:p>
                  </a:txBody>
                  <a:tcPr anchor="ctr"/>
                </a:tc>
                <a:tc rowSpan="2">
                  <a:txBody>
                    <a:bodyPr/>
                    <a:lstStyle/>
                    <a:p>
                      <a:pPr algn="ctr"/>
                      <a:r>
                        <a:rPr kumimoji="1" lang="ja-JP" altLang="en-US" dirty="0">
                          <a:solidFill>
                            <a:schemeClr val="tx1"/>
                          </a:solidFill>
                        </a:rPr>
                        <a:t>検査方法</a:t>
                      </a:r>
                      <a:r>
                        <a:rPr kumimoji="1" lang="ja-JP" altLang="en-US" baseline="30000" dirty="0">
                          <a:solidFill>
                            <a:schemeClr val="tx1"/>
                          </a:solidFill>
                        </a:rPr>
                        <a:t>＊１</a:t>
                      </a:r>
                    </a:p>
                  </a:txBody>
                  <a:tcPr anchor="ctr"/>
                </a:tc>
                <a:tc gridSpan="2">
                  <a:txBody>
                    <a:bodyPr/>
                    <a:lstStyle/>
                    <a:p>
                      <a:pPr algn="ctr"/>
                      <a:r>
                        <a:rPr kumimoji="1" lang="ja-JP" altLang="en-US" dirty="0">
                          <a:solidFill>
                            <a:schemeClr val="tx1"/>
                          </a:solidFill>
                        </a:rPr>
                        <a:t>判定基準</a:t>
                      </a:r>
                      <a:endParaRPr kumimoji="1" lang="en-US" altLang="ja-JP" dirty="0">
                        <a:solidFill>
                          <a:schemeClr val="tx1"/>
                        </a:solidFill>
                      </a:endParaRPr>
                    </a:p>
                  </a:txBody>
                  <a:tcPr anchor="ctr"/>
                </a:tc>
                <a:tc hMerge="1">
                  <a:txBody>
                    <a:bodyPr/>
                    <a:lstStyle/>
                    <a:p>
                      <a:endParaRPr kumimoji="1" lang="ja-JP" altLang="en-US" dirty="0"/>
                    </a:p>
                  </a:txBody>
                  <a:tcPr/>
                </a:tc>
                <a:extLst>
                  <a:ext uri="{0D108BD9-81ED-4DB2-BD59-A6C34878D82A}">
                    <a16:rowId xmlns:a16="http://schemas.microsoft.com/office/drawing/2014/main" val="310998687"/>
                  </a:ext>
                </a:extLst>
              </a:tr>
              <a:tr h="318331">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r>
                        <a:rPr kumimoji="1" lang="ja-JP" altLang="en-US" baseline="30000" dirty="0">
                          <a:solidFill>
                            <a:schemeClr val="tx1"/>
                          </a:solidFill>
                        </a:rPr>
                        <a:t>＊２</a:t>
                      </a:r>
                      <a:endParaRPr kumimoji="1" lang="en-US" altLang="ja-JP" baseline="30000" dirty="0">
                        <a:solidFill>
                          <a:schemeClr val="tx1"/>
                        </a:solidFill>
                      </a:endParaRPr>
                    </a:p>
                  </a:txBody>
                  <a:tcPr anchor="ctr"/>
                </a:tc>
                <a:tc>
                  <a:txBody>
                    <a:bodyPr/>
                    <a:lstStyle/>
                    <a:p>
                      <a:pPr algn="ctr"/>
                      <a:r>
                        <a:rPr kumimoji="1" lang="ja-JP" altLang="en-US" dirty="0">
                          <a:solidFill>
                            <a:schemeClr val="tx1"/>
                          </a:solidFill>
                        </a:rPr>
                        <a:t>陽性</a:t>
                      </a:r>
                    </a:p>
                  </a:txBody>
                  <a:tcPr anchor="ctr"/>
                </a:tc>
                <a:extLst>
                  <a:ext uri="{0D108BD9-81ED-4DB2-BD59-A6C34878D82A}">
                    <a16:rowId xmlns:a16="http://schemas.microsoft.com/office/drawing/2014/main" val="1625344671"/>
                  </a:ext>
                </a:extLst>
              </a:tr>
              <a:tr h="461179">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350" dirty="0">
                          <a:solidFill>
                            <a:schemeClr val="tx1"/>
                          </a:solidFill>
                          <a:latin typeface="+mn-ea"/>
                          <a:ea typeface="+mn-ea"/>
                        </a:rPr>
                        <a:t>HBs</a:t>
                      </a:r>
                      <a:r>
                        <a:rPr lang="ja-JP" altLang="en-US" sz="1350" dirty="0">
                          <a:solidFill>
                            <a:schemeClr val="tx1"/>
                          </a:solidFill>
                          <a:latin typeface="+mn-ea"/>
                          <a:ea typeface="+mn-ea"/>
                        </a:rPr>
                        <a:t>抗体検査</a:t>
                      </a:r>
                      <a:endParaRPr kumimoji="1" lang="ja-JP" altLang="en-US" sz="1350" dirty="0">
                        <a:solidFill>
                          <a:schemeClr val="tx1"/>
                        </a:solidFill>
                        <a:latin typeface="+mn-ea"/>
                        <a:ea typeface="+mn-ea"/>
                      </a:endParaRPr>
                    </a:p>
                  </a:txBody>
                  <a:tcPr/>
                </a:tc>
                <a:tc>
                  <a:txBody>
                    <a:bodyPr/>
                    <a:lstStyle/>
                    <a:p>
                      <a:r>
                        <a:rPr kumimoji="1" lang="en-US" altLang="ja-JP" sz="1350" dirty="0">
                          <a:solidFill>
                            <a:schemeClr val="tx1"/>
                          </a:solidFill>
                          <a:latin typeface="+mn-ea"/>
                          <a:ea typeface="+mn-ea"/>
                        </a:rPr>
                        <a:t>CLIA</a:t>
                      </a:r>
                      <a:r>
                        <a:rPr kumimoji="1" lang="ja-JP" altLang="en-US" sz="1350" dirty="0">
                          <a:solidFill>
                            <a:schemeClr val="tx1"/>
                          </a:solidFill>
                          <a:latin typeface="+mn-ea"/>
                          <a:ea typeface="+mn-ea"/>
                        </a:rPr>
                        <a:t>法</a:t>
                      </a:r>
                      <a:endParaRPr kumimoji="1" lang="en-US" altLang="ja-JP" sz="1350" dirty="0">
                        <a:solidFill>
                          <a:schemeClr val="tx1"/>
                        </a:solidFill>
                        <a:latin typeface="+mn-ea"/>
                        <a:ea typeface="+mn-ea"/>
                      </a:endParaRPr>
                    </a:p>
                  </a:txBody>
                  <a:tcPr/>
                </a:tc>
                <a:tc>
                  <a:txBody>
                    <a:bodyPr/>
                    <a:lstStyle/>
                    <a:p>
                      <a:r>
                        <a:rPr kumimoji="1" lang="en-US" altLang="ja-JP" sz="1350" dirty="0">
                          <a:solidFill>
                            <a:schemeClr val="tx1"/>
                          </a:solidFill>
                          <a:latin typeface="+mn-ea"/>
                          <a:ea typeface="+mn-ea"/>
                        </a:rPr>
                        <a:t>10.0</a:t>
                      </a:r>
                      <a:r>
                        <a:rPr kumimoji="1" lang="ja-JP" altLang="en-US" sz="1350" dirty="0">
                          <a:solidFill>
                            <a:schemeClr val="tx1"/>
                          </a:solidFill>
                          <a:latin typeface="+mn-ea"/>
                          <a:ea typeface="+mn-ea"/>
                        </a:rPr>
                        <a:t>未満</a:t>
                      </a:r>
                    </a:p>
                  </a:txBody>
                  <a:tcPr/>
                </a:tc>
                <a:tc>
                  <a:txBody>
                    <a:bodyPr/>
                    <a:lstStyle/>
                    <a:p>
                      <a:r>
                        <a:rPr kumimoji="1" lang="en-US" altLang="ja-JP" sz="1350" dirty="0">
                          <a:solidFill>
                            <a:schemeClr val="tx1"/>
                          </a:solidFill>
                          <a:latin typeface="+mn-ea"/>
                          <a:ea typeface="+mn-ea"/>
                        </a:rPr>
                        <a:t>10.0</a:t>
                      </a:r>
                      <a:r>
                        <a:rPr kumimoji="1" lang="ja-JP" altLang="en-US" sz="1350" dirty="0">
                          <a:solidFill>
                            <a:schemeClr val="tx1"/>
                          </a:solidFill>
                          <a:latin typeface="+mn-ea"/>
                          <a:ea typeface="+mn-ea"/>
                        </a:rPr>
                        <a:t>以上</a:t>
                      </a:r>
                    </a:p>
                  </a:txBody>
                  <a:tcPr/>
                </a:tc>
                <a:extLst>
                  <a:ext uri="{0D108BD9-81ED-4DB2-BD59-A6C34878D82A}">
                    <a16:rowId xmlns:a16="http://schemas.microsoft.com/office/drawing/2014/main" val="2982861741"/>
                  </a:ext>
                </a:extLst>
              </a:tr>
              <a:tr h="461179">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dirty="0">
                        <a:solidFill>
                          <a:schemeClr val="tx1"/>
                        </a:solidFill>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en-US" altLang="ja-JP" sz="1350" dirty="0">
                          <a:latin typeface="+mn-ea"/>
                          <a:ea typeface="+mn-ea"/>
                        </a:rPr>
                        <a:t>CLEIA</a:t>
                      </a:r>
                      <a:r>
                        <a:rPr kumimoji="1" lang="ja-JP" altLang="en-US" sz="1350" dirty="0">
                          <a:latin typeface="+mn-ea"/>
                          <a:ea typeface="+mn-ea"/>
                        </a:rPr>
                        <a:t>法</a:t>
                      </a:r>
                      <a:endParaRPr kumimoji="1" lang="en-US" altLang="ja-JP" sz="1350" dirty="0">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陰性</a:t>
                      </a:r>
                      <a:r>
                        <a:rPr kumimoji="1" lang="ja-JP" altLang="en-US" sz="900" dirty="0">
                          <a:latin typeface="+mn-ea"/>
                          <a:ea typeface="+mn-ea"/>
                        </a:rPr>
                        <a:t>（</a:t>
                      </a:r>
                      <a:r>
                        <a:rPr kumimoji="1" lang="en-US" altLang="ja-JP" sz="900" dirty="0">
                          <a:latin typeface="+mn-ea"/>
                          <a:ea typeface="+mn-ea"/>
                        </a:rPr>
                        <a:t>10.0</a:t>
                      </a:r>
                      <a:r>
                        <a:rPr kumimoji="1" lang="ja-JP" altLang="en-US" sz="900" dirty="0">
                          <a:latin typeface="+mn-ea"/>
                          <a:ea typeface="+mn-ea"/>
                        </a:rPr>
                        <a:t>未満）</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陽性</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en-US" altLang="ja-JP"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10.0</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以上）</a:t>
                      </a:r>
                    </a:p>
                  </a:txBody>
                  <a:tcPr/>
                </a:tc>
                <a:extLst>
                  <a:ext uri="{0D108BD9-81ED-4DB2-BD59-A6C34878D82A}">
                    <a16:rowId xmlns:a16="http://schemas.microsoft.com/office/drawing/2014/main" val="509040561"/>
                  </a:ext>
                </a:extLst>
              </a:tr>
            </a:tbl>
          </a:graphicData>
        </a:graphic>
      </p:graphicFrame>
      <p:sp>
        <p:nvSpPr>
          <p:cNvPr id="10" name="正方形/長方形 9"/>
          <p:cNvSpPr/>
          <p:nvPr/>
        </p:nvSpPr>
        <p:spPr>
          <a:xfrm>
            <a:off x="406401" y="3735561"/>
            <a:ext cx="6005511" cy="830997"/>
          </a:xfrm>
          <a:prstGeom prst="rect">
            <a:avLst/>
          </a:prstGeom>
        </p:spPr>
        <p:txBody>
          <a:bodyPr wrap="square">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検査方法として記載された方法で検査を受けてください。記載されていない方法で検査した場合は、再度検査を受検する必要が生じます。</a:t>
            </a:r>
          </a:p>
          <a:p>
            <a:pPr marL="444500" indent="-444500">
              <a:tabLst>
                <a:tab pos="444500" algn="l"/>
              </a:tabLst>
            </a:pPr>
            <a:r>
              <a:rPr kumimoji="1" lang="ja-JP" altLang="en-US" sz="1200" dirty="0">
                <a:latin typeface="+mn-ea"/>
              </a:rPr>
              <a:t>＊２</a:t>
            </a:r>
            <a:r>
              <a:rPr kumimoji="1" lang="en-US" altLang="ja-JP" sz="1200" dirty="0">
                <a:latin typeface="+mn-ea"/>
              </a:rPr>
              <a:t>	</a:t>
            </a:r>
            <a:r>
              <a:rPr lang="en-US" altLang="ja-JP" sz="1200" dirty="0">
                <a:latin typeface="+mn-ea"/>
              </a:rPr>
              <a:t>HBs</a:t>
            </a:r>
            <a:r>
              <a:rPr lang="ja-JP" altLang="en-US" sz="1200" dirty="0">
                <a:latin typeface="+mn-ea"/>
              </a:rPr>
              <a:t>抗体検査が陰性の場合は、立ち会い前にワクチン接種</a:t>
            </a:r>
            <a:r>
              <a:rPr lang="en-US" altLang="ja-JP" sz="1200" dirty="0">
                <a:latin typeface="+mn-ea"/>
              </a:rPr>
              <a:t>(1</a:t>
            </a:r>
            <a:r>
              <a:rPr lang="ja-JP" altLang="en-US" sz="1200" dirty="0">
                <a:latin typeface="+mn-ea"/>
              </a:rPr>
              <a:t>クール：</a:t>
            </a:r>
            <a:r>
              <a:rPr lang="en-US" altLang="ja-JP" sz="1200" dirty="0">
                <a:latin typeface="+mn-ea"/>
              </a:rPr>
              <a:t>3</a:t>
            </a:r>
            <a:r>
              <a:rPr lang="ja-JP" altLang="en-US" sz="1200" dirty="0">
                <a:latin typeface="+mn-ea"/>
              </a:rPr>
              <a:t>回</a:t>
            </a:r>
            <a:r>
              <a:rPr lang="en-US" altLang="ja-JP" sz="1200" dirty="0">
                <a:latin typeface="+mn-ea"/>
              </a:rPr>
              <a:t>)</a:t>
            </a:r>
            <a:r>
              <a:rPr lang="ja-JP" altLang="en-US" sz="1200" dirty="0">
                <a:latin typeface="+mn-ea"/>
              </a:rPr>
              <a:t>を受けることが望ましい。</a:t>
            </a:r>
            <a:endParaRPr lang="en-US" altLang="ja-JP" sz="12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４ページ</a:t>
            </a:r>
          </a:p>
        </p:txBody>
      </p:sp>
    </p:spTree>
    <p:extLst>
      <p:ext uri="{BB962C8B-B14F-4D97-AF65-F5344CB8AC3E}">
        <p14:creationId xmlns:p14="http://schemas.microsoft.com/office/powerpoint/2010/main" val="1701646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06142" y="198598"/>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7" name="テキスト ボックス 6"/>
          <p:cNvSpPr txBox="1"/>
          <p:nvPr/>
        </p:nvSpPr>
        <p:spPr>
          <a:xfrm>
            <a:off x="187271" y="1186977"/>
            <a:ext cx="6096000" cy="1508105"/>
          </a:xfrm>
          <a:prstGeom prst="rect">
            <a:avLst/>
          </a:prstGeom>
          <a:noFill/>
        </p:spPr>
        <p:txBody>
          <a:bodyPr wrap="square" rtlCol="0">
            <a:spAutoFit/>
          </a:bodyPr>
          <a:lstStyle/>
          <a:p>
            <a:r>
              <a:rPr kumimoji="1" lang="ja-JP" altLang="en-US" sz="1400" b="1" dirty="0">
                <a:latin typeface="+mn-ea"/>
              </a:rPr>
              <a:t>（１）ワクチン接種・検査費用の目安</a:t>
            </a:r>
            <a:endParaRPr kumimoji="1" lang="en-US" altLang="ja-JP" sz="1400" b="1" dirty="0">
              <a:latin typeface="+mn-ea"/>
            </a:endParaRPr>
          </a:p>
          <a:p>
            <a:pPr marL="533400"/>
            <a:r>
              <a:rPr kumimoji="1" lang="ja-JP" altLang="en-US" sz="1300" dirty="0">
                <a:latin typeface="+mn-ea"/>
              </a:rPr>
              <a:t>　公的医療保険の適用外のため、ワクチン接種・検査費用は</a:t>
            </a:r>
            <a:r>
              <a:rPr kumimoji="1" lang="en-US" altLang="ja-JP" sz="1300" dirty="0">
                <a:latin typeface="+mn-ea"/>
              </a:rPr>
              <a:t>10</a:t>
            </a:r>
            <a:r>
              <a:rPr kumimoji="1" lang="ja-JP" altLang="en-US" sz="1300" dirty="0">
                <a:latin typeface="+mn-ea"/>
              </a:rPr>
              <a:t>割負担になります。受診する医療機関により費用は異なりますが、目安は以下のとおりです。</a:t>
            </a:r>
            <a:endParaRPr kumimoji="1" lang="en-US" altLang="ja-JP" sz="1300" dirty="0">
              <a:latin typeface="+mn-ea"/>
            </a:endParaRPr>
          </a:p>
          <a:p>
            <a:pPr marL="533400"/>
            <a:r>
              <a:rPr kumimoji="1" lang="ja-JP" altLang="en-US" sz="1300" dirty="0">
                <a:latin typeface="+mn-ea"/>
              </a:rPr>
              <a:t>・血中抗体価検査：全体で約</a:t>
            </a:r>
            <a:r>
              <a:rPr kumimoji="1" lang="en-US" altLang="ja-JP" sz="1300" dirty="0">
                <a:latin typeface="+mn-ea"/>
              </a:rPr>
              <a:t>12,000</a:t>
            </a:r>
            <a:r>
              <a:rPr kumimoji="1" lang="ja-JP" altLang="en-US" sz="1300" dirty="0">
                <a:latin typeface="+mn-ea"/>
              </a:rPr>
              <a:t>円</a:t>
            </a:r>
            <a:endParaRPr kumimoji="1" lang="en-US" altLang="ja-JP" sz="1300" dirty="0">
              <a:latin typeface="+mn-ea"/>
            </a:endParaRPr>
          </a:p>
          <a:p>
            <a:pPr marL="533400" indent="88900"/>
            <a:r>
              <a:rPr kumimoji="1" lang="ja-JP" altLang="en-US" sz="1300" dirty="0">
                <a:latin typeface="+mn-ea"/>
              </a:rPr>
              <a:t>（麻疹・風疹・水痘・流行性耳下腺炎・Ｂ型肝炎）</a:t>
            </a:r>
            <a:endParaRPr kumimoji="1" lang="en-US" altLang="ja-JP" sz="1300" dirty="0">
              <a:latin typeface="+mn-ea"/>
            </a:endParaRPr>
          </a:p>
          <a:p>
            <a:pPr marL="533400"/>
            <a:r>
              <a:rPr kumimoji="1" lang="ja-JP" altLang="en-US" sz="1300" dirty="0">
                <a:latin typeface="+mn-ea"/>
              </a:rPr>
              <a:t>・ワクチン接種：１種類約</a:t>
            </a:r>
            <a:r>
              <a:rPr kumimoji="1" lang="en-US" altLang="ja-JP" sz="1300" dirty="0">
                <a:latin typeface="+mn-ea"/>
              </a:rPr>
              <a:t>3,000</a:t>
            </a:r>
            <a:r>
              <a:rPr kumimoji="1" lang="ja-JP" altLang="en-US" sz="1300" dirty="0">
                <a:latin typeface="+mn-ea"/>
              </a:rPr>
              <a:t>円～</a:t>
            </a:r>
            <a:r>
              <a:rPr kumimoji="1" lang="en-US" altLang="ja-JP" sz="1300" dirty="0">
                <a:latin typeface="+mn-ea"/>
              </a:rPr>
              <a:t>8,000</a:t>
            </a:r>
            <a:r>
              <a:rPr kumimoji="1" lang="ja-JP" altLang="en-US" sz="1300" dirty="0">
                <a:latin typeface="+mn-ea"/>
              </a:rPr>
              <a:t>円</a:t>
            </a:r>
            <a:endParaRPr kumimoji="1" lang="en-US" altLang="ja-JP" sz="1300" dirty="0">
              <a:latin typeface="+mn-ea"/>
            </a:endParaRPr>
          </a:p>
        </p:txBody>
      </p:sp>
      <p:sp>
        <p:nvSpPr>
          <p:cNvPr id="5" name="テキスト ボックス 4"/>
          <p:cNvSpPr txBox="1"/>
          <p:nvPr/>
        </p:nvSpPr>
        <p:spPr>
          <a:xfrm>
            <a:off x="187271" y="259799"/>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５．Ｑ＆Ａ</a:t>
            </a:r>
          </a:p>
        </p:txBody>
      </p:sp>
      <p:sp>
        <p:nvSpPr>
          <p:cNvPr id="8" name="テキスト ボックス 7"/>
          <p:cNvSpPr txBox="1"/>
          <p:nvPr/>
        </p:nvSpPr>
        <p:spPr>
          <a:xfrm>
            <a:off x="187271" y="2968996"/>
            <a:ext cx="6096000" cy="723275"/>
          </a:xfrm>
          <a:prstGeom prst="rect">
            <a:avLst/>
          </a:prstGeom>
          <a:noFill/>
        </p:spPr>
        <p:txBody>
          <a:bodyPr wrap="square" rtlCol="0">
            <a:spAutoFit/>
          </a:bodyPr>
          <a:lstStyle/>
          <a:p>
            <a:r>
              <a:rPr kumimoji="1" lang="ja-JP" altLang="en-US" sz="1400" b="1" dirty="0">
                <a:latin typeface="+mn-ea"/>
              </a:rPr>
              <a:t>（２）以前に受検した検査結果の提出について</a:t>
            </a:r>
            <a:endParaRPr kumimoji="1" lang="en-US" altLang="ja-JP" sz="1400" b="1" dirty="0">
              <a:latin typeface="+mn-ea"/>
            </a:endParaRPr>
          </a:p>
          <a:p>
            <a:pPr marL="533400"/>
            <a:r>
              <a:rPr kumimoji="1" lang="ja-JP" altLang="en-US" sz="1400" dirty="0">
                <a:latin typeface="+mn-ea"/>
              </a:rPr>
              <a:t>　</a:t>
            </a:r>
            <a:r>
              <a:rPr kumimoji="1" lang="ja-JP" altLang="en-US" sz="1300" dirty="0">
                <a:latin typeface="+mn-ea"/>
              </a:rPr>
              <a:t>当院の指定する検査方法であれば、検査日は問いません。</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に記載をお願いします。</a:t>
            </a:r>
            <a:endParaRPr kumimoji="1" lang="en-US" altLang="ja-JP" sz="1300" dirty="0">
              <a:latin typeface="+mn-ea"/>
            </a:endParaRPr>
          </a:p>
        </p:txBody>
      </p:sp>
      <p:sp>
        <p:nvSpPr>
          <p:cNvPr id="11" name="テキスト ボックス 10"/>
          <p:cNvSpPr txBox="1"/>
          <p:nvPr/>
        </p:nvSpPr>
        <p:spPr>
          <a:xfrm>
            <a:off x="187271" y="3966185"/>
            <a:ext cx="6096000" cy="1308050"/>
          </a:xfrm>
          <a:prstGeom prst="rect">
            <a:avLst/>
          </a:prstGeom>
          <a:noFill/>
        </p:spPr>
        <p:txBody>
          <a:bodyPr wrap="square" rtlCol="0">
            <a:spAutoFit/>
          </a:bodyPr>
          <a:lstStyle/>
          <a:p>
            <a:r>
              <a:rPr kumimoji="1" lang="ja-JP" altLang="en-US" sz="1400" b="1" dirty="0">
                <a:latin typeface="+mn-ea"/>
              </a:rPr>
              <a:t>（３）実施すべきワクチン接種が複数種ある場合の同時接種について</a:t>
            </a:r>
            <a:endParaRPr lang="en-US" altLang="ja-JP" sz="1400" b="1" dirty="0">
              <a:latin typeface="+mn-ea"/>
            </a:endParaRPr>
          </a:p>
          <a:p>
            <a:pPr marL="533400"/>
            <a:r>
              <a:rPr kumimoji="1" lang="ja-JP" altLang="en-US" sz="1300" dirty="0">
                <a:latin typeface="+mn-ea"/>
              </a:rPr>
              <a:t>　ワクチンを同時接種しても、副反応の頻度は上昇しません。また、効果が減弱することもありませんので、</a:t>
            </a:r>
            <a:r>
              <a:rPr kumimoji="1" lang="ja-JP" altLang="en-US" sz="1300" u="sng" dirty="0">
                <a:latin typeface="+mn-ea"/>
              </a:rPr>
              <a:t>同時接種をして構いません</a:t>
            </a:r>
            <a:r>
              <a:rPr kumimoji="1" lang="ja-JP" altLang="en-US" sz="1300" dirty="0">
                <a:latin typeface="+mn-ea"/>
              </a:rPr>
              <a:t>。</a:t>
            </a:r>
            <a:endParaRPr kumimoji="1" lang="en-US" altLang="ja-JP" sz="1300" dirty="0">
              <a:latin typeface="+mn-ea"/>
            </a:endParaRPr>
          </a:p>
          <a:p>
            <a:pPr marL="533400"/>
            <a:r>
              <a:rPr kumimoji="1" lang="ja-JP" altLang="en-US" sz="1300" dirty="0">
                <a:latin typeface="+mn-ea"/>
              </a:rPr>
              <a:t>　ただし、複数のワクチンを混注することは認められていませんので注意してください。同側の上腕等に接種する際は局所反応がでた場合に重ならないように、注射部位は</a:t>
            </a:r>
            <a:r>
              <a:rPr kumimoji="1" lang="en-US" altLang="ja-JP" sz="1300" dirty="0">
                <a:latin typeface="+mn-ea"/>
              </a:rPr>
              <a:t>3cm</a:t>
            </a:r>
            <a:r>
              <a:rPr kumimoji="1" lang="ja-JP" altLang="en-US" sz="1300" dirty="0">
                <a:latin typeface="+mn-ea"/>
              </a:rPr>
              <a:t>以上あけて接種します。</a:t>
            </a:r>
            <a:endParaRPr lang="en-US" altLang="ja-JP" sz="13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５ページ</a:t>
            </a:r>
          </a:p>
        </p:txBody>
      </p:sp>
      <p:sp>
        <p:nvSpPr>
          <p:cNvPr id="15" name="テキスト ボックス 14"/>
          <p:cNvSpPr txBox="1"/>
          <p:nvPr/>
        </p:nvSpPr>
        <p:spPr>
          <a:xfrm>
            <a:off x="184944" y="5548149"/>
            <a:ext cx="6513512" cy="938719"/>
          </a:xfrm>
          <a:prstGeom prst="rect">
            <a:avLst/>
          </a:prstGeom>
          <a:noFill/>
        </p:spPr>
        <p:txBody>
          <a:bodyPr wrap="square" rtlCol="0">
            <a:spAutoFit/>
          </a:bodyPr>
          <a:lstStyle/>
          <a:p>
            <a:r>
              <a:rPr kumimoji="1" lang="ja-JP" altLang="en-US" sz="1400" b="1" dirty="0">
                <a:latin typeface="+mn-ea"/>
              </a:rPr>
              <a:t>（４）立ち会い前までにワクチン接種・感染症状況報告書の提出が出来ない</a:t>
            </a:r>
            <a:endParaRPr kumimoji="1" lang="en-US" altLang="ja-JP" sz="1400" b="1" dirty="0">
              <a:latin typeface="+mn-ea"/>
            </a:endParaRPr>
          </a:p>
          <a:p>
            <a:r>
              <a:rPr kumimoji="1" lang="ja-JP" altLang="en-US" sz="1400" b="1" dirty="0">
                <a:latin typeface="+mn-ea"/>
              </a:rPr>
              <a:t>　　　場合について</a:t>
            </a:r>
            <a:endParaRPr lang="en-US" altLang="ja-JP" sz="1400" b="1" dirty="0">
              <a:latin typeface="+mn-ea"/>
            </a:endParaRPr>
          </a:p>
          <a:p>
            <a:pPr marL="533400" indent="-533400"/>
            <a:r>
              <a:rPr lang="en-US" altLang="ja-JP" sz="1400" dirty="0">
                <a:latin typeface="+mn-ea"/>
              </a:rPr>
              <a:t>	</a:t>
            </a:r>
            <a:r>
              <a:rPr lang="ja-JP" altLang="en-US" sz="1400" dirty="0">
                <a:latin typeface="+mn-ea"/>
              </a:rPr>
              <a:t>　</a:t>
            </a:r>
            <a:r>
              <a:rPr lang="ja-JP" altLang="en-US" sz="1300" dirty="0">
                <a:latin typeface="+mn-ea"/>
              </a:rPr>
              <a:t>原則として、立ち会い前までに</a:t>
            </a:r>
            <a:r>
              <a:rPr kumimoji="1" lang="ja-JP" altLang="en-US" sz="1300" dirty="0">
                <a:latin typeface="+mn-ea"/>
              </a:rPr>
              <a:t>提出が必要です。</a:t>
            </a:r>
            <a:r>
              <a:rPr lang="ja-JP" altLang="en-US" sz="1300" dirty="0">
                <a:latin typeface="+mn-ea"/>
              </a:rPr>
              <a:t>提出が遅れる場合は、</a:t>
            </a:r>
            <a:endParaRPr lang="en-US" altLang="ja-JP" sz="1300" dirty="0">
              <a:latin typeface="+mn-ea"/>
            </a:endParaRPr>
          </a:p>
          <a:p>
            <a:pPr marL="533400" indent="-533400"/>
            <a:r>
              <a:rPr lang="ja-JP" altLang="en-US" sz="1300" dirty="0">
                <a:latin typeface="+mn-ea"/>
              </a:rPr>
              <a:t>　　　　担当部署へお問い合わせください。</a:t>
            </a:r>
            <a:endParaRPr lang="en-US" altLang="ja-JP" sz="1300" dirty="0">
              <a:latin typeface="+mn-ea"/>
            </a:endParaRPr>
          </a:p>
        </p:txBody>
      </p:sp>
    </p:spTree>
    <p:extLst>
      <p:ext uri="{BB962C8B-B14F-4D97-AF65-F5344CB8AC3E}">
        <p14:creationId xmlns:p14="http://schemas.microsoft.com/office/powerpoint/2010/main" val="1111116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グループ化 16"/>
          <p:cNvGrpSpPr/>
          <p:nvPr/>
        </p:nvGrpSpPr>
        <p:grpSpPr>
          <a:xfrm>
            <a:off x="4942764" y="9639998"/>
            <a:ext cx="1830768" cy="246221"/>
            <a:chOff x="4888084" y="114153"/>
            <a:chExt cx="1830768" cy="246221"/>
          </a:xfrm>
        </p:grpSpPr>
        <p:sp>
          <p:nvSpPr>
            <p:cNvPr id="27" name="テキスト ボックス 26"/>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28"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6" name="正方形/長方形 25"/>
          <p:cNvSpPr/>
          <p:nvPr/>
        </p:nvSpPr>
        <p:spPr>
          <a:xfrm>
            <a:off x="-236565" y="5509234"/>
            <a:ext cx="7239000" cy="273514"/>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5" name="テキスト ボックス 4"/>
          <p:cNvSpPr txBox="1"/>
          <p:nvPr/>
        </p:nvSpPr>
        <p:spPr>
          <a:xfrm>
            <a:off x="750587" y="322044"/>
            <a:ext cx="5264696" cy="584775"/>
          </a:xfrm>
          <a:prstGeom prst="rect">
            <a:avLst/>
          </a:prstGeom>
          <a:noFill/>
        </p:spPr>
        <p:txBody>
          <a:bodyPr wrap="square" rtlCol="0">
            <a:spAutoFit/>
          </a:bodyPr>
          <a:lstStyle/>
          <a:p>
            <a:pPr algn="ctr">
              <a:tabLst>
                <a:tab pos="4749800" algn="l"/>
              </a:tabLst>
            </a:pPr>
            <a:r>
              <a:rPr kumimoji="1" lang="ja-JP" altLang="en-US" sz="1600" b="1" dirty="0">
                <a:latin typeface="+mn-ea"/>
              </a:rPr>
              <a:t>　手術、カテーテル検査等</a:t>
            </a:r>
            <a:endParaRPr kumimoji="1" lang="en-US" altLang="ja-JP" sz="1600" b="1" dirty="0">
              <a:latin typeface="+mn-ea"/>
            </a:endParaRPr>
          </a:p>
          <a:p>
            <a:pPr algn="ctr">
              <a:tabLst>
                <a:tab pos="4749800" algn="l"/>
              </a:tabLst>
            </a:pPr>
            <a:r>
              <a:rPr kumimoji="1" lang="ja-JP" altLang="en-US" sz="1600" b="1" dirty="0">
                <a:latin typeface="+mn-ea"/>
              </a:rPr>
              <a:t>立ち会い業者　ワクチン接種・感染症</a:t>
            </a:r>
            <a:r>
              <a:rPr lang="ja-JP" altLang="en-US" sz="1600" b="1" dirty="0">
                <a:latin typeface="+mn-ea"/>
              </a:rPr>
              <a:t>状況報告書</a:t>
            </a:r>
            <a:endParaRPr kumimoji="1" lang="ja-JP" altLang="en-US" sz="1600" b="1"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2919233931"/>
              </p:ext>
            </p:extLst>
          </p:nvPr>
        </p:nvGraphicFramePr>
        <p:xfrm>
          <a:off x="377771" y="1709760"/>
          <a:ext cx="6292667" cy="1650999"/>
        </p:xfrm>
        <a:graphic>
          <a:graphicData uri="http://schemas.openxmlformats.org/drawingml/2006/table">
            <a:tbl>
              <a:tblPr>
                <a:tableStyleId>{5940675A-B579-460E-94D1-54222C63F5DA}</a:tableStyleId>
              </a:tblPr>
              <a:tblGrid>
                <a:gridCol w="2132673">
                  <a:extLst>
                    <a:ext uri="{9D8B030D-6E8A-4147-A177-3AD203B41FA5}">
                      <a16:colId xmlns:a16="http://schemas.microsoft.com/office/drawing/2014/main" val="1529656246"/>
                    </a:ext>
                  </a:extLst>
                </a:gridCol>
                <a:gridCol w="2001398">
                  <a:extLst>
                    <a:ext uri="{9D8B030D-6E8A-4147-A177-3AD203B41FA5}">
                      <a16:colId xmlns:a16="http://schemas.microsoft.com/office/drawing/2014/main" val="385602920"/>
                    </a:ext>
                  </a:extLst>
                </a:gridCol>
                <a:gridCol w="883185">
                  <a:extLst>
                    <a:ext uri="{9D8B030D-6E8A-4147-A177-3AD203B41FA5}">
                      <a16:colId xmlns:a16="http://schemas.microsoft.com/office/drawing/2014/main" val="1952119616"/>
                    </a:ext>
                  </a:extLst>
                </a:gridCol>
                <a:gridCol w="1275411">
                  <a:extLst>
                    <a:ext uri="{9D8B030D-6E8A-4147-A177-3AD203B41FA5}">
                      <a16:colId xmlns:a16="http://schemas.microsoft.com/office/drawing/2014/main" val="508331467"/>
                    </a:ext>
                  </a:extLst>
                </a:gridCol>
              </a:tblGrid>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立ち会い予定日</a:t>
                      </a:r>
                      <a:r>
                        <a:rPr kumimoji="1" lang="ja-JP" altLang="en-US" sz="1050" dirty="0">
                          <a:solidFill>
                            <a:schemeClr val="tx1"/>
                          </a:solidFill>
                        </a:rPr>
                        <a:t>（西暦）</a:t>
                      </a:r>
                    </a:p>
                  </a:txBody>
                  <a:tcPr anchor="ctr"/>
                </a:tc>
                <a:tc gridSpan="3">
                  <a:txBody>
                    <a:bodyPr/>
                    <a:lstStyle/>
                    <a:p>
                      <a:r>
                        <a:rPr kumimoji="1" lang="ja-JP" altLang="en-US" dirty="0">
                          <a:solidFill>
                            <a:schemeClr val="tx1"/>
                          </a:solidFill>
                        </a:rPr>
                        <a:t>　　　　年　　月　　日　～　　　年　　月　　日</a:t>
                      </a: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所属（会社名）</a:t>
                      </a:r>
                    </a:p>
                  </a:txBody>
                  <a:tcPr anchor="ctr"/>
                </a:tc>
                <a:tc gridSpan="3">
                  <a:txBody>
                    <a:bodyPr/>
                    <a:lstStyle/>
                    <a:p>
                      <a:endParaRPr kumimoji="1" lang="ja-JP" altLang="en-US" dirty="0">
                        <a:solidFill>
                          <a:schemeClr val="tx1"/>
                        </a:solidFill>
                      </a:endParaRPr>
                    </a:p>
                  </a:txBody>
                  <a:tcPr anchor="ct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hMerge="1">
                  <a:txBody>
                    <a:bodyPr/>
                    <a:lstStyle/>
                    <a:p>
                      <a:endParaRPr kumimoji="1" lang="ja-JP" altLang="en-US" dirty="0">
                        <a:solidFill>
                          <a:schemeClr val="tx1"/>
                        </a:solidFill>
                      </a:endParaRPr>
                    </a:p>
                  </a:txBody>
                  <a:tcPr anchor="ctr"/>
                </a:tc>
                <a:extLst>
                  <a:ext uri="{0D108BD9-81ED-4DB2-BD59-A6C34878D82A}">
                    <a16:rowId xmlns:a16="http://schemas.microsoft.com/office/drawing/2014/main" val="1162094362"/>
                  </a:ext>
                </a:extLst>
              </a:tr>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生年月日</a:t>
                      </a:r>
                      <a:r>
                        <a:rPr kumimoji="1" lang="ja-JP" altLang="en-US" sz="1050" dirty="0">
                          <a:solidFill>
                            <a:schemeClr val="tx1"/>
                          </a:solidFill>
                        </a:rPr>
                        <a:t>（西暦）</a:t>
                      </a:r>
                    </a:p>
                  </a:txBody>
                  <a:tcPr anchor="ctr"/>
                </a:tc>
                <a:tc>
                  <a:txBody>
                    <a:bodyPr/>
                    <a:lstStyle/>
                    <a:p>
                      <a:r>
                        <a:rPr kumimoji="1" lang="ja-JP" altLang="en-US" dirty="0">
                          <a:solidFill>
                            <a:schemeClr val="tx1"/>
                          </a:solidFill>
                        </a:rPr>
                        <a:t>　　　年　　月　　日</a:t>
                      </a:r>
                    </a:p>
                  </a:txBody>
                  <a:tcPr anchor="ctr"/>
                </a:tc>
                <a:tc>
                  <a:txBody>
                    <a:bodyPr/>
                    <a:lstStyle/>
                    <a:p>
                      <a:pPr algn="ctr"/>
                      <a:r>
                        <a:rPr kumimoji="1" lang="ja-JP" altLang="en-US" dirty="0"/>
                        <a:t>年齢</a:t>
                      </a:r>
                    </a:p>
                  </a:txBody>
                  <a:tcPr anchor="ctr"/>
                </a:tc>
                <a:tc>
                  <a:txBody>
                    <a:bodyPr/>
                    <a:lstStyle/>
                    <a:p>
                      <a:r>
                        <a:rPr kumimoji="1" lang="ja-JP" altLang="en-US" dirty="0"/>
                        <a:t>　　　　　歳</a:t>
                      </a:r>
                    </a:p>
                  </a:txBody>
                  <a:tcPr anchor="ctr"/>
                </a:tc>
                <a:extLst>
                  <a:ext uri="{0D108BD9-81ED-4DB2-BD59-A6C34878D82A}">
                    <a16:rowId xmlns:a16="http://schemas.microsoft.com/office/drawing/2014/main" val="1479580346"/>
                  </a:ext>
                </a:extLst>
              </a:tr>
              <a:tr h="316806">
                <a:tc>
                  <a:txBody>
                    <a:bodyPr/>
                    <a:lstStyle/>
                    <a:p>
                      <a:r>
                        <a:rPr kumimoji="1" lang="ja-JP" altLang="en-US" dirty="0">
                          <a:solidFill>
                            <a:schemeClr val="tx1"/>
                          </a:solidFill>
                        </a:rPr>
                        <a:t>フリガナ</a:t>
                      </a:r>
                      <a:endParaRPr kumimoji="1" lang="en-US" altLang="ja-JP" dirty="0">
                        <a:solidFill>
                          <a:schemeClr val="tx1"/>
                        </a:solidFill>
                      </a:endParaRPr>
                    </a:p>
                  </a:txBody>
                  <a:tcPr anchor="ctr">
                    <a:lnB w="12700" cap="flat" cmpd="sng" algn="ctr">
                      <a:solidFill>
                        <a:schemeClr val="tx1"/>
                      </a:solidFill>
                      <a:prstDash val="dash"/>
                      <a:round/>
                      <a:headEnd type="none" w="med" len="med"/>
                      <a:tailEnd type="none" w="med" len="med"/>
                    </a:lnB>
                  </a:tcPr>
                </a:tc>
                <a:tc gridSpan="3">
                  <a:txBody>
                    <a:bodyPr/>
                    <a:lstStyle/>
                    <a:p>
                      <a:endParaRPr kumimoji="1" lang="ja-JP" altLang="en-US" dirty="0">
                        <a:solidFill>
                          <a:schemeClr val="tx1"/>
                        </a:solidFill>
                      </a:endParaRPr>
                    </a:p>
                  </a:txBody>
                  <a:tcPr anchor="ctr">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06128027"/>
                  </a:ext>
                </a:extLst>
              </a:tr>
              <a:tr h="3837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氏　　名</a:t>
                      </a:r>
                    </a:p>
                  </a:txBody>
                  <a:tcPr anchor="ctr">
                    <a:lnT w="12700" cap="flat" cmpd="sng" algn="ctr">
                      <a:solidFill>
                        <a:schemeClr val="tx1"/>
                      </a:solidFill>
                      <a:prstDash val="dash"/>
                      <a:round/>
                      <a:headEnd type="none" w="med" len="med"/>
                      <a:tailEnd type="none" w="med" len="med"/>
                    </a:lnT>
                  </a:tcPr>
                </a:tc>
                <a:tc gridSpan="3">
                  <a:txBody>
                    <a:bodyPr/>
                    <a:lstStyle/>
                    <a:p>
                      <a:pPr algn="r"/>
                      <a:endParaRPr kumimoji="1" lang="ja-JP" altLang="en-US" sz="900" dirty="0">
                        <a:solidFill>
                          <a:schemeClr val="tx1"/>
                        </a:solidFill>
                      </a:endParaRPr>
                    </a:p>
                  </a:txBody>
                  <a:tcPr anchor="ctr">
                    <a:lnT w="12700" cap="flat" cmpd="sng" algn="ctr">
                      <a:solidFill>
                        <a:schemeClr val="tx1"/>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15874577"/>
                  </a:ext>
                </a:extLst>
              </a:tr>
            </a:tbl>
          </a:graphicData>
        </a:graphic>
      </p:graphicFrame>
      <p:sp>
        <p:nvSpPr>
          <p:cNvPr id="7" name="テキスト ボックス 6"/>
          <p:cNvSpPr txBox="1"/>
          <p:nvPr/>
        </p:nvSpPr>
        <p:spPr>
          <a:xfrm>
            <a:off x="288871" y="1448150"/>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18" name="テキスト ボックス 17"/>
          <p:cNvSpPr txBox="1"/>
          <p:nvPr/>
        </p:nvSpPr>
        <p:spPr>
          <a:xfrm>
            <a:off x="148951" y="7000302"/>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graphicFrame>
        <p:nvGraphicFramePr>
          <p:cNvPr id="19" name="表 18"/>
          <p:cNvGraphicFramePr>
            <a:graphicFrameLocks noGrp="1"/>
          </p:cNvGraphicFramePr>
          <p:nvPr>
            <p:extLst>
              <p:ext uri="{D42A27DB-BD31-4B8C-83A1-F6EECF244321}">
                <p14:modId xmlns:p14="http://schemas.microsoft.com/office/powerpoint/2010/main" val="1814608258"/>
              </p:ext>
            </p:extLst>
          </p:nvPr>
        </p:nvGraphicFramePr>
        <p:xfrm>
          <a:off x="365071" y="6023884"/>
          <a:ext cx="6296987" cy="914400"/>
        </p:xfrm>
        <a:graphic>
          <a:graphicData uri="http://schemas.openxmlformats.org/drawingml/2006/table">
            <a:tbl>
              <a:tblPr>
                <a:tableStyleId>{5940675A-B579-460E-94D1-54222C63F5DA}</a:tableStyleId>
              </a:tblPr>
              <a:tblGrid>
                <a:gridCol w="1842575">
                  <a:extLst>
                    <a:ext uri="{9D8B030D-6E8A-4147-A177-3AD203B41FA5}">
                      <a16:colId xmlns:a16="http://schemas.microsoft.com/office/drawing/2014/main" val="1529656246"/>
                    </a:ext>
                  </a:extLst>
                </a:gridCol>
                <a:gridCol w="4454412">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t>（母子手帳等ある方のみ）</a:t>
                      </a:r>
                    </a:p>
                  </a:txBody>
                  <a:tcPr anchor="ctr">
                    <a:lnT w="9525" cap="flat" cmpd="sng" algn="ctr">
                      <a:solidFill>
                        <a:schemeClr val="tx1"/>
                      </a:solidFill>
                      <a:prstDash val="solid"/>
                      <a:round/>
                      <a:headEnd type="none" w="med" len="med"/>
                      <a:tailEnd type="none" w="med" len="med"/>
                    </a:lnT>
                  </a:tcPr>
                </a:tc>
                <a:tc>
                  <a:txBody>
                    <a:bodyPr/>
                    <a:lstStyle/>
                    <a:p>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288871" y="5786832"/>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21" name="テキスト ボックス 20"/>
          <p:cNvSpPr txBox="1"/>
          <p:nvPr/>
        </p:nvSpPr>
        <p:spPr>
          <a:xfrm>
            <a:off x="148951" y="5497666"/>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１．麻疹（はしか）</a:t>
            </a:r>
          </a:p>
        </p:txBody>
      </p:sp>
      <p:graphicFrame>
        <p:nvGraphicFramePr>
          <p:cNvPr id="22" name="表 21"/>
          <p:cNvGraphicFramePr>
            <a:graphicFrameLocks noGrp="1"/>
          </p:cNvGraphicFramePr>
          <p:nvPr>
            <p:extLst>
              <p:ext uri="{D42A27DB-BD31-4B8C-83A1-F6EECF244321}">
                <p14:modId xmlns:p14="http://schemas.microsoft.com/office/powerpoint/2010/main" val="2402992856"/>
              </p:ext>
            </p:extLst>
          </p:nvPr>
        </p:nvGraphicFramePr>
        <p:xfrm>
          <a:off x="377771" y="7216118"/>
          <a:ext cx="6284287" cy="2423880"/>
        </p:xfrm>
        <a:graphic>
          <a:graphicData uri="http://schemas.openxmlformats.org/drawingml/2006/table">
            <a:tbl>
              <a:tblPr>
                <a:tableStyleId>{5940675A-B579-460E-94D1-54222C63F5DA}</a:tableStyleId>
              </a:tblPr>
              <a:tblGrid>
                <a:gridCol w="1838859">
                  <a:extLst>
                    <a:ext uri="{9D8B030D-6E8A-4147-A177-3AD203B41FA5}">
                      <a16:colId xmlns:a16="http://schemas.microsoft.com/office/drawing/2014/main" val="1529656246"/>
                    </a:ext>
                  </a:extLst>
                </a:gridCol>
                <a:gridCol w="444542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PA</a:t>
                      </a:r>
                      <a:r>
                        <a:rPr kumimoji="1" lang="ja-JP" altLang="en-US" sz="1300" dirty="0">
                          <a:latin typeface="+mn-ea"/>
                          <a:ea typeface="+mn-ea"/>
                        </a:rPr>
                        <a:t>法・</a:t>
                      </a:r>
                      <a:r>
                        <a:rPr kumimoji="1" lang="en-US" altLang="ja-JP" sz="1300" dirty="0">
                          <a:latin typeface="+mn-ea"/>
                          <a:ea typeface="+mn-ea"/>
                        </a:rPr>
                        <a:t>NT</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3105111052"/>
              </p:ext>
            </p:extLst>
          </p:nvPr>
        </p:nvGraphicFramePr>
        <p:xfrm>
          <a:off x="365071" y="3652860"/>
          <a:ext cx="6296987" cy="1317600"/>
        </p:xfrm>
        <a:graphic>
          <a:graphicData uri="http://schemas.openxmlformats.org/drawingml/2006/table">
            <a:tbl>
              <a:tblPr>
                <a:tableStyleId>{5940675A-B579-460E-94D1-54222C63F5DA}</a:tableStyleId>
              </a:tblPr>
              <a:tblGrid>
                <a:gridCol w="1955507">
                  <a:extLst>
                    <a:ext uri="{9D8B030D-6E8A-4147-A177-3AD203B41FA5}">
                      <a16:colId xmlns:a16="http://schemas.microsoft.com/office/drawing/2014/main" val="1529656246"/>
                    </a:ext>
                  </a:extLst>
                </a:gridCol>
                <a:gridCol w="4341480">
                  <a:extLst>
                    <a:ext uri="{9D8B030D-6E8A-4147-A177-3AD203B41FA5}">
                      <a16:colId xmlns:a16="http://schemas.microsoft.com/office/drawing/2014/main" val="385602920"/>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証明日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tc>
                <a:extLst>
                  <a:ext uri="{0D108BD9-81ED-4DB2-BD59-A6C34878D82A}">
                    <a16:rowId xmlns:a16="http://schemas.microsoft.com/office/drawing/2014/main" val="294276986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医療機関名</a:t>
                      </a:r>
                    </a:p>
                  </a:txBody>
                  <a:tcPr anchor="ctr"/>
                </a:tc>
                <a:tc>
                  <a:txBody>
                    <a:bodyPr/>
                    <a:lstStyle/>
                    <a:p>
                      <a:endParaRPr kumimoji="1" lang="ja-JP" altLang="en-US" dirty="0"/>
                    </a:p>
                  </a:txBody>
                  <a:tcPr anchor="ctr"/>
                </a:tc>
                <a:extLst>
                  <a:ext uri="{0D108BD9-81ED-4DB2-BD59-A6C34878D82A}">
                    <a16:rowId xmlns:a16="http://schemas.microsoft.com/office/drawing/2014/main" val="1162094362"/>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代表者氏名</a:t>
                      </a:r>
                    </a:p>
                  </a:txBody>
                  <a:tcPr anchor="ctr"/>
                </a:tc>
                <a:tc>
                  <a:txBody>
                    <a:bodyPr/>
                    <a:lstStyle/>
                    <a:p>
                      <a:endParaRPr kumimoji="1" lang="ja-JP" altLang="en-US" dirty="0"/>
                    </a:p>
                  </a:txBody>
                  <a:tcPr anchor="ctr"/>
                </a:tc>
                <a:extLst>
                  <a:ext uri="{0D108BD9-81ED-4DB2-BD59-A6C34878D82A}">
                    <a16:rowId xmlns:a16="http://schemas.microsoft.com/office/drawing/2014/main" val="1479580346"/>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医師氏名</a:t>
                      </a:r>
                    </a:p>
                  </a:txBody>
                  <a:tcPr anchor="ctr"/>
                </a:tc>
                <a:tc>
                  <a:txBody>
                    <a:bodyPr/>
                    <a:lstStyle/>
                    <a:p>
                      <a:pPr algn="ctr"/>
                      <a:r>
                        <a:rPr kumimoji="1" lang="ja-JP" altLang="en-US" dirty="0"/>
                        <a:t>　　　　　　　　　　　　　　　　印</a:t>
                      </a:r>
                    </a:p>
                  </a:txBody>
                  <a:tcPr anchor="ctr"/>
                </a:tc>
                <a:extLst>
                  <a:ext uri="{0D108BD9-81ED-4DB2-BD59-A6C34878D82A}">
                    <a16:rowId xmlns:a16="http://schemas.microsoft.com/office/drawing/2014/main" val="2315874577"/>
                  </a:ext>
                </a:extLst>
              </a:tr>
            </a:tbl>
          </a:graphicData>
        </a:graphic>
      </p:graphicFrame>
      <p:sp>
        <p:nvSpPr>
          <p:cNvPr id="24" name="テキスト ボックス 23"/>
          <p:cNvSpPr txBox="1"/>
          <p:nvPr/>
        </p:nvSpPr>
        <p:spPr>
          <a:xfrm>
            <a:off x="276171" y="3391250"/>
            <a:ext cx="6213529" cy="253916"/>
          </a:xfrm>
          <a:prstGeom prst="rect">
            <a:avLst/>
          </a:prstGeom>
          <a:noFill/>
        </p:spPr>
        <p:txBody>
          <a:bodyPr wrap="square" rtlCol="0">
            <a:spAutoFit/>
          </a:bodyPr>
          <a:lstStyle/>
          <a:p>
            <a:pPr>
              <a:tabLst>
                <a:tab pos="4749800" algn="l"/>
              </a:tabLst>
            </a:pPr>
            <a:r>
              <a:rPr kumimoji="1" lang="ja-JP" altLang="en-US" sz="1050" dirty="0">
                <a:latin typeface="+mn-ea"/>
              </a:rPr>
              <a:t>医療機関記入欄　＊医療機関で記入した箇所がある場合のみ記入してください。</a:t>
            </a:r>
          </a:p>
        </p:txBody>
      </p:sp>
      <p:sp>
        <p:nvSpPr>
          <p:cNvPr id="2" name="テキスト ボックス 1"/>
          <p:cNvSpPr txBox="1"/>
          <p:nvPr/>
        </p:nvSpPr>
        <p:spPr>
          <a:xfrm>
            <a:off x="225480" y="942020"/>
            <a:ext cx="6314910" cy="492443"/>
          </a:xfrm>
          <a:prstGeom prst="rect">
            <a:avLst/>
          </a:prstGeom>
          <a:noFill/>
        </p:spPr>
        <p:txBody>
          <a:bodyPr wrap="square" rtlCol="0">
            <a:spAutoFit/>
          </a:bodyPr>
          <a:lstStyle/>
          <a:p>
            <a:pPr marL="723900" indent="-723900"/>
            <a:r>
              <a:rPr kumimoji="1" lang="ja-JP" altLang="en-US" sz="1300" dirty="0">
                <a:latin typeface="+mn-ea"/>
              </a:rPr>
              <a:t>（注意）</a:t>
            </a:r>
            <a:r>
              <a:rPr kumimoji="1" lang="en-US" altLang="ja-JP" sz="1300" dirty="0">
                <a:latin typeface="+mn-ea"/>
              </a:rPr>
              <a:t>	</a:t>
            </a:r>
            <a:r>
              <a:rPr kumimoji="1" lang="ja-JP" altLang="en-US" sz="1300" u="sng" dirty="0">
                <a:latin typeface="+mn-ea"/>
              </a:rPr>
              <a:t>母子手帳等のワクチン接種記録・検査結果が確実に有り、写す場合は本人が記入して差し支えありません。</a:t>
            </a:r>
          </a:p>
        </p:txBody>
      </p:sp>
      <p:sp>
        <p:nvSpPr>
          <p:cNvPr id="25" name="テキスト ボックス 24"/>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１／</a:t>
            </a:r>
            <a:r>
              <a:rPr kumimoji="1" lang="en-US" altLang="ja-JP" sz="1050" dirty="0">
                <a:latin typeface="+mn-ea"/>
              </a:rPr>
              <a:t>3</a:t>
            </a:r>
            <a:r>
              <a:rPr kumimoji="1" lang="ja-JP" altLang="en-US" sz="1050" dirty="0">
                <a:latin typeface="+mn-ea"/>
              </a:rPr>
              <a:t>ページ</a:t>
            </a:r>
          </a:p>
        </p:txBody>
      </p:sp>
      <p:sp>
        <p:nvSpPr>
          <p:cNvPr id="4" name="正方形/長方形 3"/>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】(1)</a:t>
            </a:r>
            <a:endParaRPr lang="ja-JP" altLang="en-US" sz="1050" dirty="0">
              <a:latin typeface="+mn-ea"/>
            </a:endParaRPr>
          </a:p>
        </p:txBody>
      </p:sp>
      <p:graphicFrame>
        <p:nvGraphicFramePr>
          <p:cNvPr id="30" name="表 29"/>
          <p:cNvGraphicFramePr>
            <a:graphicFrameLocks noGrp="1"/>
          </p:cNvGraphicFramePr>
          <p:nvPr>
            <p:extLst>
              <p:ext uri="{D42A27DB-BD31-4B8C-83A1-F6EECF244321}">
                <p14:modId xmlns:p14="http://schemas.microsoft.com/office/powerpoint/2010/main" val="307835884"/>
              </p:ext>
            </p:extLst>
          </p:nvPr>
        </p:nvGraphicFramePr>
        <p:xfrm>
          <a:off x="365071" y="5051927"/>
          <a:ext cx="6296987" cy="420975"/>
        </p:xfrm>
        <a:graphic>
          <a:graphicData uri="http://schemas.openxmlformats.org/drawingml/2006/table">
            <a:tbl>
              <a:tblPr>
                <a:tableStyleId>{5940675A-B579-460E-94D1-54222C63F5DA}</a:tableStyleId>
              </a:tblPr>
              <a:tblGrid>
                <a:gridCol w="1944992">
                  <a:extLst>
                    <a:ext uri="{9D8B030D-6E8A-4147-A177-3AD203B41FA5}">
                      <a16:colId xmlns:a16="http://schemas.microsoft.com/office/drawing/2014/main" val="1529656246"/>
                    </a:ext>
                  </a:extLst>
                </a:gridCol>
                <a:gridCol w="4351995">
                  <a:extLst>
                    <a:ext uri="{9D8B030D-6E8A-4147-A177-3AD203B41FA5}">
                      <a16:colId xmlns:a16="http://schemas.microsoft.com/office/drawing/2014/main" val="385602920"/>
                    </a:ext>
                  </a:extLst>
                </a:gridCol>
              </a:tblGrid>
              <a:tr h="4209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母子手帳</a:t>
                      </a:r>
                      <a:endParaRPr kumimoji="1" lang="en-US" altLang="ja-JP" dirty="0"/>
                    </a:p>
                  </a:txBody>
                  <a:tcPr anchor="ctr"/>
                </a:tc>
                <a:tc>
                  <a:txBody>
                    <a:bodyPr/>
                    <a:lstStyle/>
                    <a:p>
                      <a:r>
                        <a:rPr kumimoji="1" lang="ja-JP" altLang="en-US" sz="1300" dirty="0"/>
                        <a:t>　　　あり　　　　・　　　なし（見つからない）</a:t>
                      </a:r>
                      <a:endParaRPr kumimoji="1" lang="en-US" altLang="ja-JP" sz="1300" dirty="0"/>
                    </a:p>
                  </a:txBody>
                  <a:tcPr anchor="ctr"/>
                </a:tc>
                <a:extLst>
                  <a:ext uri="{0D108BD9-81ED-4DB2-BD59-A6C34878D82A}">
                    <a16:rowId xmlns:a16="http://schemas.microsoft.com/office/drawing/2014/main" val="1847222813"/>
                  </a:ext>
                </a:extLst>
              </a:tr>
            </a:tbl>
          </a:graphicData>
        </a:graphic>
      </p:graphicFrame>
      <p:sp>
        <p:nvSpPr>
          <p:cNvPr id="31" name="テキスト ボックス 22"/>
          <p:cNvSpPr txBox="1"/>
          <p:nvPr/>
        </p:nvSpPr>
        <p:spPr>
          <a:xfrm>
            <a:off x="4669536" y="-18841"/>
            <a:ext cx="1307296"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200" dirty="0"/>
              <a:t>2024</a:t>
            </a:r>
            <a:r>
              <a:rPr kumimoji="1" lang="ja-JP" altLang="en-US" sz="1200" dirty="0"/>
              <a:t>年</a:t>
            </a:r>
            <a:r>
              <a:rPr kumimoji="1" lang="en-US" altLang="ja-JP" sz="1200" dirty="0"/>
              <a:t>12</a:t>
            </a:r>
            <a:r>
              <a:rPr kumimoji="1" lang="ja-JP" altLang="en-US" sz="1200" dirty="0"/>
              <a:t>月改訂</a:t>
            </a:r>
          </a:p>
        </p:txBody>
      </p:sp>
    </p:spTree>
    <p:extLst>
      <p:ext uri="{BB962C8B-B14F-4D97-AF65-F5344CB8AC3E}">
        <p14:creationId xmlns:p14="http://schemas.microsoft.com/office/powerpoint/2010/main" val="933444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2642" y="2239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2" name="正方形/長方形 21"/>
          <p:cNvSpPr/>
          <p:nvPr/>
        </p:nvSpPr>
        <p:spPr>
          <a:xfrm>
            <a:off x="-90515" y="4992279"/>
            <a:ext cx="7239000" cy="33653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6" name="テキスト ボックス 5"/>
          <p:cNvSpPr txBox="1"/>
          <p:nvPr/>
        </p:nvSpPr>
        <p:spPr>
          <a:xfrm>
            <a:off x="212452" y="2148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２．風疹（３日ばしか）</a:t>
            </a:r>
          </a:p>
        </p:txBody>
      </p:sp>
      <p:sp>
        <p:nvSpPr>
          <p:cNvPr id="11" name="テキスト ボックス 10"/>
          <p:cNvSpPr txBox="1"/>
          <p:nvPr/>
        </p:nvSpPr>
        <p:spPr>
          <a:xfrm>
            <a:off x="212452" y="4979773"/>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３．水痘（みずぼうそう）</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２／３ページ</a:t>
            </a:r>
          </a:p>
        </p:txBody>
      </p:sp>
      <p:graphicFrame>
        <p:nvGraphicFramePr>
          <p:cNvPr id="19" name="表 18"/>
          <p:cNvGraphicFramePr>
            <a:graphicFrameLocks noGrp="1"/>
          </p:cNvGraphicFramePr>
          <p:nvPr/>
        </p:nvGraphicFramePr>
        <p:xfrm>
          <a:off x="212452" y="786187"/>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132442" y="571604"/>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21" name="表 20"/>
          <p:cNvGraphicFramePr>
            <a:graphicFrameLocks noGrp="1"/>
          </p:cNvGraphicFramePr>
          <p:nvPr/>
        </p:nvGraphicFramePr>
        <p:xfrm>
          <a:off x="212452" y="2094000"/>
          <a:ext cx="6473191" cy="242388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HI</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23" name="正方形/長方形 2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】(2)</a:t>
            </a:r>
            <a:endParaRPr lang="ja-JP" altLang="en-US" sz="1050" dirty="0">
              <a:latin typeface="+mn-ea"/>
            </a:endParaRPr>
          </a:p>
        </p:txBody>
      </p:sp>
      <p:grpSp>
        <p:nvGrpSpPr>
          <p:cNvPr id="15" name="グループ化 14"/>
          <p:cNvGrpSpPr/>
          <p:nvPr/>
        </p:nvGrpSpPr>
        <p:grpSpPr>
          <a:xfrm>
            <a:off x="4942764" y="9645624"/>
            <a:ext cx="1830768" cy="246221"/>
            <a:chOff x="4888084" y="114153"/>
            <a:chExt cx="1830768" cy="246221"/>
          </a:xfrm>
        </p:grpSpPr>
        <p:sp>
          <p:nvSpPr>
            <p:cNvPr id="16" name="テキスト ボックス 15"/>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5"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9" name="テキスト ボックス 28"/>
          <p:cNvSpPr txBox="1"/>
          <p:nvPr/>
        </p:nvSpPr>
        <p:spPr>
          <a:xfrm>
            <a:off x="132442" y="5426782"/>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30" name="表 29"/>
          <p:cNvGraphicFramePr>
            <a:graphicFrameLocks noGrp="1"/>
          </p:cNvGraphicFramePr>
          <p:nvPr/>
        </p:nvGraphicFramePr>
        <p:xfrm>
          <a:off x="212452" y="6962837"/>
          <a:ext cx="6498592" cy="2423880"/>
        </p:xfrm>
        <a:graphic>
          <a:graphicData uri="http://schemas.openxmlformats.org/drawingml/2006/table">
            <a:tbl>
              <a:tblPr>
                <a:tableStyleId>{5940675A-B579-460E-94D1-54222C63F5DA}</a:tableStyleId>
              </a:tblPr>
              <a:tblGrid>
                <a:gridCol w="1901567">
                  <a:extLst>
                    <a:ext uri="{9D8B030D-6E8A-4147-A177-3AD203B41FA5}">
                      <a16:colId xmlns:a16="http://schemas.microsoft.com/office/drawing/2014/main" val="1529656246"/>
                    </a:ext>
                  </a:extLst>
                </a:gridCol>
                <a:gridCol w="4597025">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r>
                        <a:rPr kumimoji="1" lang="en-US" altLang="ja-JP" sz="1300" dirty="0">
                          <a:latin typeface="+mn-ea"/>
                          <a:ea typeface="+mn-ea"/>
                        </a:rPr>
                        <a:t>IAHA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31" name="表 30"/>
          <p:cNvGraphicFramePr>
            <a:graphicFrameLocks noGrp="1"/>
          </p:cNvGraphicFramePr>
          <p:nvPr/>
        </p:nvGraphicFramePr>
        <p:xfrm>
          <a:off x="212452" y="5669091"/>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6" name="テキスト ボックス 25"/>
          <p:cNvSpPr txBox="1"/>
          <p:nvPr/>
        </p:nvSpPr>
        <p:spPr>
          <a:xfrm>
            <a:off x="-1" y="6722888"/>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
        <p:nvSpPr>
          <p:cNvPr id="28" name="テキスト ボックス 27"/>
          <p:cNvSpPr txBox="1"/>
          <p:nvPr/>
        </p:nvSpPr>
        <p:spPr>
          <a:xfrm>
            <a:off x="0" y="1848637"/>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Tree>
    <p:extLst>
      <p:ext uri="{BB962C8B-B14F-4D97-AF65-F5344CB8AC3E}">
        <p14:creationId xmlns:p14="http://schemas.microsoft.com/office/powerpoint/2010/main" val="1481487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06142" y="2112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212452" y="2021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４．流行性耳下腺炎（ムンプス・おたふくかぜ）</a:t>
            </a:r>
          </a:p>
        </p:txBody>
      </p:sp>
      <p:sp>
        <p:nvSpPr>
          <p:cNvPr id="13" name="正方形/長方形 1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】(3)</a:t>
            </a:r>
            <a:endParaRPr lang="ja-JP" altLang="en-US" sz="1050" dirty="0">
              <a:latin typeface="+mn-ea"/>
            </a:endParaRPr>
          </a:p>
        </p:txBody>
      </p:sp>
      <p:sp>
        <p:nvSpPr>
          <p:cNvPr id="8" name="正方形/長方形 7"/>
          <p:cNvSpPr/>
          <p:nvPr/>
        </p:nvSpPr>
        <p:spPr>
          <a:xfrm>
            <a:off x="-106142" y="435401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9" name="テキスト ボックス 8"/>
          <p:cNvSpPr txBox="1"/>
          <p:nvPr/>
        </p:nvSpPr>
        <p:spPr>
          <a:xfrm>
            <a:off x="212452" y="4334694"/>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５．Ｂ型肝炎</a:t>
            </a:r>
          </a:p>
        </p:txBody>
      </p:sp>
      <p:graphicFrame>
        <p:nvGraphicFramePr>
          <p:cNvPr id="10" name="表 9"/>
          <p:cNvGraphicFramePr>
            <a:graphicFrameLocks noGrp="1"/>
          </p:cNvGraphicFramePr>
          <p:nvPr>
            <p:extLst>
              <p:ext uri="{D42A27DB-BD31-4B8C-83A1-F6EECF244321}">
                <p14:modId xmlns:p14="http://schemas.microsoft.com/office/powerpoint/2010/main" val="940318184"/>
              </p:ext>
            </p:extLst>
          </p:nvPr>
        </p:nvGraphicFramePr>
        <p:xfrm>
          <a:off x="257718" y="8103087"/>
          <a:ext cx="6433456" cy="1494000"/>
        </p:xfrm>
        <a:graphic>
          <a:graphicData uri="http://schemas.openxmlformats.org/drawingml/2006/table">
            <a:tbl>
              <a:tblPr>
                <a:tableStyleId>{5940675A-B579-460E-94D1-54222C63F5DA}</a:tableStyleId>
              </a:tblPr>
              <a:tblGrid>
                <a:gridCol w="1388375">
                  <a:extLst>
                    <a:ext uri="{9D8B030D-6E8A-4147-A177-3AD203B41FA5}">
                      <a16:colId xmlns:a16="http://schemas.microsoft.com/office/drawing/2014/main" val="385602920"/>
                    </a:ext>
                  </a:extLst>
                </a:gridCol>
                <a:gridCol w="5045081">
                  <a:extLst>
                    <a:ext uri="{9D8B030D-6E8A-4147-A177-3AD203B41FA5}">
                      <a16:colId xmlns:a16="http://schemas.microsoft.com/office/drawing/2014/main" val="2190905253"/>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HBs</a:t>
                      </a:r>
                      <a:r>
                        <a:rPr kumimoji="1" lang="ja-JP" altLang="en-US" dirty="0"/>
                        <a:t>抗体検査</a:t>
                      </a:r>
                      <a:endParaRPr kumimoji="1" lang="en-US" altLang="ja-JP"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検査日</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年　　　月　　　日</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検査方法</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CLIA</a:t>
                      </a:r>
                      <a:r>
                        <a:rPr kumimoji="1" lang="ja-JP" altLang="en-US" dirty="0"/>
                        <a:t>法・</a:t>
                      </a:r>
                      <a:r>
                        <a:rPr kumimoji="1" lang="en-US" altLang="ja-JP" dirty="0"/>
                        <a:t>CLEIA</a:t>
                      </a:r>
                      <a:r>
                        <a:rPr kumimoji="1" lang="ja-JP" altLang="en-US" dirty="0"/>
                        <a:t>法・その他（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0279412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抗体価</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63878805"/>
                  </a:ext>
                </a:extLst>
              </a:tr>
              <a:tr h="298800">
                <a:tc>
                  <a:txBody>
                    <a:bodyPr/>
                    <a:lstStyle/>
                    <a:p>
                      <a:r>
                        <a:rPr kumimoji="1" lang="en-US" altLang="ja-JP" dirty="0"/>
                        <a:t>【</a:t>
                      </a:r>
                      <a:r>
                        <a:rPr kumimoji="1" lang="ja-JP" altLang="en-US" dirty="0"/>
                        <a:t>判定</a:t>
                      </a:r>
                      <a:r>
                        <a:rPr kumimoji="1" lang="en-US" altLang="ja-JP" dirty="0"/>
                        <a:t>】</a:t>
                      </a:r>
                      <a:r>
                        <a:rPr kumimoji="1" lang="ja-JP" altLang="en-US" dirty="0"/>
                        <a:t>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陰性　・　陽性</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
        <p:nvSpPr>
          <p:cNvPr id="18" name="テキスト ボックス 17"/>
          <p:cNvSpPr txBox="1"/>
          <p:nvPr/>
        </p:nvSpPr>
        <p:spPr>
          <a:xfrm>
            <a:off x="38100" y="7873705"/>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３／</a:t>
            </a:r>
            <a:r>
              <a:rPr kumimoji="1" lang="en-US" altLang="ja-JP" sz="1050" dirty="0">
                <a:latin typeface="+mn-ea"/>
              </a:rPr>
              <a:t>3</a:t>
            </a:r>
            <a:r>
              <a:rPr kumimoji="1" lang="ja-JP" altLang="en-US" sz="1050" dirty="0">
                <a:latin typeface="+mn-ea"/>
              </a:rPr>
              <a:t>ページ</a:t>
            </a:r>
          </a:p>
        </p:txBody>
      </p:sp>
      <p:grpSp>
        <p:nvGrpSpPr>
          <p:cNvPr id="19" name="グループ化 18"/>
          <p:cNvGrpSpPr/>
          <p:nvPr/>
        </p:nvGrpSpPr>
        <p:grpSpPr>
          <a:xfrm>
            <a:off x="4942764" y="9639998"/>
            <a:ext cx="1830768" cy="246221"/>
            <a:chOff x="4888084" y="114153"/>
            <a:chExt cx="1830768" cy="246221"/>
          </a:xfrm>
        </p:grpSpPr>
        <p:sp>
          <p:nvSpPr>
            <p:cNvPr id="20" name="テキスト ボックス 19"/>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21"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17" name="表 16"/>
          <p:cNvGraphicFramePr>
            <a:graphicFrameLocks noGrp="1"/>
          </p:cNvGraphicFramePr>
          <p:nvPr>
            <p:extLst>
              <p:ext uri="{D42A27DB-BD31-4B8C-83A1-F6EECF244321}">
                <p14:modId xmlns:p14="http://schemas.microsoft.com/office/powerpoint/2010/main" val="301615423"/>
              </p:ext>
            </p:extLst>
          </p:nvPr>
        </p:nvGraphicFramePr>
        <p:xfrm>
          <a:off x="257718" y="4878124"/>
          <a:ext cx="6345973" cy="2958320"/>
        </p:xfrm>
        <a:graphic>
          <a:graphicData uri="http://schemas.openxmlformats.org/drawingml/2006/table">
            <a:tbl>
              <a:tblPr>
                <a:tableStyleId>{5940675A-B579-460E-94D1-54222C63F5DA}</a:tableStyleId>
              </a:tblPr>
              <a:tblGrid>
                <a:gridCol w="1510989">
                  <a:extLst>
                    <a:ext uri="{9D8B030D-6E8A-4147-A177-3AD203B41FA5}">
                      <a16:colId xmlns:a16="http://schemas.microsoft.com/office/drawing/2014/main" val="1529656246"/>
                    </a:ext>
                  </a:extLst>
                </a:gridCol>
                <a:gridCol w="475350">
                  <a:extLst>
                    <a:ext uri="{9D8B030D-6E8A-4147-A177-3AD203B41FA5}">
                      <a16:colId xmlns:a16="http://schemas.microsoft.com/office/drawing/2014/main" val="385602920"/>
                    </a:ext>
                  </a:extLst>
                </a:gridCol>
                <a:gridCol w="380279">
                  <a:extLst>
                    <a:ext uri="{9D8B030D-6E8A-4147-A177-3AD203B41FA5}">
                      <a16:colId xmlns:a16="http://schemas.microsoft.com/office/drawing/2014/main" val="2777756399"/>
                    </a:ext>
                  </a:extLst>
                </a:gridCol>
                <a:gridCol w="3979355">
                  <a:extLst>
                    <a:ext uri="{9D8B030D-6E8A-4147-A177-3AD203B41FA5}">
                      <a16:colId xmlns:a16="http://schemas.microsoft.com/office/drawing/2014/main" val="3991139692"/>
                    </a:ext>
                  </a:extLst>
                </a:gridCol>
              </a:tblGrid>
              <a:tr h="662278">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400" dirty="0"/>
                        <a:t>・あり→ワクチン接種日・接種後の抗体価検査結果を記入</a:t>
                      </a:r>
                      <a:endParaRPr kumimoji="1" lang="en-US" altLang="ja-JP" sz="1400" dirty="0"/>
                    </a:p>
                    <a:p>
                      <a:r>
                        <a:rPr kumimoji="1" lang="ja-JP" altLang="en-US" sz="1400" dirty="0"/>
                        <a:t>・なし</a:t>
                      </a:r>
                      <a:endParaRPr kumimoji="1" lang="en-US" altLang="ja-JP" sz="14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301500">
                <a:tc vMerge="1">
                  <a:txBody>
                    <a:bodyPr/>
                    <a:lstStyle/>
                    <a:p>
                      <a:endParaRPr kumimoji="1" lang="ja-JP" altLang="en-US"/>
                    </a:p>
                  </a:txBody>
                  <a:tcPr/>
                </a:tc>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9050" cap="flat" cmpd="sng" algn="ctr">
                      <a:no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en-US" altLang="ja-JP" dirty="0"/>
                    </a:p>
                  </a:txBody>
                  <a:tcPr anchor="ctr">
                    <a:lnL w="19050" cap="flat" cmpd="sng" algn="ctr">
                      <a:solidFill>
                        <a:schemeClr val="bg1">
                          <a:lumMod val="50000"/>
                        </a:schemeClr>
                      </a:solidFill>
                      <a:prstDash val="sysDash"/>
                      <a:round/>
                      <a:headEnd type="none" w="med" len="med"/>
                      <a:tailEnd type="none" w="med" len="med"/>
                    </a:lnL>
                    <a:lnT w="12700" cap="flat" cmpd="sng" algn="ctr">
                      <a:solidFill>
                        <a:schemeClr val="tx1"/>
                      </a:solidFill>
                      <a:prstDash val="dash"/>
                      <a:round/>
                      <a:headEnd type="none" w="med" len="med"/>
                      <a:tailEnd type="none" w="med" len="med"/>
                    </a:lnT>
                    <a:lnB w="19050" cap="flat" cmpd="sng" algn="ctr">
                      <a:solidFill>
                        <a:schemeClr val="bg1">
                          <a:lumMod val="50000"/>
                        </a:schemeClr>
                      </a:solidFill>
                      <a:prstDash val="sysDash"/>
                      <a:round/>
                      <a:headEnd type="none" w="med" len="med"/>
                      <a:tailEnd type="none" w="med" len="med"/>
                    </a:lnB>
                  </a:tcPr>
                </a:tc>
                <a:extLst>
                  <a:ext uri="{0D108BD9-81ED-4DB2-BD59-A6C34878D82A}">
                    <a16:rowId xmlns:a16="http://schemas.microsoft.com/office/drawing/2014/main" val="968849402"/>
                  </a:ext>
                </a:extLst>
              </a:tr>
              <a:tr h="997271">
                <a:tc vMerge="1">
                  <a:txBody>
                    <a:bodyPr/>
                    <a:lstStyle/>
                    <a:p>
                      <a:endParaRPr kumimoji="1" lang="ja-JP" altLang="en-US"/>
                    </a:p>
                  </a:txBody>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905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１ク｜ル</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r>
                        <a:rPr kumimoji="1" lang="en-US" altLang="ja-JP" dirty="0"/>
                        <a:t>【</a:t>
                      </a:r>
                      <a:r>
                        <a:rPr kumimoji="1" lang="ja-JP" altLang="en-US" dirty="0"/>
                        <a:t>１回目</a:t>
                      </a:r>
                      <a:r>
                        <a:rPr kumimoji="1" lang="en-US" altLang="ja-JP" dirty="0"/>
                        <a:t>】</a:t>
                      </a:r>
                      <a:r>
                        <a:rPr kumimoji="1" lang="ja-JP" altLang="en-US" dirty="0"/>
                        <a:t>　　　　　年　　　　月　　　　日</a:t>
                      </a:r>
                      <a:endParaRPr kumimoji="1" lang="en-US" altLang="ja-JP" dirty="0"/>
                    </a:p>
                    <a:p>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２回目</a:t>
                      </a:r>
                      <a:r>
                        <a:rPr kumimoji="1" lang="en-US" altLang="ja-JP" dirty="0"/>
                        <a:t>】</a:t>
                      </a:r>
                      <a:r>
                        <a:rPr kumimoji="1" lang="ja-JP" altLang="en-US" dirty="0"/>
                        <a:t>　　　　　年　　　　月　　　　日</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３回目</a:t>
                      </a:r>
                      <a:r>
                        <a:rPr kumimoji="1" lang="en-US" altLang="ja-JP" dirty="0"/>
                        <a:t>】</a:t>
                      </a:r>
                      <a:r>
                        <a:rPr kumimoji="1" lang="ja-JP" altLang="en-US" dirty="0"/>
                        <a:t>　　　　　年　　　　月　　　　日</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3765701687"/>
                  </a:ext>
                </a:extLst>
              </a:tr>
              <a:tr h="997271">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２ク｜ル</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a:t>
                      </a:r>
                      <a:r>
                        <a:rPr kumimoji="1" lang="ja-JP" altLang="en-US" dirty="0"/>
                        <a:t>１回目</a:t>
                      </a:r>
                      <a:r>
                        <a:rPr kumimoji="1" lang="en-US" altLang="ja-JP" dirty="0"/>
                        <a:t>】</a:t>
                      </a:r>
                      <a:r>
                        <a:rPr kumimoji="1" lang="ja-JP" altLang="en-US" dirty="0"/>
                        <a:t>　　　　　年　　　　月　　　　日</a:t>
                      </a:r>
                      <a:endParaRPr kumimoji="1" lang="en-US" altLang="ja-JP" dirty="0"/>
                    </a:p>
                    <a:p>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２回目</a:t>
                      </a:r>
                      <a:r>
                        <a:rPr kumimoji="1" lang="en-US" altLang="ja-JP" dirty="0"/>
                        <a:t>】</a:t>
                      </a:r>
                      <a:r>
                        <a:rPr kumimoji="1" lang="ja-JP" altLang="en-US" dirty="0"/>
                        <a:t>　　　　　年　　　　月　　　　日</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３回目</a:t>
                      </a:r>
                      <a:r>
                        <a:rPr kumimoji="1" lang="en-US" altLang="ja-JP" dirty="0"/>
                        <a:t>】</a:t>
                      </a:r>
                      <a:r>
                        <a:rPr kumimoji="1" lang="ja-JP" altLang="en-US" dirty="0"/>
                        <a:t>　　　　　年　　　　月　　　　日</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5086696"/>
                  </a:ext>
                </a:extLst>
              </a:tr>
            </a:tbl>
          </a:graphicData>
        </a:graphic>
      </p:graphicFrame>
      <p:sp>
        <p:nvSpPr>
          <p:cNvPr id="22" name="テキスト ボックス 21"/>
          <p:cNvSpPr txBox="1"/>
          <p:nvPr/>
        </p:nvSpPr>
        <p:spPr>
          <a:xfrm>
            <a:off x="212452" y="4647173"/>
            <a:ext cx="6150029" cy="253916"/>
          </a:xfrm>
          <a:prstGeom prst="rect">
            <a:avLst/>
          </a:prstGeom>
          <a:noFill/>
        </p:spPr>
        <p:txBody>
          <a:bodyPr wrap="square" rtlCol="0">
            <a:spAutoFit/>
          </a:bodyPr>
          <a:lstStyle/>
          <a:p>
            <a:pPr>
              <a:tabLst>
                <a:tab pos="4749800" algn="l"/>
              </a:tabLst>
            </a:pPr>
            <a:r>
              <a:rPr kumimoji="1" lang="ja-JP" altLang="en-US" sz="1050" dirty="0">
                <a:latin typeface="+mn-ea"/>
              </a:rPr>
              <a:t>本人記入欄　＊ワクチン接種歴がある方のみ記載してください</a:t>
            </a:r>
          </a:p>
        </p:txBody>
      </p:sp>
      <p:graphicFrame>
        <p:nvGraphicFramePr>
          <p:cNvPr id="23" name="表 22"/>
          <p:cNvGraphicFramePr>
            <a:graphicFrameLocks noGrp="1"/>
          </p:cNvGraphicFramePr>
          <p:nvPr>
            <p:extLst>
              <p:ext uri="{D42A27DB-BD31-4B8C-83A1-F6EECF244321}">
                <p14:modId xmlns:p14="http://schemas.microsoft.com/office/powerpoint/2010/main" val="4214917564"/>
              </p:ext>
            </p:extLst>
          </p:nvPr>
        </p:nvGraphicFramePr>
        <p:xfrm>
          <a:off x="257718" y="1844759"/>
          <a:ext cx="6498592" cy="2423880"/>
        </p:xfrm>
        <a:graphic>
          <a:graphicData uri="http://schemas.openxmlformats.org/drawingml/2006/table">
            <a:tbl>
              <a:tblPr>
                <a:tableStyleId>{5940675A-B579-460E-94D1-54222C63F5DA}</a:tableStyleId>
              </a:tblPr>
              <a:tblGrid>
                <a:gridCol w="1901567">
                  <a:extLst>
                    <a:ext uri="{9D8B030D-6E8A-4147-A177-3AD203B41FA5}">
                      <a16:colId xmlns:a16="http://schemas.microsoft.com/office/drawing/2014/main" val="1529656246"/>
                    </a:ext>
                  </a:extLst>
                </a:gridCol>
                <a:gridCol w="4597025">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24" name="表 23"/>
          <p:cNvGraphicFramePr>
            <a:graphicFrameLocks noGrp="1"/>
          </p:cNvGraphicFramePr>
          <p:nvPr>
            <p:extLst>
              <p:ext uri="{D42A27DB-BD31-4B8C-83A1-F6EECF244321}">
                <p14:modId xmlns:p14="http://schemas.microsoft.com/office/powerpoint/2010/main" val="783255952"/>
              </p:ext>
            </p:extLst>
          </p:nvPr>
        </p:nvGraphicFramePr>
        <p:xfrm>
          <a:off x="257718" y="694412"/>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5" name="テキスト ボックス 24"/>
          <p:cNvSpPr txBox="1"/>
          <p:nvPr/>
        </p:nvSpPr>
        <p:spPr>
          <a:xfrm>
            <a:off x="212452" y="483382"/>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26" name="テキスト ボックス 25"/>
          <p:cNvSpPr txBox="1"/>
          <p:nvPr/>
        </p:nvSpPr>
        <p:spPr>
          <a:xfrm>
            <a:off x="27378" y="1621539"/>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Tree>
    <p:extLst>
      <p:ext uri="{BB962C8B-B14F-4D97-AF65-F5344CB8AC3E}">
        <p14:creationId xmlns:p14="http://schemas.microsoft.com/office/powerpoint/2010/main" val="31786229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4259</TotalTime>
  <Words>2472</Words>
  <Application>Microsoft Office PowerPoint</Application>
  <PresentationFormat>A4 210 x 297 mm</PresentationFormat>
  <Paragraphs>322</Paragraphs>
  <Slides>9</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游ゴシック</vt:lpstr>
      <vt:lpstr>Arial</vt:lpstr>
      <vt:lpstr>Calibri</vt:lpstr>
      <vt:lpstr>Calibri Light</vt:lpstr>
      <vt:lpstr>Office テーマ</vt:lpstr>
      <vt:lpstr>手術、カテーテル検査等 立会い業者への ワクチン接種・感染症検査について</vt:lpstr>
      <vt:lpstr>PowerPoint プレゼンテーション</vt:lpstr>
      <vt:lpstr>PowerPoint プレゼンテーション</vt:lpstr>
      <vt:lpstr>PowerPoint プレゼンテーション</vt:lpstr>
      <vt:lpstr>　以下に示す検査項目を受検し、【様式１】に記載してください。 　なお、以下に示す検査方法により受検した検査結果であれば、検査日は問いません。</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新入職者 予防接種・感染症検査について</dc:title>
  <dc:creator>松本　優美</dc:creator>
  <cp:lastModifiedBy>HATAYAMA MIE</cp:lastModifiedBy>
  <cp:revision>321</cp:revision>
  <cp:lastPrinted>2024-10-11T06:47:40Z</cp:lastPrinted>
  <dcterms:created xsi:type="dcterms:W3CDTF">2019-05-30T02:35:03Z</dcterms:created>
  <dcterms:modified xsi:type="dcterms:W3CDTF">2024-12-19T05:27:49Z</dcterms:modified>
</cp:coreProperties>
</file>