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3"/>
  </p:notesMasterIdLst>
  <p:handoutMasterIdLst>
    <p:handoutMasterId r:id="rId14"/>
  </p:handoutMasterIdLst>
  <p:sldIdLst>
    <p:sldId id="256" r:id="rId3"/>
    <p:sldId id="278" r:id="rId4"/>
    <p:sldId id="260" r:id="rId5"/>
    <p:sldId id="261" r:id="rId6"/>
    <p:sldId id="258" r:id="rId7"/>
    <p:sldId id="264" r:id="rId8"/>
    <p:sldId id="265" r:id="rId9"/>
    <p:sldId id="279" r:id="rId10"/>
    <p:sldId id="276" r:id="rId11"/>
    <p:sldId id="277" r:id="rId12"/>
  </p:sldIdLst>
  <p:sldSz cx="6858000" cy="9906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37" autoAdjust="0"/>
    <p:restoredTop sz="90883" autoAdjust="0"/>
  </p:normalViewPr>
  <p:slideViewPr>
    <p:cSldViewPr snapToGrid="0" showGuides="1">
      <p:cViewPr varScale="1">
        <p:scale>
          <a:sx n="44" d="100"/>
          <a:sy n="44" d="100"/>
        </p:scale>
        <p:origin x="2344" y="40"/>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302401" cy="341141"/>
          </a:xfrm>
          <a:prstGeom prst="rect">
            <a:avLst/>
          </a:prstGeom>
        </p:spPr>
        <p:txBody>
          <a:bodyPr vert="horz" lIns="92108" tIns="46054" rIns="92108" bIns="4605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621898" y="1"/>
            <a:ext cx="4302400" cy="341141"/>
          </a:xfrm>
          <a:prstGeom prst="rect">
            <a:avLst/>
          </a:prstGeom>
        </p:spPr>
        <p:txBody>
          <a:bodyPr vert="horz" lIns="92108" tIns="46054" rIns="92108" bIns="46054" rtlCol="0"/>
          <a:lstStyle>
            <a:lvl1pPr algn="r">
              <a:defRPr sz="1200"/>
            </a:lvl1pPr>
          </a:lstStyle>
          <a:p>
            <a:fld id="{16310D4D-84E9-4188-B929-C928A6A544D9}" type="datetimeFigureOut">
              <a:rPr kumimoji="1" lang="ja-JP" altLang="en-US" smtClean="0"/>
              <a:t>2025/6/26</a:t>
            </a:fld>
            <a:endParaRPr kumimoji="1" lang="ja-JP" altLang="en-US" dirty="0"/>
          </a:p>
        </p:txBody>
      </p:sp>
      <p:sp>
        <p:nvSpPr>
          <p:cNvPr id="4" name="フッター プレースホルダー 3"/>
          <p:cNvSpPr>
            <a:spLocks noGrp="1"/>
          </p:cNvSpPr>
          <p:nvPr>
            <p:ph type="ftr" sz="quarter" idx="2"/>
          </p:nvPr>
        </p:nvSpPr>
        <p:spPr>
          <a:xfrm>
            <a:off x="3" y="6456534"/>
            <a:ext cx="4302401" cy="341141"/>
          </a:xfrm>
          <a:prstGeom prst="rect">
            <a:avLst/>
          </a:prstGeom>
        </p:spPr>
        <p:txBody>
          <a:bodyPr vert="horz" lIns="92108" tIns="46054" rIns="92108" bIns="4605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621898" y="6456534"/>
            <a:ext cx="4302400" cy="341141"/>
          </a:xfrm>
          <a:prstGeom prst="rect">
            <a:avLst/>
          </a:prstGeom>
        </p:spPr>
        <p:txBody>
          <a:bodyPr vert="horz" lIns="92108" tIns="46054" rIns="92108" bIns="46054"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1544" cy="341064"/>
          </a:xfrm>
          <a:prstGeom prst="rect">
            <a:avLst/>
          </a:prstGeom>
        </p:spPr>
        <p:txBody>
          <a:bodyPr vert="horz" lIns="92108" tIns="46054" rIns="92108" bIns="4605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2800" y="0"/>
            <a:ext cx="4301544" cy="341064"/>
          </a:xfrm>
          <a:prstGeom prst="rect">
            <a:avLst/>
          </a:prstGeom>
        </p:spPr>
        <p:txBody>
          <a:bodyPr vert="horz" lIns="92108" tIns="46054" rIns="92108" bIns="46054" rtlCol="0"/>
          <a:lstStyle>
            <a:lvl1pPr algn="r">
              <a:defRPr sz="1200"/>
            </a:lvl1pPr>
          </a:lstStyle>
          <a:p>
            <a:fld id="{E80BBB61-0E44-4288-94C6-02B4A95CF2A7}" type="datetimeFigureOut">
              <a:rPr kumimoji="1" lang="ja-JP" altLang="en-US" smtClean="0"/>
              <a:t>2025/6/26</a:t>
            </a:fld>
            <a:endParaRPr kumimoji="1" lang="ja-JP" altLang="en-US" dirty="0"/>
          </a:p>
        </p:txBody>
      </p:sp>
      <p:sp>
        <p:nvSpPr>
          <p:cNvPr id="4" name="スライド イメージ プレースホルダー 3"/>
          <p:cNvSpPr>
            <a:spLocks noGrp="1" noRot="1" noChangeAspect="1"/>
          </p:cNvSpPr>
          <p:nvPr>
            <p:ph type="sldImg" idx="2"/>
          </p:nvPr>
        </p:nvSpPr>
        <p:spPr>
          <a:xfrm>
            <a:off x="4170363" y="849313"/>
            <a:ext cx="1585912" cy="2293937"/>
          </a:xfrm>
          <a:prstGeom prst="rect">
            <a:avLst/>
          </a:prstGeom>
          <a:noFill/>
          <a:ln w="12700">
            <a:solidFill>
              <a:prstClr val="black"/>
            </a:solidFill>
          </a:ln>
        </p:spPr>
        <p:txBody>
          <a:bodyPr vert="horz" lIns="92108" tIns="46054" rIns="92108" bIns="46054" rtlCol="0" anchor="ctr"/>
          <a:lstStyle/>
          <a:p>
            <a:endParaRPr lang="ja-JP" altLang="en-US" dirty="0"/>
          </a:p>
        </p:txBody>
      </p:sp>
      <p:sp>
        <p:nvSpPr>
          <p:cNvPr id="5" name="ノート プレースホルダー 4"/>
          <p:cNvSpPr>
            <a:spLocks noGrp="1"/>
          </p:cNvSpPr>
          <p:nvPr>
            <p:ph type="body" sz="quarter" idx="3"/>
          </p:nvPr>
        </p:nvSpPr>
        <p:spPr>
          <a:xfrm>
            <a:off x="992665" y="3271382"/>
            <a:ext cx="7941310" cy="2676585"/>
          </a:xfrm>
          <a:prstGeom prst="rect">
            <a:avLst/>
          </a:prstGeom>
        </p:spPr>
        <p:txBody>
          <a:bodyPr vert="horz" lIns="92108" tIns="46054" rIns="92108" bIns="46054" rtlCol="0"/>
          <a:lstStyle/>
          <a:p>
            <a:pPr lvl="0"/>
            <a:r>
              <a:rPr kumimoji="1" lang="ja-JP" altLang="en-US"/>
              <a:t>Master Text Formatting</a:t>
            </a:r>
          </a:p>
          <a:p>
            <a:pPr lvl="1"/>
            <a:r>
              <a:rPr kumimoji="1" lang="en-US" altLang="ja-JP"/>
              <a:t>Second </a:t>
            </a:r>
            <a:r>
              <a:rPr kumimoji="1" lang="ja-JP" altLang="en-US"/>
              <a:t>Level</a:t>
            </a:r>
          </a:p>
          <a:p>
            <a:pPr lvl="2"/>
            <a:r>
              <a:rPr kumimoji="1" lang="en-US" altLang="ja-JP"/>
              <a:t>Third </a:t>
            </a:r>
            <a:r>
              <a:rPr kumimoji="1" lang="ja-JP" altLang="en-US"/>
              <a:t>Level</a:t>
            </a:r>
          </a:p>
          <a:p>
            <a:pPr lvl="3"/>
            <a:r>
              <a:rPr kumimoji="1" lang="en-US" altLang="ja-JP"/>
              <a:t>4th </a:t>
            </a:r>
            <a:r>
              <a:rPr kumimoji="1" lang="ja-JP" altLang="en-US"/>
              <a:t>level</a:t>
            </a:r>
          </a:p>
          <a:p>
            <a:pPr lvl="4"/>
            <a:r>
              <a:rPr kumimoji="1" lang="en-US" altLang="ja-JP"/>
              <a:t>5th </a:t>
            </a:r>
            <a:r>
              <a:rPr kumimoji="1" lang="ja-JP" altLang="en-US"/>
              <a:t>level</a:t>
            </a:r>
          </a:p>
        </p:txBody>
      </p:sp>
      <p:sp>
        <p:nvSpPr>
          <p:cNvPr id="6" name="フッター プレースホルダー 5"/>
          <p:cNvSpPr>
            <a:spLocks noGrp="1"/>
          </p:cNvSpPr>
          <p:nvPr>
            <p:ph type="ftr" sz="quarter" idx="4"/>
          </p:nvPr>
        </p:nvSpPr>
        <p:spPr>
          <a:xfrm>
            <a:off x="2" y="6456613"/>
            <a:ext cx="4301544" cy="341063"/>
          </a:xfrm>
          <a:prstGeom prst="rect">
            <a:avLst/>
          </a:prstGeom>
        </p:spPr>
        <p:txBody>
          <a:bodyPr vert="horz" lIns="92108" tIns="46054" rIns="92108" bIns="4605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622800" y="6456613"/>
            <a:ext cx="4301544" cy="341063"/>
          </a:xfrm>
          <a:prstGeom prst="rect">
            <a:avLst/>
          </a:prstGeom>
        </p:spPr>
        <p:txBody>
          <a:bodyPr vert="horz" lIns="92108" tIns="46054" rIns="92108" bIns="46054"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 Measles, Rubella, Varicella, Mumps </a:t>
            </a:r>
            <a:r>
              <a:rPr kumimoji="1" lang="ja-JP" altLang="en-US" dirty="0"/>
              <a:t>・・・・・・・・・・ </a:t>
            </a:r>
            <a:r>
              <a:rPr kumimoji="1" lang="en-US" altLang="ja-JP" dirty="0"/>
              <a:t>1</a:t>
            </a:r>
          </a:p>
          <a:p>
            <a:r>
              <a:rPr kumimoji="1" lang="en-US" altLang="ja-JP" dirty="0"/>
              <a:t>2. Blood antibody titer testing methods and criteria </a:t>
            </a:r>
            <a:r>
              <a:rPr kumimoji="1" lang="ja-JP" altLang="en-US" dirty="0"/>
              <a:t>・・・・・ </a:t>
            </a:r>
            <a:r>
              <a:rPr kumimoji="1" lang="en-US" altLang="ja-JP" dirty="0"/>
              <a:t>2</a:t>
            </a:r>
          </a:p>
          <a:p>
            <a:r>
              <a:rPr kumimoji="1" lang="en-US" altLang="ja-JP" dirty="0"/>
              <a:t>3. Vaccination </a:t>
            </a:r>
            <a:r>
              <a:rPr kumimoji="1" lang="ja-JP" altLang="en-US" dirty="0"/>
              <a:t>・・・・・・・・・・・・・・・・・・・・ </a:t>
            </a:r>
            <a:r>
              <a:rPr kumimoji="1" lang="en-US" altLang="ja-JP" dirty="0"/>
              <a:t>3</a:t>
            </a:r>
          </a:p>
          <a:p>
            <a:r>
              <a:rPr kumimoji="1" lang="en-US" altLang="ja-JP" dirty="0"/>
              <a:t>4. Hepatitis B </a:t>
            </a:r>
            <a:r>
              <a:rPr kumimoji="1" lang="ja-JP" altLang="en-US" dirty="0"/>
              <a:t>・・・・・・・・・・・・・・・・・・・・ </a:t>
            </a:r>
            <a:r>
              <a:rPr kumimoji="1" lang="en-US" altLang="ja-JP" dirty="0"/>
              <a:t>4</a:t>
            </a:r>
          </a:p>
          <a:p>
            <a:r>
              <a:rPr kumimoji="1" lang="en-US" altLang="ja-JP" dirty="0"/>
              <a:t>5. Tuberculosis </a:t>
            </a:r>
            <a:r>
              <a:rPr kumimoji="1" lang="ja-JP" altLang="en-US" dirty="0"/>
              <a:t>・・・・・・・・・・・・・・・・・・ ・ </a:t>
            </a:r>
            <a:r>
              <a:rPr kumimoji="1" lang="en-US" altLang="ja-JP" dirty="0"/>
              <a:t>4</a:t>
            </a:r>
          </a:p>
          <a:p>
            <a:r>
              <a:rPr kumimoji="1" lang="en-US" altLang="ja-JP" dirty="0"/>
              <a:t>6. Q&amp;A </a:t>
            </a:r>
            <a:r>
              <a:rPr kumimoji="1" lang="ja-JP" altLang="en-US" dirty="0"/>
              <a:t>・・・・・・・・・・・・・・・・・・・・・・  </a:t>
            </a:r>
            <a:r>
              <a:rPr kumimoji="1" lang="en-US" altLang="ja-JP" dirty="0"/>
              <a:t>5</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D36B267-6EF7-4BF2-9BF2-1FD200C00CEB}" type="slidenum">
              <a:rPr kumimoji="1" lang="ja-JP" altLang="en-US" smtClean="0"/>
              <a:t>1</a:t>
            </a:fld>
            <a:endParaRPr kumimoji="1" lang="ja-JP" altLang="en-US" dirty="0"/>
          </a:p>
        </p:txBody>
      </p:sp>
    </p:spTree>
    <p:extLst>
      <p:ext uri="{BB962C8B-B14F-4D97-AF65-F5344CB8AC3E}">
        <p14:creationId xmlns:p14="http://schemas.microsoft.com/office/powerpoint/2010/main" val="2317782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2025/6/26</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2025/6/26</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2025/6/26</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11602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137317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7108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77312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33679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039747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272267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7993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586084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73838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47763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2025/6/26</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2025/6/26</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2025/6/26</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2025/6/26</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2025/6/26</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2025/6/26</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2025/6/26</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Master Title Formatting</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Master Text Formatting</a:t>
            </a:r>
          </a:p>
          <a:p>
            <a:pPr lvl="1"/>
            <a:r>
              <a:rPr lang="en-US" altLang="ja-JP"/>
              <a:t>Second </a:t>
            </a:r>
            <a:r>
              <a:rPr lang="ja-JP" altLang="en-US"/>
              <a:t>Level</a:t>
            </a:r>
          </a:p>
          <a:p>
            <a:pPr lvl="2"/>
            <a:r>
              <a:rPr lang="en-US" altLang="ja-JP"/>
              <a:t>Third </a:t>
            </a:r>
            <a:r>
              <a:rPr lang="ja-JP" altLang="en-US"/>
              <a:t>Level</a:t>
            </a:r>
          </a:p>
          <a:p>
            <a:pPr lvl="3"/>
            <a:r>
              <a:rPr lang="en-US" altLang="ja-JP"/>
              <a:t>4th </a:t>
            </a:r>
            <a:r>
              <a:rPr lang="ja-JP" altLang="en-US"/>
              <a:t>level</a:t>
            </a:r>
          </a:p>
          <a:p>
            <a:pPr lvl="4"/>
            <a:r>
              <a:rPr lang="en-US" altLang="ja-JP"/>
              <a:t>5th </a:t>
            </a:r>
            <a:r>
              <a:rPr lang="ja-JP" altLang="en-US"/>
              <a:t>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2025/6/26</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Gunma University Hospital</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Master Title Formatting</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Master Text Formatting</a:t>
            </a:r>
          </a:p>
          <a:p>
            <a:pPr lvl="1"/>
            <a:r>
              <a:rPr lang="en-US" altLang="ja-JP"/>
              <a:t>Second </a:t>
            </a:r>
            <a:r>
              <a:rPr lang="ja-JP" altLang="en-US"/>
              <a:t>Level</a:t>
            </a:r>
          </a:p>
          <a:p>
            <a:pPr lvl="2"/>
            <a:r>
              <a:rPr lang="en-US" altLang="ja-JP"/>
              <a:t>Third </a:t>
            </a:r>
            <a:r>
              <a:rPr lang="ja-JP" altLang="en-US"/>
              <a:t>Level</a:t>
            </a:r>
          </a:p>
          <a:p>
            <a:pPr lvl="3"/>
            <a:r>
              <a:rPr lang="en-US" altLang="ja-JP"/>
              <a:t>4th </a:t>
            </a:r>
            <a:r>
              <a:rPr lang="ja-JP" altLang="en-US"/>
              <a:t>level</a:t>
            </a:r>
          </a:p>
          <a:p>
            <a:pPr lvl="4"/>
            <a:r>
              <a:rPr lang="en-US" altLang="ja-JP"/>
              <a:t>5th </a:t>
            </a:r>
            <a:r>
              <a:rPr lang="ja-JP" altLang="en-US"/>
              <a:t>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Revised FY2020</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690013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74650" y="631100"/>
            <a:ext cx="6108700" cy="830007"/>
          </a:xfrm>
        </p:spPr>
        <p:txBody>
          <a:bodyPr>
            <a:noAutofit/>
          </a:bodyPr>
          <a:lstStyle/>
          <a:p>
            <a:r>
              <a:rPr lang="en-US" altLang="ja-JP" sz="1800" b="1" dirty="0">
                <a:latin typeface="Times New Roman" panose="02020603050405020304" pitchFamily="18" charset="0"/>
                <a:ea typeface="+mn-ea"/>
                <a:cs typeface="Times New Roman" panose="02020603050405020304" pitchFamily="18" charset="0"/>
              </a:rPr>
              <a:t>Placement</a:t>
            </a:r>
            <a:r>
              <a:rPr lang="ja-JP" altLang="en-US" sz="1800" b="1" dirty="0">
                <a:latin typeface="Times New Roman" panose="02020603050405020304" pitchFamily="18" charset="0"/>
                <a:ea typeface="+mn-ea"/>
                <a:cs typeface="Times New Roman" panose="02020603050405020304" pitchFamily="18" charset="0"/>
              </a:rPr>
              <a:t> </a:t>
            </a:r>
            <a:r>
              <a:rPr lang="en-US" altLang="ja-JP" sz="1800" b="1" dirty="0">
                <a:latin typeface="Times New Roman" panose="02020603050405020304" pitchFamily="18" charset="0"/>
                <a:ea typeface="+mn-ea"/>
                <a:cs typeface="Times New Roman" panose="02020603050405020304" pitchFamily="18" charset="0"/>
              </a:rPr>
              <a:t>students</a:t>
            </a:r>
            <a:r>
              <a:rPr lang="ja-JP" altLang="en-US" sz="1800" b="1" dirty="0">
                <a:latin typeface="Times New Roman" panose="02020603050405020304" pitchFamily="18" charset="0"/>
                <a:ea typeface="+mn-ea"/>
                <a:cs typeface="Times New Roman" panose="02020603050405020304" pitchFamily="18" charset="0"/>
              </a:rPr>
              <a:t>, Trainees, and Teachers in Charge</a:t>
            </a:r>
            <a:br>
              <a:rPr lang="en-US" altLang="ja-JP" sz="1800" b="1" dirty="0">
                <a:latin typeface="Times New Roman" panose="02020603050405020304" pitchFamily="18" charset="0"/>
                <a:ea typeface="+mn-ea"/>
                <a:cs typeface="Times New Roman" panose="02020603050405020304" pitchFamily="18" charset="0"/>
              </a:rPr>
            </a:br>
            <a:r>
              <a:rPr lang="ja-JP" altLang="en-US" sz="1800" b="1" dirty="0">
                <a:latin typeface="Times New Roman" panose="02020603050405020304" pitchFamily="18" charset="0"/>
                <a:ea typeface="+mn-ea"/>
                <a:cs typeface="Times New Roman" panose="02020603050405020304" pitchFamily="18" charset="0"/>
              </a:rPr>
              <a:t> </a:t>
            </a:r>
            <a:r>
              <a:rPr lang="en-US" altLang="ja-JP" sz="1800" b="1" dirty="0">
                <a:latin typeface="Times New Roman" panose="02020603050405020304" pitchFamily="18" charset="0"/>
                <a:ea typeface="+mn-ea"/>
                <a:cs typeface="Times New Roman" panose="02020603050405020304" pitchFamily="18" charset="0"/>
              </a:rPr>
              <a:t>Immunization</a:t>
            </a:r>
            <a:r>
              <a:rPr lang="ja-JP" altLang="en-US" sz="1800" b="1" dirty="0">
                <a:latin typeface="Times New Roman" panose="02020603050405020304" pitchFamily="18" charset="0"/>
                <a:ea typeface="+mn-ea"/>
                <a:cs typeface="Times New Roman" panose="02020603050405020304" pitchFamily="18" charset="0"/>
              </a:rPr>
              <a:t> and </a:t>
            </a:r>
            <a:r>
              <a:rPr lang="en-US" altLang="ja-JP" sz="1800" b="1" dirty="0">
                <a:latin typeface="Times New Roman" panose="02020603050405020304" pitchFamily="18" charset="0"/>
                <a:ea typeface="+mn-ea"/>
                <a:cs typeface="Times New Roman" panose="02020603050405020304" pitchFamily="18" charset="0"/>
              </a:rPr>
              <a:t>Antibody titer</a:t>
            </a:r>
            <a:r>
              <a:rPr lang="ja-JP" altLang="en-US" sz="1800" b="1" dirty="0">
                <a:latin typeface="Times New Roman" panose="02020603050405020304" pitchFamily="18" charset="0"/>
                <a:ea typeface="+mn-ea"/>
                <a:cs typeface="Times New Roman" panose="02020603050405020304" pitchFamily="18" charset="0"/>
              </a:rPr>
              <a:t> Test</a:t>
            </a:r>
            <a:r>
              <a:rPr lang="en-US" altLang="ja-JP" sz="1800" b="1" dirty="0">
                <a:latin typeface="Times New Roman" panose="02020603050405020304" pitchFamily="18" charset="0"/>
                <a:ea typeface="+mn-ea"/>
                <a:cs typeface="Times New Roman" panose="02020603050405020304" pitchFamily="18" charset="0"/>
              </a:rPr>
              <a:t>s</a:t>
            </a:r>
            <a:endParaRPr lang="ja-JP" altLang="en-US" sz="1800" b="1" dirty="0">
              <a:latin typeface="Times New Roman" panose="02020603050405020304" pitchFamily="18" charset="0"/>
              <a:ea typeface="+mn-ea"/>
              <a:cs typeface="Times New Roman" panose="02020603050405020304" pitchFamily="18" charset="0"/>
            </a:endParaRPr>
          </a:p>
        </p:txBody>
      </p:sp>
      <p:sp>
        <p:nvSpPr>
          <p:cNvPr id="5" name="サブタイトル 4"/>
          <p:cNvSpPr>
            <a:spLocks noGrp="1"/>
          </p:cNvSpPr>
          <p:nvPr>
            <p:ph type="subTitle" idx="1"/>
          </p:nvPr>
        </p:nvSpPr>
        <p:spPr>
          <a:xfrm>
            <a:off x="588934" y="1438205"/>
            <a:ext cx="5680130" cy="2834531"/>
          </a:xfrm>
        </p:spPr>
        <p:txBody>
          <a:bodyPr>
            <a:normAutofit fontScale="92500" lnSpcReduction="20000"/>
          </a:bodyPr>
          <a:lstStyle/>
          <a:p>
            <a:pPr algn="l">
              <a:lnSpc>
                <a:spcPct val="120000"/>
              </a:lnSpc>
            </a:pPr>
            <a:r>
              <a:rPr lang="ja-JP" altLang="en-US" sz="1500" dirty="0">
                <a:latin typeface="Times New Roman" panose="02020603050405020304" pitchFamily="18" charset="0"/>
                <a:cs typeface="Times New Roman" panose="02020603050405020304" pitchFamily="18" charset="0"/>
              </a:rPr>
              <a:t>　Gunma University Hospital </a:t>
            </a:r>
            <a:r>
              <a:rPr lang="ja-JP" altLang="en-US" sz="1500" u="sng" dirty="0">
                <a:solidFill>
                  <a:srgbClr val="FF0000"/>
                </a:solidFill>
                <a:latin typeface="Times New Roman" panose="02020603050405020304" pitchFamily="18" charset="0"/>
                <a:cs typeface="Times New Roman" panose="02020603050405020304" pitchFamily="18" charset="0"/>
              </a:rPr>
              <a:t>requires all trainees to submit a “</a:t>
            </a:r>
            <a:r>
              <a:rPr lang="en-US" altLang="ja-JP" sz="1500" u="sng" dirty="0" err="1">
                <a:solidFill>
                  <a:srgbClr val="FF0000"/>
                </a:solidFill>
                <a:latin typeface="Times New Roman" panose="02020603050405020304" pitchFamily="18" charset="0"/>
                <a:cs typeface="Times New Roman" panose="02020603050405020304" pitchFamily="18" charset="0"/>
              </a:rPr>
              <a:t>Immuniz</a:t>
            </a:r>
            <a:r>
              <a:rPr lang="ja-JP" altLang="en-US" sz="1500" u="sng" dirty="0">
                <a:solidFill>
                  <a:srgbClr val="FF0000"/>
                </a:solidFill>
                <a:latin typeface="Times New Roman" panose="02020603050405020304" pitchFamily="18" charset="0"/>
                <a:cs typeface="Times New Roman" panose="02020603050405020304" pitchFamily="18" charset="0"/>
              </a:rPr>
              <a:t>ation and Infectious Disease Status Report</a:t>
            </a:r>
            <a:r>
              <a:rPr lang="ja-JP" altLang="en-US" sz="1500" dirty="0">
                <a:solidFill>
                  <a:srgbClr val="FF0000"/>
                </a:solidFill>
                <a:latin typeface="Times New Roman" panose="02020603050405020304" pitchFamily="18" charset="0"/>
                <a:cs typeface="Times New Roman" panose="02020603050405020304" pitchFamily="18" charset="0"/>
              </a:rPr>
              <a:t>" </a:t>
            </a:r>
            <a:r>
              <a:rPr lang="ja-JP" altLang="en-US" sz="1500" dirty="0">
                <a:latin typeface="Times New Roman" panose="02020603050405020304" pitchFamily="18" charset="0"/>
                <a:cs typeface="Times New Roman" panose="02020603050405020304" pitchFamily="18" charset="0"/>
              </a:rPr>
              <a:t>in order to prevent the spread of infectious diseases.</a:t>
            </a:r>
            <a:endParaRPr lang="en-US" altLang="ja-JP" sz="1500" u="sng" dirty="0">
              <a:solidFill>
                <a:srgbClr val="FF0000"/>
              </a:solidFill>
              <a:latin typeface="Times New Roman" panose="02020603050405020304" pitchFamily="18" charset="0"/>
              <a:cs typeface="Times New Roman" panose="02020603050405020304" pitchFamily="18" charset="0"/>
            </a:endParaRPr>
          </a:p>
          <a:p>
            <a:pPr algn="l">
              <a:lnSpc>
                <a:spcPct val="120000"/>
              </a:lnSpc>
            </a:pPr>
            <a:r>
              <a:rPr lang="ja-JP" altLang="en-US" sz="1500" dirty="0">
                <a:latin typeface="Times New Roman" panose="02020603050405020304" pitchFamily="18" charset="0"/>
                <a:cs typeface="Times New Roman" panose="02020603050405020304" pitchFamily="18" charset="0"/>
              </a:rPr>
              <a:t>　Please follow the flowchart for each infectious disease, get the necessary vaccinations and antibody titer tests, and </a:t>
            </a:r>
            <a:r>
              <a:rPr lang="ja-JP" altLang="en-US" sz="1500" u="sng" dirty="0">
                <a:latin typeface="Times New Roman" panose="02020603050405020304" pitchFamily="18" charset="0"/>
                <a:cs typeface="Times New Roman" panose="02020603050405020304" pitchFamily="18" charset="0"/>
              </a:rPr>
              <a:t>submit the “</a:t>
            </a:r>
            <a:r>
              <a:rPr lang="en-US" altLang="ja-JP" sz="1500" u="sng" dirty="0">
                <a:latin typeface="Times New Roman" panose="02020603050405020304" pitchFamily="18" charset="0"/>
                <a:cs typeface="Times New Roman" panose="02020603050405020304" pitchFamily="18" charset="0"/>
              </a:rPr>
              <a:t>Immunization</a:t>
            </a:r>
            <a:r>
              <a:rPr lang="ja-JP" altLang="en-US" sz="1500" u="sng" dirty="0">
                <a:latin typeface="Times New Roman" panose="02020603050405020304" pitchFamily="18" charset="0"/>
                <a:cs typeface="Times New Roman" panose="02020603050405020304" pitchFamily="18" charset="0"/>
              </a:rPr>
              <a:t> and Infectious Disease Status Report" to the </a:t>
            </a:r>
            <a:r>
              <a:rPr lang="en-US" altLang="ja-JP" sz="1500" u="sng" dirty="0">
                <a:latin typeface="Times New Roman" panose="02020603050405020304" pitchFamily="18" charset="0"/>
                <a:cs typeface="Times New Roman" panose="02020603050405020304" pitchFamily="18" charset="0"/>
              </a:rPr>
              <a:t>Student Support Office, Educational Division</a:t>
            </a:r>
            <a:r>
              <a:rPr lang="ja-JP" altLang="en-US" sz="1500" u="sng" dirty="0">
                <a:latin typeface="Times New Roman" panose="02020603050405020304" pitchFamily="18" charset="0"/>
                <a:cs typeface="Times New Roman" panose="02020603050405020304" pitchFamily="18" charset="0"/>
              </a:rPr>
              <a:t>, Administrative Office </a:t>
            </a:r>
            <a:r>
              <a:rPr lang="en-US" altLang="ja-JP" sz="1500" u="sng" dirty="0">
                <a:latin typeface="Times New Roman" panose="02020603050405020304" pitchFamily="18" charset="0"/>
                <a:cs typeface="Times New Roman" panose="02020603050405020304" pitchFamily="18" charset="0"/>
              </a:rPr>
              <a:t>on the </a:t>
            </a:r>
            <a:r>
              <a:rPr lang="ja-JP" altLang="en-US" sz="1500" u="sng" dirty="0">
                <a:latin typeface="Times New Roman" panose="02020603050405020304" pitchFamily="18" charset="0"/>
                <a:cs typeface="Times New Roman" panose="02020603050405020304" pitchFamily="18" charset="0"/>
              </a:rPr>
              <a:t>Showa </a:t>
            </a:r>
            <a:r>
              <a:rPr lang="en-US" altLang="ja-JP" sz="1500" u="sng" dirty="0">
                <a:latin typeface="Times New Roman" panose="02020603050405020304" pitchFamily="18" charset="0"/>
                <a:cs typeface="Times New Roman" panose="02020603050405020304" pitchFamily="18" charset="0"/>
              </a:rPr>
              <a:t>Campus</a:t>
            </a:r>
            <a:r>
              <a:rPr lang="ja-JP" altLang="en-US" sz="1500" u="sng" dirty="0">
                <a:latin typeface="Times New Roman" panose="02020603050405020304" pitchFamily="18" charset="0"/>
                <a:cs typeface="Times New Roman" panose="02020603050405020304" pitchFamily="18" charset="0"/>
              </a:rPr>
              <a:t> or the designated place before the practical </a:t>
            </a:r>
            <a:r>
              <a:rPr lang="en-US" altLang="ja-JP" sz="1500" u="sng" dirty="0">
                <a:latin typeface="Times New Roman" panose="02020603050405020304" pitchFamily="18" charset="0"/>
                <a:cs typeface="Times New Roman" panose="02020603050405020304" pitchFamily="18" charset="0"/>
              </a:rPr>
              <a:t>placement</a:t>
            </a:r>
            <a:r>
              <a:rPr lang="ja-JP" altLang="en-US" sz="1500" u="sng" dirty="0">
                <a:latin typeface="Times New Roman" panose="02020603050405020304" pitchFamily="18" charset="0"/>
                <a:cs typeface="Times New Roman" panose="02020603050405020304" pitchFamily="18" charset="0"/>
              </a:rPr>
              <a:t> or training.</a:t>
            </a:r>
            <a:endParaRPr lang="en-US" altLang="ja-JP" sz="1500" dirty="0">
              <a:latin typeface="Times New Roman" panose="02020603050405020304" pitchFamily="18" charset="0"/>
              <a:cs typeface="Times New Roman" panose="02020603050405020304" pitchFamily="18" charset="0"/>
            </a:endParaRPr>
          </a:p>
          <a:p>
            <a:pPr algn="l">
              <a:lnSpc>
                <a:spcPct val="120000"/>
              </a:lnSpc>
            </a:pPr>
            <a:r>
              <a:rPr lang="ja-JP" altLang="en-US" sz="1500" dirty="0">
                <a:latin typeface="Times New Roman" panose="02020603050405020304" pitchFamily="18" charset="0"/>
                <a:cs typeface="Times New Roman" panose="02020603050405020304" pitchFamily="18" charset="0"/>
              </a:rPr>
              <a:t>　Personal information contained in the submitted documents will not be used for any purpose other than to prevent the spread of infectious diseases.</a:t>
            </a:r>
            <a:endParaRPr lang="en-US" altLang="ja-JP" sz="1500" dirty="0">
              <a:latin typeface="Times New Roman" panose="02020603050405020304" pitchFamily="18" charset="0"/>
              <a:cs typeface="Times New Roman" panose="02020603050405020304" pitchFamily="18" charset="0"/>
            </a:endParaRPr>
          </a:p>
          <a:p>
            <a:pPr>
              <a:lnSpc>
                <a:spcPct val="120000"/>
              </a:lnSpc>
            </a:pPr>
            <a:r>
              <a:rPr lang="ja-JP" altLang="en-US" sz="1700" b="1" dirty="0">
                <a:solidFill>
                  <a:srgbClr val="FF0000"/>
                </a:solidFill>
                <a:latin typeface="Times New Roman" panose="02020603050405020304" pitchFamily="18" charset="0"/>
                <a:cs typeface="Times New Roman" panose="02020603050405020304" pitchFamily="18" charset="0"/>
              </a:rPr>
              <a:t>*Please be sure to read to the end.</a:t>
            </a:r>
            <a:endParaRPr lang="en-US" altLang="ja-JP" sz="1700" b="1" dirty="0">
              <a:solidFill>
                <a:srgbClr val="FF0000"/>
              </a:solidFill>
              <a:latin typeface="Times New Roman" panose="02020603050405020304" pitchFamily="18" charset="0"/>
              <a:cs typeface="Times New Roman" panose="02020603050405020304" pitchFamily="18" charset="0"/>
            </a:endParaRPr>
          </a:p>
          <a:p>
            <a:pPr algn="l">
              <a:lnSpc>
                <a:spcPct val="120000"/>
              </a:lnSpc>
            </a:pPr>
            <a:endParaRPr lang="ja-JP" altLang="en-US" sz="1500" dirty="0">
              <a:latin typeface="Times New Roman" panose="02020603050405020304" pitchFamily="18" charset="0"/>
              <a:cs typeface="Times New Roman" panose="02020603050405020304" pitchFamily="18" charset="0"/>
            </a:endParaRPr>
          </a:p>
        </p:txBody>
      </p:sp>
      <p:grpSp>
        <p:nvGrpSpPr>
          <p:cNvPr id="3" name="グループ化 2"/>
          <p:cNvGrpSpPr/>
          <p:nvPr/>
        </p:nvGrpSpPr>
        <p:grpSpPr>
          <a:xfrm>
            <a:off x="615173" y="7218131"/>
            <a:ext cx="5627653" cy="2173384"/>
            <a:chOff x="635273" y="6160836"/>
            <a:chExt cx="5498770" cy="2469322"/>
          </a:xfrm>
        </p:grpSpPr>
        <p:sp>
          <p:nvSpPr>
            <p:cNvPr id="18" name="テキスト ボックス 17"/>
            <p:cNvSpPr txBox="1"/>
            <p:nvPr/>
          </p:nvSpPr>
          <p:spPr>
            <a:xfrm>
              <a:off x="758771" y="6218736"/>
              <a:ext cx="5277180" cy="360686"/>
            </a:xfrm>
            <a:prstGeom prst="rect">
              <a:avLst/>
            </a:prstGeom>
            <a:solidFill>
              <a:schemeClr val="bg1"/>
            </a:solidFill>
          </p:spPr>
          <p:txBody>
            <a:bodyPr wrap="square" rtlCol="0">
              <a:spAutoFit/>
            </a:bodyPr>
            <a:lstStyle/>
            <a:p>
              <a:pPr>
                <a:tabLst>
                  <a:tab pos="4749800" algn="l"/>
                </a:tabLst>
              </a:pPr>
              <a:r>
                <a:rPr kumimoji="1" lang="en-US" altLang="ja-JP" sz="1463" dirty="0">
                  <a:latin typeface="Times New Roman" panose="02020603050405020304" pitchFamily="18" charset="0"/>
                  <a:cs typeface="Times New Roman" panose="02020603050405020304" pitchFamily="18" charset="0"/>
                </a:rPr>
                <a:t>C</a:t>
              </a:r>
              <a:r>
                <a:rPr kumimoji="1" lang="ja-JP" altLang="en-US" sz="1463" dirty="0">
                  <a:latin typeface="Times New Roman" panose="02020603050405020304" pitchFamily="18" charset="0"/>
                  <a:cs typeface="Times New Roman" panose="02020603050405020304" pitchFamily="18" charset="0"/>
                </a:rPr>
                <a:t>ontact </a:t>
              </a:r>
              <a:r>
                <a:rPr kumimoji="1" lang="en-US" altLang="ja-JP" sz="1463" dirty="0">
                  <a:latin typeface="Times New Roman" panose="02020603050405020304" pitchFamily="18" charset="0"/>
                  <a:cs typeface="Times New Roman" panose="02020603050405020304" pitchFamily="18" charset="0"/>
                </a:rPr>
                <a:t>I</a:t>
              </a:r>
              <a:r>
                <a:rPr kumimoji="1" lang="ja-JP" altLang="en-US" sz="1463" dirty="0">
                  <a:latin typeface="Times New Roman" panose="02020603050405020304" pitchFamily="18" charset="0"/>
                  <a:cs typeface="Times New Roman" panose="02020603050405020304" pitchFamily="18" charset="0"/>
                </a:rPr>
                <a:t>nformation</a:t>
              </a:r>
            </a:p>
          </p:txBody>
        </p:sp>
        <p:sp>
          <p:nvSpPr>
            <p:cNvPr id="16" name="テキスト ボックス 15"/>
            <p:cNvSpPr txBox="1"/>
            <p:nvPr/>
          </p:nvSpPr>
          <p:spPr>
            <a:xfrm>
              <a:off x="751499" y="6510060"/>
              <a:ext cx="5371987" cy="1084023"/>
            </a:xfrm>
            <a:prstGeom prst="rect">
              <a:avLst/>
            </a:prstGeom>
            <a:noFill/>
          </p:spPr>
          <p:txBody>
            <a:bodyPr wrap="square" rtlCol="0">
              <a:spAutoFit/>
            </a:bodyPr>
            <a:lstStyle/>
            <a:p>
              <a:r>
                <a:rPr kumimoji="1" lang="ja-JP" altLang="en-US" sz="1400" dirty="0">
                  <a:latin typeface="Times New Roman" panose="02020603050405020304" pitchFamily="18" charset="0"/>
                  <a:cs typeface="Times New Roman" panose="02020603050405020304" pitchFamily="18" charset="0"/>
                </a:rPr>
                <a:t>(1) </a:t>
              </a:r>
              <a:r>
                <a:rPr lang="ja-JP" altLang="en-US" sz="1400" dirty="0">
                  <a:latin typeface="Times New Roman" panose="02020603050405020304" pitchFamily="18" charset="0"/>
                  <a:cs typeface="Times New Roman" panose="02020603050405020304" pitchFamily="18" charset="0"/>
                </a:rPr>
                <a:t>Vaccination and antibody titer testing for each infectious disease</a:t>
              </a:r>
              <a:endParaRPr lang="en-US" altLang="ja-JP" sz="1400" dirty="0">
                <a:latin typeface="Times New Roman" panose="02020603050405020304" pitchFamily="18" charset="0"/>
                <a:cs typeface="Times New Roman" panose="02020603050405020304" pitchFamily="18" charset="0"/>
              </a:endParaRPr>
            </a:p>
            <a:p>
              <a:pPr indent="533400"/>
              <a:r>
                <a:rPr lang="ja-JP" altLang="en-US" sz="1400" dirty="0">
                  <a:latin typeface="Times New Roman" panose="02020603050405020304" pitchFamily="18" charset="0"/>
                  <a:cs typeface="Times New Roman" panose="02020603050405020304" pitchFamily="18" charset="0"/>
                </a:rPr>
                <a:t>Infection Control </a:t>
              </a:r>
              <a:r>
                <a:rPr lang="en-US" altLang="ja-JP" sz="1400" dirty="0">
                  <a:latin typeface="Times New Roman" panose="02020603050405020304" pitchFamily="18" charset="0"/>
                  <a:cs typeface="Times New Roman" panose="02020603050405020304" pitchFamily="18" charset="0"/>
                </a:rPr>
                <a:t>and Prevention Center</a:t>
              </a:r>
              <a:r>
                <a:rPr lang="ja-JP" altLang="en-US" sz="1400" dirty="0">
                  <a:latin typeface="Times New Roman" panose="02020603050405020304" pitchFamily="18" charset="0"/>
                  <a:cs typeface="Times New Roman" panose="02020603050405020304" pitchFamily="18" charset="0"/>
                </a:rPr>
                <a:t>, Gunma University  </a:t>
              </a:r>
              <a:endParaRPr lang="en-US" altLang="ja-JP" sz="1400" dirty="0">
                <a:latin typeface="Times New Roman" panose="02020603050405020304" pitchFamily="18" charset="0"/>
                <a:cs typeface="Times New Roman" panose="02020603050405020304" pitchFamily="18" charset="0"/>
              </a:endParaRPr>
            </a:p>
            <a:p>
              <a:pPr indent="533400"/>
              <a:r>
                <a:rPr lang="ja-JP" altLang="en-US" sz="1400" dirty="0">
                  <a:latin typeface="Times New Roman" panose="02020603050405020304" pitchFamily="18" charset="0"/>
                  <a:cs typeface="Times New Roman" panose="02020603050405020304" pitchFamily="18" charset="0"/>
                </a:rPr>
                <a:t>Hospital</a:t>
              </a:r>
              <a:endParaRPr lang="en-US" altLang="ja-JP" sz="1400" dirty="0">
                <a:latin typeface="Times New Roman" panose="02020603050405020304" pitchFamily="18" charset="0"/>
                <a:cs typeface="Times New Roman" panose="02020603050405020304" pitchFamily="18" charset="0"/>
              </a:endParaRPr>
            </a:p>
            <a:p>
              <a:pPr indent="533400"/>
              <a:r>
                <a:rPr lang="ja-JP" altLang="en-US" sz="1400" dirty="0">
                  <a:latin typeface="Times New Roman" panose="02020603050405020304" pitchFamily="18" charset="0"/>
                  <a:cs typeface="Times New Roman" panose="02020603050405020304" pitchFamily="18" charset="0"/>
                </a:rPr>
                <a:t>tel </a:t>
              </a:r>
              <a:r>
                <a:rPr lang="en-US" altLang="ja-JP" sz="1400" dirty="0">
                  <a:latin typeface="Times New Roman" panose="02020603050405020304" pitchFamily="18" charset="0"/>
                  <a:cs typeface="Times New Roman" panose="02020603050405020304" pitchFamily="18" charset="0"/>
                </a:rPr>
                <a:t>+81-</a:t>
              </a:r>
              <a:r>
                <a:rPr lang="ja-JP" altLang="en-US" sz="1400" dirty="0">
                  <a:latin typeface="Times New Roman" panose="02020603050405020304" pitchFamily="18" charset="0"/>
                  <a:cs typeface="Times New Roman" panose="02020603050405020304" pitchFamily="18" charset="0"/>
                </a:rPr>
                <a:t>27-220-8605</a:t>
              </a:r>
              <a:endParaRPr lang="en-US" altLang="ja-JP" sz="1400" dirty="0">
                <a:latin typeface="Times New Roman" panose="02020603050405020304" pitchFamily="18" charset="0"/>
                <a:cs typeface="Times New Roman" panose="02020603050405020304" pitchFamily="18" charset="0"/>
              </a:endParaRPr>
            </a:p>
          </p:txBody>
        </p:sp>
        <p:sp>
          <p:nvSpPr>
            <p:cNvPr id="2" name="角丸四角形 1"/>
            <p:cNvSpPr/>
            <p:nvPr/>
          </p:nvSpPr>
          <p:spPr>
            <a:xfrm>
              <a:off x="635273" y="6160836"/>
              <a:ext cx="5498770" cy="2469322"/>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751499" y="7470405"/>
              <a:ext cx="5371987" cy="839244"/>
            </a:xfrm>
            <a:prstGeom prst="rect">
              <a:avLst/>
            </a:prstGeom>
            <a:noFill/>
          </p:spPr>
          <p:txBody>
            <a:bodyPr wrap="square" rtlCol="0">
              <a:spAutoFit/>
            </a:bodyPr>
            <a:lstStyle/>
            <a:p>
              <a:r>
                <a:rPr kumimoji="1" lang="ja-JP" altLang="en-US" sz="1400" dirty="0">
                  <a:latin typeface="Times New Roman" panose="02020603050405020304" pitchFamily="18" charset="0"/>
                  <a:cs typeface="Times New Roman" panose="02020603050405020304" pitchFamily="18" charset="0"/>
                </a:rPr>
                <a:t>(2) Submission of documents</a:t>
              </a:r>
              <a:endParaRPr lang="en-US" altLang="ja-JP" sz="1400" dirty="0">
                <a:latin typeface="Times New Roman" panose="02020603050405020304" pitchFamily="18" charset="0"/>
                <a:cs typeface="Times New Roman" panose="02020603050405020304" pitchFamily="18" charset="0"/>
              </a:endParaRPr>
            </a:p>
            <a:p>
              <a:pPr indent="533400"/>
              <a:r>
                <a:rPr lang="en-US" altLang="ja-JP" sz="1400" dirty="0">
                  <a:latin typeface="Times New Roman" panose="02020603050405020304" pitchFamily="18" charset="0"/>
                  <a:cs typeface="Times New Roman" panose="02020603050405020304" pitchFamily="18" charset="0"/>
                </a:rPr>
                <a:t>Student Support Section, Showa Campus </a:t>
              </a:r>
              <a:endParaRPr lang="ja-JP" altLang="en-US" sz="1400" dirty="0">
                <a:latin typeface="Times New Roman" panose="02020603050405020304" pitchFamily="18" charset="0"/>
                <a:cs typeface="Times New Roman" panose="02020603050405020304" pitchFamily="18" charset="0"/>
              </a:endParaRPr>
            </a:p>
            <a:p>
              <a:pPr indent="533400"/>
              <a:r>
                <a:rPr lang="ja-JP" altLang="en-US" sz="1400" dirty="0">
                  <a:latin typeface="Times New Roman" panose="02020603050405020304" pitchFamily="18" charset="0"/>
                  <a:cs typeface="Times New Roman" panose="02020603050405020304" pitchFamily="18" charset="0"/>
                </a:rPr>
                <a:t>tel </a:t>
              </a:r>
              <a:r>
                <a:rPr lang="en-US" altLang="ja-JP" sz="1400" dirty="0">
                  <a:latin typeface="Times New Roman" panose="02020603050405020304" pitchFamily="18" charset="0"/>
                  <a:cs typeface="Times New Roman" panose="02020603050405020304" pitchFamily="18" charset="0"/>
                </a:rPr>
                <a:t>+81-</a:t>
              </a:r>
              <a:r>
                <a:rPr lang="ja-JP" altLang="en-US" sz="1400" dirty="0">
                  <a:latin typeface="Times New Roman" panose="02020603050405020304" pitchFamily="18" charset="0"/>
                  <a:cs typeface="Times New Roman" panose="02020603050405020304" pitchFamily="18" charset="0"/>
                </a:rPr>
                <a:t>27-220-7792</a:t>
              </a:r>
            </a:p>
          </p:txBody>
        </p:sp>
      </p:grpSp>
      <p:grpSp>
        <p:nvGrpSpPr>
          <p:cNvPr id="13" name="グループ化 12"/>
          <p:cNvGrpSpPr/>
          <p:nvPr/>
        </p:nvGrpSpPr>
        <p:grpSpPr>
          <a:xfrm>
            <a:off x="2513615" y="9452665"/>
            <a:ext cx="1830768" cy="246221"/>
            <a:chOff x="5112996" y="-26208"/>
            <a:chExt cx="1830768" cy="246221"/>
          </a:xfrm>
        </p:grpSpPr>
        <p:sp>
          <p:nvSpPr>
            <p:cNvPr id="10" name="テキスト ボックス 9"/>
            <p:cNvSpPr txBox="1"/>
            <p:nvPr/>
          </p:nvSpPr>
          <p:spPr>
            <a:xfrm>
              <a:off x="5350365" y="-26208"/>
              <a:ext cx="1593399" cy="246221"/>
            </a:xfrm>
            <a:prstGeom prst="rect">
              <a:avLst/>
            </a:prstGeom>
            <a:noFill/>
          </p:spPr>
          <p:txBody>
            <a:bodyPr wrap="square" rtlCol="0">
              <a:spAutoFit/>
            </a:bodyPr>
            <a:lstStyle/>
            <a:p>
              <a:r>
                <a:rPr kumimoji="1" lang="ja-JP" altLang="en-US" sz="1000" dirty="0"/>
                <a:t>Gunma University Hospital</a:t>
              </a:r>
            </a:p>
          </p:txBody>
        </p:sp>
        <p:pic>
          <p:nvPicPr>
            <p:cNvPr id="1026" name="Picture 2" descr="é¢é£ç»å"/>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2996" y="-21783"/>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4969042" y="68724"/>
            <a:ext cx="1850858" cy="276999"/>
          </a:xfrm>
          <a:prstGeom prst="rect">
            <a:avLst/>
          </a:prstGeom>
          <a:noFill/>
        </p:spPr>
        <p:txBody>
          <a:bodyPr wrap="square" rtlCol="0">
            <a:spAutoFit/>
          </a:bodyPr>
          <a:lstStyle/>
          <a:p>
            <a:r>
              <a:rPr kumimoji="1" lang="ja-JP" altLang="en-US" sz="1200" dirty="0">
                <a:latin typeface="Times New Roman" panose="02020603050405020304" pitchFamily="18" charset="0"/>
                <a:cs typeface="Times New Roman" panose="02020603050405020304" pitchFamily="18" charset="0"/>
              </a:rPr>
              <a:t>Revised </a:t>
            </a:r>
            <a:r>
              <a:rPr kumimoji="1" lang="en-US" altLang="ja-JP" sz="1200" dirty="0">
                <a:latin typeface="Times New Roman" panose="02020603050405020304" pitchFamily="18" charset="0"/>
                <a:cs typeface="Times New Roman" panose="02020603050405020304" pitchFamily="18" charset="0"/>
              </a:rPr>
              <a:t>December 2024</a:t>
            </a:r>
          </a:p>
        </p:txBody>
      </p:sp>
      <p:sp>
        <p:nvSpPr>
          <p:cNvPr id="9" name="テキスト ボックス 8"/>
          <p:cNvSpPr txBox="1"/>
          <p:nvPr/>
        </p:nvSpPr>
        <p:spPr>
          <a:xfrm>
            <a:off x="0" y="-14710"/>
            <a:ext cx="1682593"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i="1" dirty="0">
                <a:solidFill>
                  <a:srgbClr val="FF0000"/>
                </a:solidFill>
                <a:latin typeface="Times New Roman" panose="02020603050405020304" pitchFamily="18" charset="0"/>
                <a:cs typeface="Times New Roman" panose="02020603050405020304" pitchFamily="18" charset="0"/>
              </a:rPr>
              <a:t>For International Students</a:t>
            </a:r>
          </a:p>
        </p:txBody>
      </p:sp>
      <p:sp>
        <p:nvSpPr>
          <p:cNvPr id="35" name="テキスト ボックス 34">
            <a:extLst>
              <a:ext uri="{FF2B5EF4-FFF2-40B4-BE49-F238E27FC236}">
                <a16:creationId xmlns:a16="http://schemas.microsoft.com/office/drawing/2014/main" id="{BCAB26EB-FAAA-B5EA-7BBA-229F209B906A}"/>
              </a:ext>
            </a:extLst>
          </p:cNvPr>
          <p:cNvSpPr txBox="1"/>
          <p:nvPr/>
        </p:nvSpPr>
        <p:spPr>
          <a:xfrm>
            <a:off x="2948650" y="4476509"/>
            <a:ext cx="914400" cy="914400"/>
          </a:xfrm>
          <a:prstGeom prst="rect">
            <a:avLst/>
          </a:prstGeom>
          <a:noFill/>
        </p:spPr>
        <p:txBody>
          <a:bodyPr wrap="square" rtlCol="0">
            <a:spAutoFit/>
          </a:bodyPr>
          <a:lstStyle/>
          <a:p>
            <a:endParaRPr kumimoji="1" lang="ja-JP" altLang="en-US" dirty="0"/>
          </a:p>
        </p:txBody>
      </p:sp>
      <p:sp>
        <p:nvSpPr>
          <p:cNvPr id="47" name="サブタイトル 4">
            <a:extLst>
              <a:ext uri="{FF2B5EF4-FFF2-40B4-BE49-F238E27FC236}">
                <a16:creationId xmlns:a16="http://schemas.microsoft.com/office/drawing/2014/main" id="{83A2D8F4-CD4E-467D-6258-6EFBCC6B793B}"/>
              </a:ext>
            </a:extLst>
          </p:cNvPr>
          <p:cNvSpPr txBox="1">
            <a:spLocks/>
          </p:cNvSpPr>
          <p:nvPr/>
        </p:nvSpPr>
        <p:spPr>
          <a:xfrm>
            <a:off x="837980" y="4338311"/>
            <a:ext cx="5182040" cy="2834531"/>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dist">
              <a:lnSpc>
                <a:spcPct val="120000"/>
              </a:lnSpc>
            </a:pPr>
            <a:r>
              <a:rPr lang="en-US" altLang="ja-JP" sz="1460" dirty="0">
                <a:latin typeface="Times New Roman" panose="02020603050405020304" pitchFamily="18" charset="0"/>
                <a:cs typeface="Times New Roman" panose="02020603050405020304" pitchFamily="18" charset="0"/>
              </a:rPr>
              <a:t>1. Measles, Rubella, Varicella, Mumps </a:t>
            </a:r>
            <a:r>
              <a:rPr lang="ja-JP" altLang="en-US" sz="1460" dirty="0">
                <a:latin typeface="Times New Roman" panose="02020603050405020304" pitchFamily="18" charset="0"/>
                <a:cs typeface="Times New Roman" panose="02020603050405020304" pitchFamily="18" charset="0"/>
              </a:rPr>
              <a:t>・・・・・・・・・・ </a:t>
            </a:r>
            <a:r>
              <a:rPr lang="en-US" altLang="ja-JP" sz="1460" dirty="0">
                <a:latin typeface="Times New Roman" panose="02020603050405020304" pitchFamily="18" charset="0"/>
                <a:cs typeface="Times New Roman" panose="02020603050405020304" pitchFamily="18" charset="0"/>
              </a:rPr>
              <a:t>1</a:t>
            </a:r>
          </a:p>
          <a:p>
            <a:pPr algn="dist">
              <a:lnSpc>
                <a:spcPct val="120000"/>
              </a:lnSpc>
            </a:pPr>
            <a:r>
              <a:rPr lang="en-US" altLang="ja-JP" sz="1460" dirty="0">
                <a:latin typeface="Times New Roman" panose="02020603050405020304" pitchFamily="18" charset="0"/>
                <a:cs typeface="Times New Roman" panose="02020603050405020304" pitchFamily="18" charset="0"/>
              </a:rPr>
              <a:t>2. Blood antibody titer testing methods and criteria </a:t>
            </a:r>
            <a:r>
              <a:rPr lang="ja-JP" altLang="en-US" sz="1460" dirty="0">
                <a:latin typeface="Times New Roman" panose="02020603050405020304" pitchFamily="18" charset="0"/>
                <a:cs typeface="Times New Roman" panose="02020603050405020304" pitchFamily="18" charset="0"/>
              </a:rPr>
              <a:t>・・・・・  </a:t>
            </a:r>
            <a:r>
              <a:rPr lang="en-US" altLang="ja-JP" sz="1460" dirty="0">
                <a:latin typeface="Times New Roman" panose="02020603050405020304" pitchFamily="18" charset="0"/>
                <a:cs typeface="Times New Roman" panose="02020603050405020304" pitchFamily="18" charset="0"/>
              </a:rPr>
              <a:t>2</a:t>
            </a:r>
          </a:p>
          <a:p>
            <a:pPr algn="dist">
              <a:lnSpc>
                <a:spcPct val="120000"/>
              </a:lnSpc>
            </a:pPr>
            <a:r>
              <a:rPr lang="en-US" altLang="ja-JP" sz="1460" dirty="0">
                <a:latin typeface="Times New Roman" panose="02020603050405020304" pitchFamily="18" charset="0"/>
                <a:cs typeface="Times New Roman" panose="02020603050405020304" pitchFamily="18" charset="0"/>
              </a:rPr>
              <a:t>3. Vaccination</a:t>
            </a:r>
            <a:r>
              <a:rPr lang="ja-JP" altLang="en-US" sz="1460" dirty="0">
                <a:latin typeface="Times New Roman" panose="02020603050405020304" pitchFamily="18" charset="0"/>
                <a:cs typeface="Times New Roman" panose="02020603050405020304" pitchFamily="18" charset="0"/>
              </a:rPr>
              <a:t>・・・・・・・・・・・・・・・・・・・・ </a:t>
            </a:r>
            <a:r>
              <a:rPr lang="en-US" altLang="ja-JP" sz="1460" dirty="0">
                <a:latin typeface="Times New Roman" panose="02020603050405020304" pitchFamily="18" charset="0"/>
                <a:cs typeface="Times New Roman" panose="02020603050405020304" pitchFamily="18" charset="0"/>
              </a:rPr>
              <a:t>3</a:t>
            </a:r>
          </a:p>
          <a:p>
            <a:pPr algn="dist">
              <a:lnSpc>
                <a:spcPct val="120000"/>
              </a:lnSpc>
            </a:pPr>
            <a:r>
              <a:rPr lang="en-US" altLang="ja-JP" sz="1460" dirty="0">
                <a:latin typeface="Times New Roman" panose="02020603050405020304" pitchFamily="18" charset="0"/>
                <a:cs typeface="Times New Roman" panose="02020603050405020304" pitchFamily="18" charset="0"/>
              </a:rPr>
              <a:t>4. Hepatitis B </a:t>
            </a:r>
            <a:r>
              <a:rPr lang="ja-JP" altLang="en-US" sz="1460" dirty="0">
                <a:latin typeface="Times New Roman" panose="02020603050405020304" pitchFamily="18" charset="0"/>
                <a:cs typeface="Times New Roman" panose="02020603050405020304" pitchFamily="18" charset="0"/>
              </a:rPr>
              <a:t>・・・・・・・・・・・・・・・・・・・・ </a:t>
            </a:r>
            <a:r>
              <a:rPr lang="en-US" altLang="ja-JP" sz="1460" dirty="0">
                <a:latin typeface="Times New Roman" panose="02020603050405020304" pitchFamily="18" charset="0"/>
                <a:cs typeface="Times New Roman" panose="02020603050405020304" pitchFamily="18" charset="0"/>
              </a:rPr>
              <a:t>4</a:t>
            </a:r>
          </a:p>
          <a:p>
            <a:pPr algn="dist">
              <a:lnSpc>
                <a:spcPct val="120000"/>
              </a:lnSpc>
            </a:pPr>
            <a:r>
              <a:rPr lang="en-US" altLang="ja-JP" sz="1460" dirty="0">
                <a:latin typeface="Times New Roman" panose="02020603050405020304" pitchFamily="18" charset="0"/>
                <a:cs typeface="Times New Roman" panose="02020603050405020304" pitchFamily="18" charset="0"/>
              </a:rPr>
              <a:t>5. Tuberculosis </a:t>
            </a:r>
            <a:r>
              <a:rPr lang="ja-JP" altLang="en-US" sz="1460" dirty="0">
                <a:latin typeface="Times New Roman" panose="02020603050405020304" pitchFamily="18" charset="0"/>
                <a:cs typeface="Times New Roman" panose="02020603050405020304" pitchFamily="18" charset="0"/>
              </a:rPr>
              <a:t>・・・・・・・・・・・・・・・・・・・　</a:t>
            </a:r>
            <a:r>
              <a:rPr lang="en-US" altLang="ja-JP" sz="1460" dirty="0">
                <a:latin typeface="Times New Roman" panose="02020603050405020304" pitchFamily="18" charset="0"/>
                <a:cs typeface="Times New Roman" panose="02020603050405020304" pitchFamily="18" charset="0"/>
              </a:rPr>
              <a:t>4</a:t>
            </a:r>
          </a:p>
          <a:p>
            <a:pPr algn="dist">
              <a:lnSpc>
                <a:spcPct val="120000"/>
              </a:lnSpc>
            </a:pPr>
            <a:r>
              <a:rPr lang="en-US" altLang="ja-JP" sz="1460" dirty="0">
                <a:latin typeface="Times New Roman" panose="02020603050405020304" pitchFamily="18" charset="0"/>
                <a:cs typeface="Times New Roman" panose="02020603050405020304" pitchFamily="18" charset="0"/>
              </a:rPr>
              <a:t>6. Q&amp;A </a:t>
            </a:r>
            <a:r>
              <a:rPr lang="ja-JP" altLang="en-US" sz="1460" dirty="0">
                <a:latin typeface="Times New Roman" panose="02020603050405020304" pitchFamily="18" charset="0"/>
                <a:cs typeface="Times New Roman" panose="02020603050405020304" pitchFamily="18" charset="0"/>
              </a:rPr>
              <a:t>・・・・・・・・・・・・・・・・・・・・・・  </a:t>
            </a:r>
            <a:r>
              <a:rPr lang="en-US" altLang="ja-JP" sz="1460" dirty="0">
                <a:latin typeface="Times New Roman" panose="02020603050405020304" pitchFamily="18" charset="0"/>
                <a:cs typeface="Times New Roman" panose="02020603050405020304" pitchFamily="18" charset="0"/>
              </a:rPr>
              <a:t>5</a:t>
            </a:r>
          </a:p>
          <a:p>
            <a:pPr algn="dist">
              <a:lnSpc>
                <a:spcPct val="120000"/>
              </a:lnSpc>
            </a:pPr>
            <a:r>
              <a:rPr lang="en-US" altLang="ja-JP" sz="1400" dirty="0">
                <a:latin typeface="Times New Roman" panose="02020603050405020304" pitchFamily="18" charset="0"/>
                <a:cs typeface="Times New Roman" panose="02020603050405020304" pitchFamily="18" charset="0"/>
              </a:rPr>
              <a:t>【</a:t>
            </a:r>
            <a:r>
              <a:rPr lang="ja-JP" altLang="en-US" sz="1400" dirty="0">
                <a:latin typeface="Times New Roman" panose="02020603050405020304" pitchFamily="18" charset="0"/>
                <a:cs typeface="Times New Roman" panose="02020603050405020304" pitchFamily="18" charset="0"/>
              </a:rPr>
              <a:t>Form 1</a:t>
            </a:r>
            <a:r>
              <a:rPr lang="en-US" altLang="ja-JP" sz="1400" dirty="0">
                <a:latin typeface="Times New Roman" panose="02020603050405020304" pitchFamily="18" charset="0"/>
                <a:cs typeface="Times New Roman" panose="02020603050405020304" pitchFamily="18" charset="0"/>
              </a:rPr>
              <a:t>】 Immunization</a:t>
            </a:r>
            <a:r>
              <a:rPr lang="ja-JP" altLang="en-US" sz="1400" dirty="0">
                <a:latin typeface="Times New Roman" panose="02020603050405020304" pitchFamily="18" charset="0"/>
                <a:cs typeface="Times New Roman" panose="02020603050405020304" pitchFamily="18" charset="0"/>
              </a:rPr>
              <a:t> and Infectious Disease Status Report</a:t>
            </a:r>
          </a:p>
          <a:p>
            <a:pPr algn="dist">
              <a:lnSpc>
                <a:spcPct val="120000"/>
              </a:lnSpc>
            </a:pPr>
            <a:endParaRPr lang="en-US" altLang="ja-JP" sz="1460" dirty="0">
              <a:latin typeface="Times New Roman" panose="02020603050405020304" pitchFamily="18" charset="0"/>
              <a:cs typeface="Times New Roman" panose="02020603050405020304" pitchFamily="18" charset="0"/>
            </a:endParaRPr>
          </a:p>
          <a:p>
            <a:pPr algn="l">
              <a:lnSpc>
                <a:spcPct val="120000"/>
              </a:lnSpc>
            </a:pPr>
            <a:endParaRPr lang="ja-JP" alt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5765" y="6634242"/>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6" name="正方形/長方形 15"/>
          <p:cNvSpPr/>
          <p:nvPr/>
        </p:nvSpPr>
        <p:spPr>
          <a:xfrm>
            <a:off x="-106142" y="2493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1" name="テキスト ボックス 10"/>
          <p:cNvSpPr txBox="1"/>
          <p:nvPr/>
        </p:nvSpPr>
        <p:spPr>
          <a:xfrm>
            <a:off x="212452" y="6612312"/>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6. tuberculosis</a:t>
            </a:r>
          </a:p>
        </p:txBody>
      </p:sp>
      <p:graphicFrame>
        <p:nvGraphicFramePr>
          <p:cNvPr id="13" name="表 12"/>
          <p:cNvGraphicFramePr>
            <a:graphicFrameLocks noGrp="1"/>
          </p:cNvGraphicFramePr>
          <p:nvPr>
            <p:extLst>
              <p:ext uri="{D42A27DB-BD31-4B8C-83A1-F6EECF244321}">
                <p14:modId xmlns:p14="http://schemas.microsoft.com/office/powerpoint/2010/main" val="4036302710"/>
              </p:ext>
            </p:extLst>
          </p:nvPr>
        </p:nvGraphicFramePr>
        <p:xfrm>
          <a:off x="354148" y="7315219"/>
          <a:ext cx="6137330" cy="1885856"/>
        </p:xfrm>
        <a:graphic>
          <a:graphicData uri="http://schemas.openxmlformats.org/drawingml/2006/table">
            <a:tbl>
              <a:tblPr>
                <a:tableStyleId>{5940675A-B579-460E-94D1-54222C63F5DA}</a:tableStyleId>
              </a:tblPr>
              <a:tblGrid>
                <a:gridCol w="1218620">
                  <a:extLst>
                    <a:ext uri="{9D8B030D-6E8A-4147-A177-3AD203B41FA5}">
                      <a16:colId xmlns:a16="http://schemas.microsoft.com/office/drawing/2014/main" val="385602920"/>
                    </a:ext>
                  </a:extLst>
                </a:gridCol>
                <a:gridCol w="2331720">
                  <a:extLst>
                    <a:ext uri="{9D8B030D-6E8A-4147-A177-3AD203B41FA5}">
                      <a16:colId xmlns:a16="http://schemas.microsoft.com/office/drawing/2014/main" val="2790513254"/>
                    </a:ext>
                  </a:extLst>
                </a:gridCol>
                <a:gridCol w="393192">
                  <a:extLst>
                    <a:ext uri="{9D8B030D-6E8A-4147-A177-3AD203B41FA5}">
                      <a16:colId xmlns:a16="http://schemas.microsoft.com/office/drawing/2014/main" val="2190905253"/>
                    </a:ext>
                  </a:extLst>
                </a:gridCol>
                <a:gridCol w="2193798">
                  <a:extLst>
                    <a:ext uri="{9D8B030D-6E8A-4147-A177-3AD203B41FA5}">
                      <a16:colId xmlns:a16="http://schemas.microsoft.com/office/drawing/2014/main" val="2572727338"/>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Q</a:t>
                      </a:r>
                      <a:r>
                        <a:rPr kumimoji="1" lang="ja-JP" altLang="en-US" dirty="0">
                          <a:latin typeface="Times New Roman" panose="02020603050405020304" pitchFamily="18" charset="0"/>
                          <a:cs typeface="Times New Roman" panose="02020603050405020304" pitchFamily="18" charset="0"/>
                        </a:rPr>
                        <a:t>uantiferon test</a:t>
                      </a:r>
                      <a:endParaRPr kumimoji="1" lang="en-US" altLang="ja-JP" dirty="0">
                        <a:latin typeface="Times New Roman" panose="02020603050405020304" pitchFamily="18" charset="0"/>
                        <a:cs typeface="Times New Roman" panose="02020603050405020304" pitchFamily="18"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(QFT </a:t>
                      </a:r>
                      <a:r>
                        <a:rPr kumimoji="1" lang="en-US" altLang="ja-JP" dirty="0">
                          <a:latin typeface="Times New Roman" panose="02020603050405020304" pitchFamily="18" charset="0"/>
                          <a:cs typeface="Times New Roman" panose="02020603050405020304" pitchFamily="18" charset="0"/>
                        </a:rPr>
                        <a:t>test</a:t>
                      </a:r>
                      <a:r>
                        <a:rPr kumimoji="1" lang="ja-JP" altLang="en-US" dirty="0">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or</a:t>
                      </a:r>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T-SPOT</a:t>
                      </a:r>
                      <a:endParaRPr kumimoji="1" lang="ja-JP" altLang="en-US" dirty="0">
                        <a:latin typeface="Times New Roman" panose="02020603050405020304" pitchFamily="18" charset="0"/>
                        <a:cs typeface="Times New Roman" panose="02020603050405020304" pitchFamily="18" charset="0"/>
                      </a:endParaRP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【Test</a:t>
                      </a:r>
                      <a:r>
                        <a:rPr kumimoji="1" lang="ja-JP" altLang="en-US" dirty="0">
                          <a:latin typeface="Times New Roman" panose="02020603050405020304" pitchFamily="18" charset="0"/>
                          <a:cs typeface="Times New Roman" panose="02020603050405020304" pitchFamily="18" charset="0"/>
                        </a:rPr>
                        <a:t> date</a:t>
                      </a:r>
                      <a:r>
                        <a:rPr kumimoji="1" lang="en-US" altLang="ja-JP" dirty="0">
                          <a:latin typeface="Times New Roman" panose="02020603050405020304" pitchFamily="18" charset="0"/>
                          <a:cs typeface="Times New Roman" panose="02020603050405020304" pitchFamily="18" charset="0"/>
                        </a:rPr>
                        <a:t>】</a:t>
                      </a: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y/m/d</a:t>
                      </a:r>
                      <a:r>
                        <a:rPr kumimoji="1" lang="ja-JP" altLang="en-US" dirty="0">
                          <a:latin typeface="Times New Roman" panose="02020603050405020304" pitchFamily="18" charset="0"/>
                          <a:cs typeface="Times New Roman" panose="02020603050405020304" pitchFamily="18" charset="0"/>
                        </a:rPr>
                        <a:t>　　</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y/m/d</a:t>
                      </a:r>
                      <a:r>
                        <a:rPr kumimoji="1" lang="ja-JP" altLang="en-US" dirty="0">
                          <a:latin typeface="Times New Roman" panose="02020603050405020304" pitchFamily="18" charset="0"/>
                          <a:cs typeface="Times New Roman" panose="02020603050405020304" pitchFamily="18" charset="0"/>
                        </a:rPr>
                        <a:t>　　</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828000">
                <a:tc>
                  <a:txBody>
                    <a:bodyPr/>
                    <a:lstStyle/>
                    <a:p>
                      <a:r>
                        <a:rPr kumimoji="1" lang="en-US" altLang="ja-JP" dirty="0">
                          <a:latin typeface="Times New Roman" panose="02020603050405020304" pitchFamily="18" charset="0"/>
                          <a:cs typeface="Times New Roman" panose="02020603050405020304" pitchFamily="18" charset="0"/>
                        </a:rPr>
                        <a:t>【</a:t>
                      </a:r>
                      <a:r>
                        <a:rPr kumimoji="1" lang="ja-JP" altLang="en-US" dirty="0">
                          <a:latin typeface="Times New Roman" panose="02020603050405020304" pitchFamily="18" charset="0"/>
                          <a:cs typeface="Times New Roman" panose="02020603050405020304" pitchFamily="18" charset="0"/>
                        </a:rPr>
                        <a:t>Judgment</a:t>
                      </a:r>
                      <a:r>
                        <a:rPr kumimoji="1" lang="en-US" altLang="ja-JP" dirty="0">
                          <a:latin typeface="Times New Roman" panose="02020603050405020304" pitchFamily="18" charset="0"/>
                          <a:cs typeface="Times New Roman" panose="02020603050405020304" pitchFamily="18" charset="0"/>
                        </a:rPr>
                        <a:t>】</a:t>
                      </a: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gn="l">
                        <a:lnSpc>
                          <a:spcPts val="2000"/>
                        </a:lnSpc>
                      </a:pPr>
                      <a:r>
                        <a:rPr kumimoji="1" lang="ja-JP" altLang="en-US" dirty="0">
                          <a:latin typeface="Times New Roman" panose="02020603050405020304" pitchFamily="18" charset="0"/>
                          <a:cs typeface="Times New Roman" panose="02020603050405020304" pitchFamily="18" charset="0"/>
                        </a:rPr>
                        <a:t>・</a:t>
                      </a:r>
                      <a:r>
                        <a:rPr kumimoji="1" lang="en-US" altLang="ja-JP" dirty="0">
                          <a:latin typeface="Times New Roman" panose="02020603050405020304" pitchFamily="18" charset="0"/>
                          <a:cs typeface="Times New Roman" panose="02020603050405020304" pitchFamily="18" charset="0"/>
                        </a:rPr>
                        <a:t>N</a:t>
                      </a:r>
                      <a:r>
                        <a:rPr kumimoji="1" lang="ja-JP" altLang="en-US" dirty="0">
                          <a:latin typeface="Times New Roman" panose="02020603050405020304" pitchFamily="18" charset="0"/>
                          <a:cs typeface="Times New Roman" panose="02020603050405020304" pitchFamily="18" charset="0"/>
                        </a:rPr>
                        <a:t>egative</a:t>
                      </a:r>
                      <a:endParaRPr kumimoji="1" lang="en-US" altLang="ja-JP" dirty="0">
                        <a:latin typeface="Times New Roman" panose="02020603050405020304" pitchFamily="18" charset="0"/>
                        <a:cs typeface="Times New Roman" panose="02020603050405020304" pitchFamily="18" charset="0"/>
                      </a:endParaRPr>
                    </a:p>
                    <a:p>
                      <a:pPr marL="0" indent="355600" algn="l">
                        <a:lnSpc>
                          <a:spcPts val="2000"/>
                        </a:lnSpc>
                      </a:pPr>
                      <a:r>
                        <a:rPr kumimoji="1" lang="ja-JP" altLang="en-US" dirty="0">
                          <a:latin typeface="Times New Roman" panose="02020603050405020304" pitchFamily="18" charset="0"/>
                          <a:cs typeface="Times New Roman" panose="02020603050405020304" pitchFamily="18" charset="0"/>
                        </a:rPr>
                        <a:t>・Judgment not possible</a:t>
                      </a:r>
                      <a:endParaRPr kumimoji="1" lang="en-US" altLang="ja-JP" dirty="0">
                        <a:latin typeface="Times New Roman" panose="02020603050405020304" pitchFamily="18" charset="0"/>
                        <a:cs typeface="Times New Roman" panose="02020603050405020304" pitchFamily="18" charset="0"/>
                      </a:endParaRPr>
                    </a:p>
                    <a:p>
                      <a:pPr marL="0" indent="355600" algn="l">
                        <a:lnSpc>
                          <a:spcPts val="2000"/>
                        </a:lnSpc>
                      </a:pPr>
                      <a:r>
                        <a:rPr kumimoji="1" lang="ja-JP" altLang="en-US" dirty="0">
                          <a:latin typeface="Times New Roman" panose="02020603050405020304" pitchFamily="18" charset="0"/>
                          <a:cs typeface="Times New Roman" panose="02020603050405020304" pitchFamily="18" charset="0"/>
                        </a:rPr>
                        <a:t>・Positive</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latin typeface="Times New Roman" panose="02020603050405020304" pitchFamily="18" charset="0"/>
                          <a:cs typeface="Times New Roman" panose="02020603050405020304" pitchFamily="18" charset="0"/>
                        </a:rPr>
                        <a:t>Negative</a:t>
                      </a:r>
                      <a:endParaRPr kumimoji="1" lang="en-US" altLang="ja-JP" dirty="0">
                        <a:latin typeface="Times New Roman" panose="02020603050405020304" pitchFamily="18" charset="0"/>
                        <a:cs typeface="Times New Roman" panose="02020603050405020304" pitchFamily="18" charset="0"/>
                      </a:endParaRPr>
                    </a:p>
                    <a:p>
                      <a:pPr marL="0" indent="355600">
                        <a:lnSpc>
                          <a:spcPts val="2000"/>
                        </a:lnSpc>
                      </a:pPr>
                      <a:r>
                        <a:rPr kumimoji="1" lang="ja-JP" altLang="en-US" dirty="0">
                          <a:latin typeface="Times New Roman" panose="02020603050405020304" pitchFamily="18" charset="0"/>
                          <a:cs typeface="Times New Roman" panose="02020603050405020304" pitchFamily="18" charset="0"/>
                        </a:rPr>
                        <a:t>Judgment not possible</a:t>
                      </a:r>
                      <a:endParaRPr kumimoji="1" lang="en-US" altLang="ja-JP" dirty="0">
                        <a:latin typeface="Times New Roman" panose="02020603050405020304" pitchFamily="18" charset="0"/>
                        <a:cs typeface="Times New Roman" panose="02020603050405020304" pitchFamily="18" charset="0"/>
                      </a:endParaRPr>
                    </a:p>
                    <a:p>
                      <a:pPr marL="0" indent="355600">
                        <a:lnSpc>
                          <a:spcPts val="2000"/>
                        </a:lnSpc>
                      </a:pPr>
                      <a:r>
                        <a:rPr kumimoji="1" lang="ja-JP" altLang="en-US" dirty="0">
                          <a:latin typeface="Times New Roman" panose="02020603050405020304" pitchFamily="18" charset="0"/>
                          <a:cs typeface="Times New Roman" panose="02020603050405020304" pitchFamily="18" charset="0"/>
                        </a:rPr>
                        <a:t>Decision pending</a:t>
                      </a:r>
                      <a:endParaRPr kumimoji="1" lang="en-US" altLang="ja-JP" dirty="0">
                        <a:latin typeface="Times New Roman" panose="02020603050405020304" pitchFamily="18" charset="0"/>
                        <a:cs typeface="Times New Roman" panose="02020603050405020304" pitchFamily="18" charset="0"/>
                      </a:endParaRPr>
                    </a:p>
                    <a:p>
                      <a:pPr marL="0" indent="355600">
                        <a:lnSpc>
                          <a:spcPts val="2000"/>
                        </a:lnSpc>
                      </a:pPr>
                      <a:r>
                        <a:rPr kumimoji="1" lang="ja-JP" altLang="en-US" dirty="0">
                          <a:latin typeface="Times New Roman" panose="02020603050405020304" pitchFamily="18" charset="0"/>
                          <a:cs typeface="Times New Roman" panose="02020603050405020304" pitchFamily="18" charset="0"/>
                        </a:rPr>
                        <a:t>Positive</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6" name="テキスト ボックス 5"/>
          <p:cNvSpPr txBox="1"/>
          <p:nvPr/>
        </p:nvSpPr>
        <p:spPr>
          <a:xfrm>
            <a:off x="212452" y="240212"/>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5. </a:t>
            </a:r>
            <a:r>
              <a:rPr kumimoji="1" lang="en-US" altLang="ja-JP" sz="1463"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H</a:t>
            </a:r>
            <a:r>
              <a:rPr kumimoji="1" lang="ja-JP" altLang="en-US" sz="1463"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epatitis B</a:t>
            </a:r>
          </a:p>
        </p:txBody>
      </p:sp>
      <p:graphicFrame>
        <p:nvGraphicFramePr>
          <p:cNvPr id="9" name="表 8"/>
          <p:cNvGraphicFramePr>
            <a:graphicFrameLocks noGrp="1"/>
          </p:cNvGraphicFramePr>
          <p:nvPr>
            <p:extLst>
              <p:ext uri="{D42A27DB-BD31-4B8C-83A1-F6EECF244321}">
                <p14:modId xmlns:p14="http://schemas.microsoft.com/office/powerpoint/2010/main" val="1875416497"/>
              </p:ext>
            </p:extLst>
          </p:nvPr>
        </p:nvGraphicFramePr>
        <p:xfrm>
          <a:off x="365071" y="780864"/>
          <a:ext cx="6137329" cy="3419389"/>
        </p:xfrm>
        <a:graphic>
          <a:graphicData uri="http://schemas.openxmlformats.org/drawingml/2006/table">
            <a:tbl>
              <a:tblPr>
                <a:tableStyleId>{5940675A-B579-460E-94D1-54222C63F5DA}</a:tableStyleId>
              </a:tblPr>
              <a:tblGrid>
                <a:gridCol w="1253417">
                  <a:extLst>
                    <a:ext uri="{9D8B030D-6E8A-4147-A177-3AD203B41FA5}">
                      <a16:colId xmlns:a16="http://schemas.microsoft.com/office/drawing/2014/main" val="1529656246"/>
                    </a:ext>
                  </a:extLst>
                </a:gridCol>
                <a:gridCol w="598365">
                  <a:extLst>
                    <a:ext uri="{9D8B030D-6E8A-4147-A177-3AD203B41FA5}">
                      <a16:colId xmlns:a16="http://schemas.microsoft.com/office/drawing/2014/main" val="385602920"/>
                    </a:ext>
                  </a:extLst>
                </a:gridCol>
                <a:gridCol w="354519">
                  <a:extLst>
                    <a:ext uri="{9D8B030D-6E8A-4147-A177-3AD203B41FA5}">
                      <a16:colId xmlns:a16="http://schemas.microsoft.com/office/drawing/2014/main" val="2777756399"/>
                    </a:ext>
                  </a:extLst>
                </a:gridCol>
                <a:gridCol w="3931028">
                  <a:extLst>
                    <a:ext uri="{9D8B030D-6E8A-4147-A177-3AD203B41FA5}">
                      <a16:colId xmlns:a16="http://schemas.microsoft.com/office/drawing/2014/main" val="3991139692"/>
                    </a:ext>
                  </a:extLst>
                </a:gridCol>
              </a:tblGrid>
              <a:tr h="799269">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Immunization record</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latin typeface="Times New Roman" panose="02020603050405020304" pitchFamily="18" charset="0"/>
                          <a:cs typeface="Times New Roman" panose="02020603050405020304" pitchFamily="18" charset="0"/>
                        </a:rPr>
                        <a:t>・Yes　</a:t>
                      </a:r>
                      <a:endParaRPr kumimoji="1" lang="en-US" altLang="ja-JP" sz="1400" dirty="0">
                        <a:latin typeface="Times New Roman" panose="02020603050405020304" pitchFamily="18" charset="0"/>
                        <a:cs typeface="Times New Roman" panose="02020603050405020304" pitchFamily="18" charset="0"/>
                      </a:endParaRPr>
                    </a:p>
                    <a:p>
                      <a:r>
                        <a:rPr kumimoji="1" lang="ja-JP" altLang="en-US" sz="1400" dirty="0">
                          <a:latin typeface="Times New Roman" panose="02020603050405020304" pitchFamily="18" charset="0"/>
                          <a:cs typeface="Times New Roman" panose="02020603050405020304" pitchFamily="18" charset="0"/>
                        </a:rPr>
                        <a:t>　　⇒Enter vaccination date and post-vaccination antibody titer 　</a:t>
                      </a:r>
                      <a:endParaRPr kumimoji="1" lang="en-US" altLang="ja-JP" sz="1400" dirty="0">
                        <a:latin typeface="Times New Roman" panose="02020603050405020304" pitchFamily="18" charset="0"/>
                        <a:cs typeface="Times New Roman" panose="02020603050405020304" pitchFamily="18" charset="0"/>
                      </a:endParaRPr>
                    </a:p>
                    <a:p>
                      <a:r>
                        <a:rPr kumimoji="1" lang="ja-JP" altLang="en-US" sz="1400" dirty="0">
                          <a:latin typeface="Times New Roman" panose="02020603050405020304" pitchFamily="18" charset="0"/>
                          <a:cs typeface="Times New Roman" panose="02020603050405020304" pitchFamily="18" charset="0"/>
                        </a:rPr>
                        <a:t>　　　test results</a:t>
                      </a:r>
                      <a:endParaRPr kumimoji="1" lang="en-US" altLang="ja-JP" sz="1400" dirty="0">
                        <a:latin typeface="Times New Roman" panose="02020603050405020304" pitchFamily="18" charset="0"/>
                        <a:cs typeface="Times New Roman" panose="02020603050405020304" pitchFamily="18" charset="0"/>
                      </a:endParaRPr>
                    </a:p>
                    <a:p>
                      <a:r>
                        <a:rPr kumimoji="1" lang="ja-JP" altLang="en-US" sz="1400" dirty="0">
                          <a:latin typeface="Times New Roman" panose="02020603050405020304" pitchFamily="18" charset="0"/>
                          <a:cs typeface="Times New Roman" panose="02020603050405020304" pitchFamily="18" charset="0"/>
                        </a:rPr>
                        <a:t>・None</a:t>
                      </a:r>
                      <a:endParaRPr kumimoji="1" lang="en-US" altLang="ja-JP" sz="1400"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26473">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Vaccination date</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1074018">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1 </a:t>
                      </a:r>
                      <a:endParaRPr kumimoji="1" lang="en-US" altLang="ja-JP"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algn="l"/>
                      <a:r>
                        <a:rPr kumimoji="1" lang="en-US" altLang="ja-JP" sz="1200" dirty="0">
                          <a:latin typeface="Times New Roman" panose="02020603050405020304" pitchFamily="18" charset="0"/>
                          <a:cs typeface="Times New Roman" panose="02020603050405020304" pitchFamily="18" charset="0"/>
                        </a:rPr>
                        <a:t>【1st】y/m/d</a:t>
                      </a:r>
                    </a:p>
                    <a:p>
                      <a:pPr algn="l"/>
                      <a:endParaRPr kumimoji="1" lang="en-US" altLang="ja-JP" sz="1200" dirty="0">
                        <a:latin typeface="Times New Roman" panose="02020603050405020304" pitchFamily="18" charset="0"/>
                        <a:cs typeface="Times New Roman" panose="02020603050405020304" pitchFamily="18" charset="0"/>
                      </a:endParaRPr>
                    </a:p>
                    <a:p>
                      <a:pPr algn="l"/>
                      <a:r>
                        <a:rPr kumimoji="1" lang="en-US" altLang="ja-JP" sz="1200" dirty="0">
                          <a:latin typeface="Times New Roman" panose="02020603050405020304" pitchFamily="18" charset="0"/>
                          <a:cs typeface="Times New Roman" panose="02020603050405020304" pitchFamily="18" charset="0"/>
                        </a:rPr>
                        <a:t>【2nd】y/m/d</a:t>
                      </a:r>
                    </a:p>
                    <a:p>
                      <a:pPr algn="l"/>
                      <a:endParaRPr kumimoji="1" lang="en-US" altLang="ja-JP" sz="1200" dirty="0">
                        <a:latin typeface="Times New Roman" panose="02020603050405020304" pitchFamily="18" charset="0"/>
                        <a:cs typeface="Times New Roman" panose="02020603050405020304" pitchFamily="18" charset="0"/>
                      </a:endParaRPr>
                    </a:p>
                    <a:p>
                      <a:pPr algn="l"/>
                      <a:r>
                        <a:rPr kumimoji="1" lang="en-US" altLang="ja-JP" sz="1200" dirty="0">
                          <a:latin typeface="Times New Roman" panose="02020603050405020304" pitchFamily="18" charset="0"/>
                          <a:cs typeface="Times New Roman" panose="02020603050405020304" pitchFamily="18" charset="0"/>
                        </a:rPr>
                        <a:t>【3rd】y/m/d</a:t>
                      </a:r>
                      <a:endParaRPr kumimoji="1" lang="ja-JP" altLang="en-US" sz="1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10740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2 </a:t>
                      </a:r>
                      <a:endParaRPr kumimoji="1" lang="en-US" altLang="ja-JP"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200" dirty="0">
                          <a:latin typeface="Times New Roman" panose="02020603050405020304" pitchFamily="18" charset="0"/>
                          <a:cs typeface="Times New Roman" panose="02020603050405020304" pitchFamily="18" charset="0"/>
                        </a:rPr>
                        <a:t>【1st】y/m/d</a:t>
                      </a:r>
                    </a:p>
                    <a:p>
                      <a:pPr algn="l"/>
                      <a:endParaRPr kumimoji="1" lang="en-US" altLang="ja-JP" sz="900" dirty="0">
                        <a:latin typeface="Times New Roman" panose="02020603050405020304" pitchFamily="18" charset="0"/>
                        <a:cs typeface="Times New Roman" panose="02020603050405020304" pitchFamily="18" charset="0"/>
                      </a:endParaRPr>
                    </a:p>
                    <a:p>
                      <a:pPr algn="l"/>
                      <a:r>
                        <a:rPr kumimoji="1" lang="en-US" altLang="ja-JP" sz="1200" dirty="0">
                          <a:latin typeface="Times New Roman" panose="02020603050405020304" pitchFamily="18" charset="0"/>
                          <a:cs typeface="Times New Roman" panose="02020603050405020304" pitchFamily="18" charset="0"/>
                        </a:rPr>
                        <a:t>【2nd】y/m/d</a:t>
                      </a:r>
                    </a:p>
                    <a:p>
                      <a:pPr algn="l"/>
                      <a:endParaRPr kumimoji="1" lang="en-US" altLang="ja-JP" sz="1200" dirty="0">
                        <a:latin typeface="Times New Roman" panose="02020603050405020304" pitchFamily="18" charset="0"/>
                        <a:cs typeface="Times New Roman" panose="02020603050405020304" pitchFamily="18" charset="0"/>
                      </a:endParaRPr>
                    </a:p>
                    <a:p>
                      <a:pPr algn="l"/>
                      <a:r>
                        <a:rPr kumimoji="1" lang="en-US" altLang="ja-JP" sz="1200" dirty="0">
                          <a:latin typeface="Times New Roman" panose="02020603050405020304" pitchFamily="18" charset="0"/>
                          <a:cs typeface="Times New Roman" panose="02020603050405020304" pitchFamily="18" charset="0"/>
                        </a:rPr>
                        <a:t>【3rd】y/m/d</a:t>
                      </a:r>
                      <a:endParaRPr kumimoji="1" lang="ja-JP" altLang="en-US" sz="1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14" name="テキスト ボックス 13"/>
          <p:cNvSpPr txBox="1"/>
          <p:nvPr/>
        </p:nvSpPr>
        <p:spPr>
          <a:xfrm>
            <a:off x="279346" y="543943"/>
            <a:ext cx="4172004"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en-US" altLang="ja-JP" sz="1050" b="0" i="0" u="none" strike="noStrike" kern="1200" cap="none" spc="0" normalizeH="0" baseline="0" noProof="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section to be filled in by the applicant</a:t>
            </a:r>
            <a:endParaRPr kumimoji="1" lang="en-US" altLang="ja-JP" sz="105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5" name="テキスト ボックス 14"/>
          <p:cNvSpPr txBox="1"/>
          <p:nvPr/>
        </p:nvSpPr>
        <p:spPr>
          <a:xfrm>
            <a:off x="2794917" y="9634133"/>
            <a:ext cx="1277636"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Form 1</a:t>
            </a:r>
            <a:r>
              <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1050" dirty="0">
                <a:solidFill>
                  <a:prstClr val="black"/>
                </a:solidFill>
                <a:latin typeface="游ゴシック" panose="020B0400000000000000" pitchFamily="50" charset="-128"/>
                <a:ea typeface="游ゴシック" panose="020B0400000000000000" pitchFamily="50" charset="-128"/>
              </a:rPr>
              <a:t>4/4 </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page</a:t>
            </a:r>
          </a:p>
        </p:txBody>
      </p:sp>
      <p:sp>
        <p:nvSpPr>
          <p:cNvPr id="17" name="正方形/長方形 16"/>
          <p:cNvSpPr/>
          <p:nvPr/>
        </p:nvSpPr>
        <p:spPr>
          <a:xfrm>
            <a:off x="5858148" y="169"/>
            <a:ext cx="1035861" cy="25391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Form 1</a:t>
            </a:r>
            <a:r>
              <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(4)</a:t>
            </a:r>
            <a:endParaRPr kumimoji="0"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9" name="テキスト ボックス 18"/>
          <p:cNvSpPr txBox="1"/>
          <p:nvPr/>
        </p:nvSpPr>
        <p:spPr>
          <a:xfrm>
            <a:off x="125276" y="4181904"/>
            <a:ext cx="6366202"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ja-JP" sz="105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Please circle the person (medical institution/person in question) who filled out the form.</a:t>
            </a:r>
          </a:p>
        </p:txBody>
      </p:sp>
      <p:sp>
        <p:nvSpPr>
          <p:cNvPr id="20" name="テキスト ボックス 19"/>
          <p:cNvSpPr txBox="1"/>
          <p:nvPr/>
        </p:nvSpPr>
        <p:spPr>
          <a:xfrm>
            <a:off x="128491" y="7027615"/>
            <a:ext cx="6377124" cy="253916"/>
          </a:xfrm>
          <a:prstGeom prst="rect">
            <a:avLst/>
          </a:prstGeom>
          <a:noFill/>
        </p:spPr>
        <p:txBody>
          <a:bodyPr wrap="square" rtlCol="0">
            <a:spAutoFit/>
          </a:bodyPr>
          <a:lstStyle/>
          <a:p>
            <a:pPr lvl="0">
              <a:tabLst>
                <a:tab pos="4749800" algn="l"/>
              </a:tabLst>
              <a:defRPr/>
            </a:pP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ja-JP" sz="105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Please circle the person (medical institution/person in question) who filled out the form.</a:t>
            </a:r>
          </a:p>
        </p:txBody>
      </p:sp>
      <p:grpSp>
        <p:nvGrpSpPr>
          <p:cNvPr id="21" name="グループ化 20"/>
          <p:cNvGrpSpPr/>
          <p:nvPr/>
        </p:nvGrpSpPr>
        <p:grpSpPr>
          <a:xfrm>
            <a:off x="4781773" y="9645624"/>
            <a:ext cx="1830768" cy="246221"/>
            <a:chOff x="4888084" y="114153"/>
            <a:chExt cx="1830768" cy="246221"/>
          </a:xfrm>
        </p:grpSpPr>
        <p:sp>
          <p:nvSpPr>
            <p:cNvPr id="22"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Gunma University Hospital</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4" name="表 23"/>
          <p:cNvGraphicFramePr>
            <a:graphicFrameLocks noGrp="1"/>
          </p:cNvGraphicFramePr>
          <p:nvPr>
            <p:extLst>
              <p:ext uri="{D42A27DB-BD31-4B8C-83A1-F6EECF244321}">
                <p14:modId xmlns:p14="http://schemas.microsoft.com/office/powerpoint/2010/main" val="4544824"/>
              </p:ext>
            </p:extLst>
          </p:nvPr>
        </p:nvGraphicFramePr>
        <p:xfrm>
          <a:off x="365070" y="4437401"/>
          <a:ext cx="6137330" cy="1903860"/>
        </p:xfrm>
        <a:graphic>
          <a:graphicData uri="http://schemas.openxmlformats.org/drawingml/2006/table">
            <a:tbl>
              <a:tblPr>
                <a:tableStyleId>{5940675A-B579-460E-94D1-54222C63F5DA}</a:tableStyleId>
              </a:tblPr>
              <a:tblGrid>
                <a:gridCol w="1637466">
                  <a:extLst>
                    <a:ext uri="{9D8B030D-6E8A-4147-A177-3AD203B41FA5}">
                      <a16:colId xmlns:a16="http://schemas.microsoft.com/office/drawing/2014/main" val="385602920"/>
                    </a:ext>
                  </a:extLst>
                </a:gridCol>
                <a:gridCol w="4499864">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HBs </a:t>
                      </a:r>
                      <a:r>
                        <a:rPr kumimoji="1" lang="ja-JP" altLang="en-US" dirty="0">
                          <a:latin typeface="Times New Roman" panose="02020603050405020304" pitchFamily="18" charset="0"/>
                          <a:cs typeface="Times New Roman" panose="02020603050405020304" pitchFamily="18" charset="0"/>
                        </a:rPr>
                        <a:t>antibody test</a:t>
                      </a:r>
                      <a:endParaRPr kumimoji="1" lang="en-US" altLang="ja-JP" dirty="0">
                        <a:latin typeface="Times New Roman" panose="02020603050405020304" pitchFamily="18" charset="0"/>
                        <a:cs typeface="Times New Roman" panose="02020603050405020304" pitchFamily="18"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Times New Roman" panose="02020603050405020304" pitchFamily="18" charset="0"/>
                          <a:cs typeface="Times New Roman" panose="02020603050405020304" pitchFamily="18" charset="0"/>
                        </a:rPr>
                        <a:t>(</a:t>
                      </a:r>
                      <a:r>
                        <a:rPr kumimoji="1" lang="ja-JP" altLang="en-US" dirty="0">
                          <a:solidFill>
                            <a:srgbClr val="FF0000"/>
                          </a:solidFill>
                          <a:latin typeface="Times New Roman" panose="02020603050405020304" pitchFamily="18" charset="0"/>
                          <a:cs typeface="Times New Roman" panose="02020603050405020304" pitchFamily="18" charset="0"/>
                        </a:rPr>
                        <a:t>Please state the value when it was positive, even if it was in the past</a:t>
                      </a:r>
                      <a:r>
                        <a:rPr kumimoji="1" lang="en-US" altLang="ja-JP" dirty="0">
                          <a:solidFill>
                            <a:srgbClr val="FF0000"/>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【Test </a:t>
                      </a:r>
                      <a:r>
                        <a:rPr kumimoji="1" lang="ja-JP" altLang="en-US" dirty="0">
                          <a:latin typeface="Times New Roman" panose="02020603050405020304" pitchFamily="18" charset="0"/>
                          <a:cs typeface="Times New Roman" panose="02020603050405020304" pitchFamily="18" charset="0"/>
                        </a:rPr>
                        <a:t>date</a:t>
                      </a:r>
                      <a:r>
                        <a:rPr kumimoji="1" lang="en-US" altLang="ja-JP" dirty="0">
                          <a:latin typeface="Times New Roman" panose="02020603050405020304" pitchFamily="18" charset="0"/>
                          <a:cs typeface="Times New Roman" panose="02020603050405020304" pitchFamily="18" charset="0"/>
                        </a:rPr>
                        <a:t>】</a:t>
                      </a: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y/m/d</a:t>
                      </a:r>
                      <a:endParaRPr kumimoji="1" lang="ja-JP" altLang="en-US"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【Test </a:t>
                      </a:r>
                      <a:r>
                        <a:rPr kumimoji="1" lang="ja-JP" altLang="en-US" dirty="0">
                          <a:latin typeface="Times New Roman" panose="02020603050405020304" pitchFamily="18" charset="0"/>
                          <a:cs typeface="Times New Roman" panose="02020603050405020304" pitchFamily="18" charset="0"/>
                        </a:rPr>
                        <a:t>method</a:t>
                      </a:r>
                      <a:r>
                        <a:rPr kumimoji="1" lang="en-US" altLang="ja-JP" dirty="0">
                          <a:latin typeface="Times New Roman" panose="02020603050405020304" pitchFamily="18" charset="0"/>
                          <a:cs typeface="Times New Roman" panose="02020603050405020304" pitchFamily="18" charset="0"/>
                        </a:rPr>
                        <a:t>】</a:t>
                      </a: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CLIA </a:t>
                      </a:r>
                      <a:r>
                        <a:rPr kumimoji="1" lang="ja-JP" altLang="en-US" dirty="0">
                          <a:latin typeface="Times New Roman" panose="02020603050405020304" pitchFamily="18" charset="0"/>
                          <a:cs typeface="Times New Roman" panose="02020603050405020304" pitchFamily="18" charset="0"/>
                        </a:rPr>
                        <a:t>method, </a:t>
                      </a:r>
                      <a:r>
                        <a:rPr kumimoji="1" lang="en-US" altLang="ja-JP" dirty="0">
                          <a:latin typeface="Times New Roman" panose="02020603050405020304" pitchFamily="18" charset="0"/>
                          <a:cs typeface="Times New Roman" panose="02020603050405020304" pitchFamily="18" charset="0"/>
                        </a:rPr>
                        <a:t>CLEIA </a:t>
                      </a:r>
                      <a:r>
                        <a:rPr kumimoji="1" lang="ja-JP" altLang="en-US" dirty="0">
                          <a:latin typeface="Times New Roman" panose="02020603050405020304" pitchFamily="18" charset="0"/>
                          <a:cs typeface="Times New Roman" panose="02020603050405020304" pitchFamily="18" charset="0"/>
                        </a:rPr>
                        <a:t>method, others (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a:t>
                      </a:r>
                      <a:r>
                        <a:rPr kumimoji="1" lang="ja-JP" altLang="en-US" dirty="0">
                          <a:latin typeface="Times New Roman" panose="02020603050405020304" pitchFamily="18" charset="0"/>
                          <a:cs typeface="Times New Roman" panose="02020603050405020304" pitchFamily="18" charset="0"/>
                        </a:rPr>
                        <a:t>Antibody titer</a:t>
                      </a:r>
                      <a:r>
                        <a:rPr kumimoji="1" lang="en-US" altLang="ja-JP" dirty="0">
                          <a:latin typeface="Times New Roman" panose="02020603050405020304" pitchFamily="18" charset="0"/>
                          <a:cs typeface="Times New Roman" panose="02020603050405020304" pitchFamily="18" charset="0"/>
                        </a:rPr>
                        <a:t>】</a:t>
                      </a: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latin typeface="Times New Roman" panose="02020603050405020304" pitchFamily="18" charset="0"/>
                          <a:cs typeface="Times New Roman" panose="02020603050405020304" pitchFamily="18" charset="0"/>
                        </a:rPr>
                        <a:t>【</a:t>
                      </a:r>
                      <a:r>
                        <a:rPr kumimoji="1" lang="ja-JP" altLang="en-US" dirty="0">
                          <a:latin typeface="Times New Roman" panose="02020603050405020304" pitchFamily="18" charset="0"/>
                          <a:cs typeface="Times New Roman" panose="02020603050405020304" pitchFamily="18" charset="0"/>
                        </a:rPr>
                        <a:t>Judgment</a:t>
                      </a:r>
                      <a:r>
                        <a:rPr kumimoji="1" lang="en-US" altLang="ja-JP" dirty="0">
                          <a:latin typeface="Times New Roman" panose="02020603050405020304" pitchFamily="18" charset="0"/>
                          <a:cs typeface="Times New Roman" panose="02020603050405020304" pitchFamily="18" charset="0"/>
                        </a:rPr>
                        <a:t>】</a:t>
                      </a:r>
                      <a:endParaRPr kumimoji="1" lang="ja-JP" alt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Negative ・ Positive</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Tree>
    <p:extLst>
      <p:ext uri="{BB962C8B-B14F-4D97-AF65-F5344CB8AC3E}">
        <p14:creationId xmlns:p14="http://schemas.microsoft.com/office/powerpoint/2010/main" val="149411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5770"/>
            <a:ext cx="6858000" cy="43035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94717" y="2162268"/>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537293" y="2125743"/>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 name="テキスト ボックス 3"/>
          <p:cNvSpPr txBox="1"/>
          <p:nvPr/>
        </p:nvSpPr>
        <p:spPr>
          <a:xfrm>
            <a:off x="109908" y="30609"/>
            <a:ext cx="6589792" cy="461665"/>
          </a:xfrm>
          <a:prstGeom prst="rect">
            <a:avLst/>
          </a:prstGeom>
          <a:noFill/>
        </p:spPr>
        <p:txBody>
          <a:bodyPr wrap="square" rtlCol="0">
            <a:spAutoFit/>
          </a:bodyPr>
          <a:lstStyle/>
          <a:p>
            <a:pPr>
              <a:tabLst>
                <a:tab pos="4749800" algn="l"/>
              </a:tabLst>
            </a:pPr>
            <a:r>
              <a:rPr kumimoji="1" lang="en-US" altLang="ja-JP" sz="2400" b="1" dirty="0">
                <a:latin typeface="Times New Roman" panose="02020603050405020304" pitchFamily="18" charset="0"/>
                <a:cs typeface="Times New Roman" panose="02020603050405020304" pitchFamily="18" charset="0"/>
              </a:rPr>
              <a:t>1. </a:t>
            </a:r>
            <a:r>
              <a:rPr kumimoji="1" lang="ja-JP" altLang="en-US" sz="2400" b="1" dirty="0">
                <a:latin typeface="Times New Roman" panose="02020603050405020304" pitchFamily="18" charset="0"/>
                <a:cs typeface="Times New Roman" panose="02020603050405020304" pitchFamily="18" charset="0"/>
              </a:rPr>
              <a:t>Measles, </a:t>
            </a:r>
            <a:r>
              <a:rPr kumimoji="1" lang="en-US" altLang="ja-JP" sz="2400" b="1" dirty="0">
                <a:latin typeface="Times New Roman" panose="02020603050405020304" pitchFamily="18" charset="0"/>
                <a:cs typeface="Times New Roman" panose="02020603050405020304" pitchFamily="18" charset="0"/>
              </a:rPr>
              <a:t>R</a:t>
            </a:r>
            <a:r>
              <a:rPr kumimoji="1" lang="ja-JP" altLang="en-US" sz="2400" b="1" dirty="0">
                <a:latin typeface="Times New Roman" panose="02020603050405020304" pitchFamily="18" charset="0"/>
                <a:cs typeface="Times New Roman" panose="02020603050405020304" pitchFamily="18" charset="0"/>
              </a:rPr>
              <a:t>ubella, </a:t>
            </a:r>
            <a:r>
              <a:rPr kumimoji="1" lang="en-US" altLang="ja-JP" sz="2400" b="1" dirty="0">
                <a:latin typeface="Times New Roman" panose="02020603050405020304" pitchFamily="18" charset="0"/>
                <a:cs typeface="Times New Roman" panose="02020603050405020304" pitchFamily="18" charset="0"/>
              </a:rPr>
              <a:t>Varicella</a:t>
            </a:r>
            <a:r>
              <a:rPr kumimoji="1" lang="ja-JP" altLang="en-US" sz="2400" b="1" dirty="0">
                <a:latin typeface="Times New Roman" panose="02020603050405020304" pitchFamily="18" charset="0"/>
                <a:cs typeface="Times New Roman" panose="02020603050405020304" pitchFamily="18" charset="0"/>
              </a:rPr>
              <a:t>, </a:t>
            </a:r>
            <a:r>
              <a:rPr kumimoji="1" lang="en-US" altLang="ja-JP" sz="2400" b="1" dirty="0">
                <a:latin typeface="Times New Roman" panose="02020603050405020304" pitchFamily="18" charset="0"/>
                <a:cs typeface="Times New Roman" panose="02020603050405020304" pitchFamily="18" charset="0"/>
              </a:rPr>
              <a:t>M</a:t>
            </a:r>
            <a:r>
              <a:rPr kumimoji="1" lang="ja-JP" altLang="en-US" sz="2400" b="1" dirty="0">
                <a:latin typeface="Times New Roman" panose="02020603050405020304" pitchFamily="18" charset="0"/>
                <a:cs typeface="Times New Roman" panose="02020603050405020304" pitchFamily="18" charset="0"/>
              </a:rPr>
              <a:t>umps</a:t>
            </a:r>
          </a:p>
        </p:txBody>
      </p:sp>
      <p:sp>
        <p:nvSpPr>
          <p:cNvPr id="58" name="角丸四角形 57"/>
          <p:cNvSpPr/>
          <p:nvPr/>
        </p:nvSpPr>
        <p:spPr>
          <a:xfrm>
            <a:off x="642468" y="2547682"/>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Times New Roman" panose="02020603050405020304" pitchFamily="18" charset="0"/>
                <a:cs typeface="Times New Roman" panose="02020603050405020304" pitchFamily="18" charset="0"/>
              </a:rPr>
              <a:t>No</a:t>
            </a:r>
          </a:p>
        </p:txBody>
      </p:sp>
      <p:sp>
        <p:nvSpPr>
          <p:cNvPr id="59" name="角丸四角形 58"/>
          <p:cNvSpPr/>
          <p:nvPr/>
        </p:nvSpPr>
        <p:spPr>
          <a:xfrm>
            <a:off x="2152425" y="2559237"/>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Times New Roman" panose="02020603050405020304" pitchFamily="18" charset="0"/>
                <a:cs typeface="Times New Roman" panose="02020603050405020304" pitchFamily="18" charset="0"/>
              </a:rPr>
              <a:t>Yes</a:t>
            </a:r>
          </a:p>
        </p:txBody>
      </p:sp>
      <p:sp>
        <p:nvSpPr>
          <p:cNvPr id="70" name="角丸四角形 69"/>
          <p:cNvSpPr/>
          <p:nvPr/>
        </p:nvSpPr>
        <p:spPr>
          <a:xfrm>
            <a:off x="5778332" y="2621557"/>
            <a:ext cx="785834"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Times New Roman" panose="02020603050405020304" pitchFamily="18" charset="0"/>
                <a:cs typeface="Times New Roman" panose="02020603050405020304" pitchFamily="18" charset="0"/>
              </a:rPr>
              <a:t>negative</a:t>
            </a:r>
            <a:endParaRPr kumimoji="1" lang="en-US" altLang="ja-JP" sz="1200" dirty="0">
              <a:latin typeface="Times New Roman" panose="02020603050405020304" pitchFamily="18" charset="0"/>
              <a:cs typeface="Times New Roman" panose="02020603050405020304" pitchFamily="18" charset="0"/>
            </a:endParaRPr>
          </a:p>
        </p:txBody>
      </p:sp>
      <p:sp>
        <p:nvSpPr>
          <p:cNvPr id="75" name="角丸四角形 74"/>
          <p:cNvSpPr/>
          <p:nvPr/>
        </p:nvSpPr>
        <p:spPr>
          <a:xfrm>
            <a:off x="4536229" y="2621557"/>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Times New Roman" panose="02020603050405020304" pitchFamily="18" charset="0"/>
                <a:cs typeface="Times New Roman" panose="02020603050405020304" pitchFamily="18" charset="0"/>
              </a:rPr>
              <a:t>Positive </a:t>
            </a:r>
            <a:r>
              <a:rPr kumimoji="1" lang="en-US" altLang="ja-JP" sz="1200" dirty="0">
                <a:latin typeface="Times New Roman" panose="02020603050405020304" pitchFamily="18" charset="0"/>
                <a:cs typeface="Times New Roman" panose="02020603050405020304" pitchFamily="18" charset="0"/>
              </a:rPr>
              <a:t>below standard</a:t>
            </a:r>
          </a:p>
        </p:txBody>
      </p:sp>
      <p:sp>
        <p:nvSpPr>
          <p:cNvPr id="83" name="角丸四角形 82"/>
          <p:cNvSpPr/>
          <p:nvPr/>
        </p:nvSpPr>
        <p:spPr>
          <a:xfrm>
            <a:off x="1487918" y="3244618"/>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550124" y="3700466"/>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latin typeface="Times New Roman" panose="02020603050405020304" pitchFamily="18" charset="0"/>
                <a:cs typeface="Times New Roman" panose="02020603050405020304" pitchFamily="18" charset="0"/>
              </a:rPr>
              <a:t>once</a:t>
            </a:r>
          </a:p>
        </p:txBody>
      </p:sp>
      <p:sp>
        <p:nvSpPr>
          <p:cNvPr id="87" name="角丸四角形 86"/>
          <p:cNvSpPr/>
          <p:nvPr/>
        </p:nvSpPr>
        <p:spPr>
          <a:xfrm>
            <a:off x="2608390" y="3685118"/>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Times New Roman" panose="02020603050405020304" pitchFamily="18" charset="0"/>
                <a:cs typeface="Times New Roman" panose="02020603050405020304" pitchFamily="18" charset="0"/>
              </a:rPr>
              <a:t>twice</a:t>
            </a:r>
            <a:endParaRPr kumimoji="1" lang="en-US" altLang="ja-JP" sz="1600" dirty="0">
              <a:latin typeface="Times New Roman" panose="02020603050405020304" pitchFamily="18" charset="0"/>
              <a:cs typeface="Times New Roman" panose="02020603050405020304" pitchFamily="18" charset="0"/>
            </a:endParaRPr>
          </a:p>
        </p:txBody>
      </p:sp>
      <p:sp>
        <p:nvSpPr>
          <p:cNvPr id="130" name="角丸四角形 129"/>
          <p:cNvSpPr/>
          <p:nvPr/>
        </p:nvSpPr>
        <p:spPr>
          <a:xfrm>
            <a:off x="4272282" y="4274960"/>
            <a:ext cx="2453981"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6976" y="440438"/>
            <a:ext cx="6857999" cy="523220"/>
          </a:xfrm>
          <a:prstGeom prst="rect">
            <a:avLst/>
          </a:prstGeom>
          <a:noFill/>
        </p:spPr>
        <p:txBody>
          <a:bodyPr wrap="square" rtlCol="0">
            <a:spAutoFit/>
          </a:bodyPr>
          <a:lstStyle/>
          <a:p>
            <a:pPr marL="342900" indent="-342900">
              <a:buAutoNum type="arabicParenBoth"/>
            </a:pPr>
            <a:r>
              <a:rPr lang="en-US" altLang="ja-JP" sz="1400" b="1" dirty="0">
                <a:latin typeface="Times New Roman" panose="02020603050405020304" pitchFamily="18" charset="0"/>
                <a:cs typeface="Times New Roman" panose="02020603050405020304" pitchFamily="18" charset="0"/>
              </a:rPr>
              <a:t>Flowchart:  Immunization</a:t>
            </a:r>
            <a:r>
              <a:rPr lang="ja-JP" altLang="en-US" sz="1400" b="1" dirty="0">
                <a:latin typeface="Times New Roman" panose="02020603050405020304" pitchFamily="18" charset="0"/>
                <a:cs typeface="Times New Roman" panose="02020603050405020304" pitchFamily="18" charset="0"/>
              </a:rPr>
              <a:t> and necessary tests </a:t>
            </a:r>
            <a:r>
              <a:rPr lang="en-US" altLang="ja-JP" sz="1400" b="1" dirty="0">
                <a:latin typeface="Times New Roman" panose="02020603050405020304" pitchFamily="18" charset="0"/>
                <a:cs typeface="Times New Roman" panose="02020603050405020304" pitchFamily="18" charset="0"/>
              </a:rPr>
              <a:t> </a:t>
            </a:r>
          </a:p>
          <a:p>
            <a:r>
              <a:rPr kumimoji="1" lang="en-US" altLang="ja-JP" sz="1400" b="1"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Please follow the flowchart below for measles, rubella, varicella, and mumps infections.</a:t>
            </a:r>
          </a:p>
        </p:txBody>
      </p:sp>
      <p:sp>
        <p:nvSpPr>
          <p:cNvPr id="103" name="角丸四角形 102"/>
          <p:cNvSpPr/>
          <p:nvPr/>
        </p:nvSpPr>
        <p:spPr>
          <a:xfrm>
            <a:off x="326643" y="7334003"/>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b="1" dirty="0">
                <a:solidFill>
                  <a:schemeClr val="tx1"/>
                </a:solidFill>
                <a:latin typeface="Times New Roman" panose="02020603050405020304" pitchFamily="18" charset="0"/>
                <a:cs typeface="Times New Roman" panose="02020603050405020304" pitchFamily="18" charset="0"/>
              </a:rPr>
              <a:t>Write immunization Record</a:t>
            </a:r>
            <a:r>
              <a:rPr kumimoji="1" lang="ja-JP" altLang="en-US" sz="1600" b="1" dirty="0">
                <a:solidFill>
                  <a:schemeClr val="tx1"/>
                </a:solidFill>
                <a:latin typeface="Times New Roman" panose="02020603050405020304" pitchFamily="18" charset="0"/>
                <a:cs typeface="Times New Roman" panose="02020603050405020304" pitchFamily="18" charset="0"/>
              </a:rPr>
              <a:t> or antibody titer </a:t>
            </a:r>
            <a:r>
              <a:rPr kumimoji="1" lang="ja-JP" altLang="en-US" sz="1600" dirty="0">
                <a:solidFill>
                  <a:schemeClr val="tx1"/>
                </a:solidFill>
                <a:latin typeface="Times New Roman" panose="02020603050405020304" pitchFamily="18" charset="0"/>
                <a:cs typeface="Times New Roman" panose="02020603050405020304" pitchFamily="18" charset="0"/>
              </a:rPr>
              <a:t>on </a:t>
            </a:r>
            <a:r>
              <a:rPr kumimoji="1" lang="en-US" altLang="ja-JP" sz="1600" dirty="0">
                <a:solidFill>
                  <a:schemeClr val="tx1"/>
                </a:solidFill>
                <a:latin typeface="Times New Roman" panose="02020603050405020304" pitchFamily="18" charset="0"/>
                <a:cs typeface="Times New Roman" panose="02020603050405020304" pitchFamily="18" charset="0"/>
              </a:rPr>
              <a:t>[</a:t>
            </a:r>
            <a:r>
              <a:rPr kumimoji="1" lang="ja-JP" altLang="en-US" sz="1600" dirty="0">
                <a:latin typeface="Times New Roman" panose="02020603050405020304" pitchFamily="18" charset="0"/>
                <a:cs typeface="Times New Roman" panose="02020603050405020304" pitchFamily="18" charset="0"/>
              </a:rPr>
              <a:t>Form 1</a:t>
            </a:r>
            <a:r>
              <a:rPr kumimoji="1" lang="ja-JP" altLang="en-US" sz="1600" dirty="0">
                <a:solidFill>
                  <a:schemeClr val="tx1"/>
                </a:solidFill>
                <a:latin typeface="Times New Roman" panose="02020603050405020304" pitchFamily="18" charset="0"/>
                <a:cs typeface="Times New Roman" panose="02020603050405020304" pitchFamily="18" charset="0"/>
              </a:rPr>
              <a:t>]</a:t>
            </a:r>
            <a:r>
              <a:rPr kumimoji="1" lang="en-US" altLang="ja-JP" sz="1600" dirty="0">
                <a:solidFill>
                  <a:schemeClr val="tx1"/>
                </a:solidFill>
                <a:latin typeface="Times New Roman" panose="02020603050405020304" pitchFamily="18" charset="0"/>
                <a:cs typeface="Times New Roman" panose="02020603050405020304" pitchFamily="18" charset="0"/>
              </a:rPr>
              <a:t>.</a:t>
            </a:r>
          </a:p>
        </p:txBody>
      </p:sp>
      <p:sp>
        <p:nvSpPr>
          <p:cNvPr id="105" name="テキスト ボックス 104"/>
          <p:cNvSpPr txBox="1"/>
          <p:nvPr/>
        </p:nvSpPr>
        <p:spPr>
          <a:xfrm>
            <a:off x="3953023" y="2182130"/>
            <a:ext cx="2454233" cy="338554"/>
          </a:xfrm>
          <a:prstGeom prst="rect">
            <a:avLst/>
          </a:prstGeom>
          <a:noFill/>
        </p:spPr>
        <p:txBody>
          <a:bodyPr wrap="square" rtlCol="0">
            <a:spAutoFit/>
          </a:bodyPr>
          <a:lstStyle/>
          <a:p>
            <a:r>
              <a:rPr kumimoji="1" lang="ja-JP" altLang="en-US" sz="1600" dirty="0">
                <a:latin typeface="Times New Roman" panose="02020603050405020304" pitchFamily="18" charset="0"/>
                <a:cs typeface="Times New Roman" panose="02020603050405020304" pitchFamily="18" charset="0"/>
              </a:rPr>
              <a:t>Blood antibody titer test</a:t>
            </a:r>
            <a:r>
              <a:rPr kumimoji="1" lang="ja-JP" altLang="en-US" sz="1600" baseline="30000" dirty="0">
                <a:latin typeface="Times New Roman" panose="02020603050405020304" pitchFamily="18" charset="0"/>
                <a:cs typeface="Times New Roman" panose="02020603050405020304" pitchFamily="18" charset="0"/>
              </a:rPr>
              <a:t>＊２</a:t>
            </a:r>
            <a:endParaRPr kumimoji="1" lang="en-US" altLang="ja-JP" sz="1600" baseline="30000" dirty="0">
              <a:latin typeface="Times New Roman" panose="02020603050405020304" pitchFamily="18" charset="0"/>
              <a:cs typeface="Times New Roman" panose="02020603050405020304" pitchFamily="18" charset="0"/>
            </a:endParaRPr>
          </a:p>
        </p:txBody>
      </p:sp>
      <p:sp>
        <p:nvSpPr>
          <p:cNvPr id="107" name="テキスト ボックス 106"/>
          <p:cNvSpPr txBox="1"/>
          <p:nvPr/>
        </p:nvSpPr>
        <p:spPr>
          <a:xfrm>
            <a:off x="557300" y="2231812"/>
            <a:ext cx="2626919" cy="338554"/>
          </a:xfrm>
          <a:prstGeom prst="rect">
            <a:avLst/>
          </a:prstGeom>
          <a:noFill/>
        </p:spPr>
        <p:txBody>
          <a:bodyPr wrap="square" rtlCol="0">
            <a:spAutoFit/>
          </a:bodyPr>
          <a:lstStyle/>
          <a:p>
            <a:r>
              <a:rPr kumimoji="1" lang="en-US" altLang="ja-JP" sz="1600" dirty="0" err="1">
                <a:latin typeface="Times New Roman" panose="02020603050405020304" pitchFamily="18" charset="0"/>
                <a:cs typeface="Times New Roman" panose="02020603050405020304" pitchFamily="18" charset="0"/>
              </a:rPr>
              <a:t>Immuniz</a:t>
            </a:r>
            <a:r>
              <a:rPr kumimoji="1" lang="ja-JP" altLang="en-US" sz="1600" dirty="0">
                <a:latin typeface="Times New Roman" panose="02020603050405020304" pitchFamily="18" charset="0"/>
                <a:cs typeface="Times New Roman" panose="02020603050405020304" pitchFamily="18" charset="0"/>
              </a:rPr>
              <a:t>ation history</a:t>
            </a:r>
            <a:r>
              <a:rPr kumimoji="1" lang="ja-JP" altLang="en-US" sz="1600" baseline="30000" dirty="0">
                <a:latin typeface="Times New Roman" panose="02020603050405020304" pitchFamily="18" charset="0"/>
                <a:cs typeface="Times New Roman" panose="02020603050405020304" pitchFamily="18" charset="0"/>
              </a:rPr>
              <a:t>＊１</a:t>
            </a:r>
          </a:p>
        </p:txBody>
      </p:sp>
      <p:sp>
        <p:nvSpPr>
          <p:cNvPr id="108" name="正方形/長方形 107"/>
          <p:cNvSpPr/>
          <p:nvPr/>
        </p:nvSpPr>
        <p:spPr>
          <a:xfrm>
            <a:off x="1487919" y="3342705"/>
            <a:ext cx="2020890" cy="307777"/>
          </a:xfrm>
          <a:prstGeom prst="rect">
            <a:avLst/>
          </a:prstGeom>
        </p:spPr>
        <p:txBody>
          <a:bodyPr wrap="square">
            <a:spAutoFit/>
          </a:bodyPr>
          <a:lstStyle/>
          <a:p>
            <a:r>
              <a:rPr kumimoji="1" lang="ja-JP" altLang="en-US" sz="1400" dirty="0">
                <a:latin typeface="Times New Roman" panose="02020603050405020304" pitchFamily="18" charset="0"/>
                <a:cs typeface="Times New Roman" panose="02020603050405020304" pitchFamily="18" charset="0"/>
              </a:rPr>
              <a:t>Number of vaccination</a:t>
            </a:r>
            <a:r>
              <a:rPr kumimoji="1" lang="en-US" altLang="ja-JP" sz="1400" dirty="0">
                <a:latin typeface="Times New Roman" panose="02020603050405020304" pitchFamily="18" charset="0"/>
                <a:cs typeface="Times New Roman" panose="02020603050405020304" pitchFamily="18" charset="0"/>
              </a:rPr>
              <a:t>(s)</a:t>
            </a:r>
            <a:r>
              <a:rPr kumimoji="1" lang="ja-JP" altLang="en-US" sz="1400" dirty="0">
                <a:latin typeface="Times New Roman" panose="02020603050405020304" pitchFamily="18" charset="0"/>
                <a:cs typeface="Times New Roman" panose="02020603050405020304" pitchFamily="18" charset="0"/>
              </a:rPr>
              <a:t> </a:t>
            </a:r>
          </a:p>
        </p:txBody>
      </p:sp>
      <p:sp>
        <p:nvSpPr>
          <p:cNvPr id="131" name="テキスト ボックス 130"/>
          <p:cNvSpPr txBox="1"/>
          <p:nvPr/>
        </p:nvSpPr>
        <p:spPr>
          <a:xfrm>
            <a:off x="4952752" y="4350746"/>
            <a:ext cx="1938122" cy="338554"/>
          </a:xfrm>
          <a:prstGeom prst="rect">
            <a:avLst/>
          </a:prstGeom>
          <a:noFill/>
        </p:spPr>
        <p:txBody>
          <a:bodyPr wrap="square" rtlCol="0">
            <a:spAutoFit/>
          </a:bodyPr>
          <a:lstStyle/>
          <a:p>
            <a:r>
              <a:rPr kumimoji="1" lang="en-US" altLang="ja-JP" sz="1600" dirty="0">
                <a:latin typeface="Times New Roman" panose="02020603050405020304" pitchFamily="18" charset="0"/>
                <a:cs typeface="Times New Roman" panose="02020603050405020304" pitchFamily="18" charset="0"/>
              </a:rPr>
              <a:t>V</a:t>
            </a:r>
            <a:r>
              <a:rPr kumimoji="1" lang="ja-JP" altLang="en-US" sz="1600" dirty="0">
                <a:latin typeface="Times New Roman" panose="02020603050405020304" pitchFamily="18" charset="0"/>
                <a:cs typeface="Times New Roman" panose="02020603050405020304" pitchFamily="18" charset="0"/>
              </a:rPr>
              <a:t>accination</a:t>
            </a:r>
            <a:r>
              <a:rPr kumimoji="1" lang="ja-JP" altLang="en-US" sz="1600" baseline="30000" dirty="0">
                <a:latin typeface="Times New Roman" panose="02020603050405020304" pitchFamily="18" charset="0"/>
                <a:cs typeface="Times New Roman" panose="02020603050405020304" pitchFamily="18" charset="0"/>
              </a:rPr>
              <a:t>＊３</a:t>
            </a:r>
            <a:endParaRPr kumimoji="1" lang="en-US" altLang="ja-JP" sz="1600" baseline="30000" dirty="0">
              <a:latin typeface="Times New Roman" panose="02020603050405020304" pitchFamily="18" charset="0"/>
              <a:cs typeface="Times New Roman" panose="02020603050405020304" pitchFamily="18" charset="0"/>
            </a:endParaRPr>
          </a:p>
        </p:txBody>
      </p:sp>
      <p:sp>
        <p:nvSpPr>
          <p:cNvPr id="136" name="テキスト ボックス 135"/>
          <p:cNvSpPr txBox="1"/>
          <p:nvPr/>
        </p:nvSpPr>
        <p:spPr>
          <a:xfrm>
            <a:off x="359637" y="8023862"/>
            <a:ext cx="6132296" cy="1384995"/>
          </a:xfrm>
          <a:prstGeom prst="rect">
            <a:avLst/>
          </a:prstGeom>
          <a:noFill/>
        </p:spPr>
        <p:txBody>
          <a:bodyPr wrap="square" rtlCol="0">
            <a:spAutoFit/>
          </a:bodyPr>
          <a:lstStyle/>
          <a:p>
            <a:pPr marL="444500" indent="-444500">
              <a:tabLst>
                <a:tab pos="444500" algn="l"/>
              </a:tabLst>
            </a:pPr>
            <a:r>
              <a:rPr kumimoji="1" lang="ja-JP" altLang="en-US" sz="1200" baseline="30000" dirty="0">
                <a:latin typeface="Times New Roman" panose="02020603050405020304" pitchFamily="18" charset="0"/>
                <a:cs typeface="Times New Roman" panose="02020603050405020304" pitchFamily="18" charset="0"/>
              </a:rPr>
              <a:t>＊ </a:t>
            </a:r>
            <a:r>
              <a:rPr kumimoji="1" lang="ja-JP" altLang="en-US" sz="1200" dirty="0">
                <a:latin typeface="Times New Roman" panose="02020603050405020304" pitchFamily="18" charset="0"/>
                <a:cs typeface="Times New Roman" panose="02020603050405020304" pitchFamily="18" charset="0"/>
              </a:rPr>
              <a:t>1      If the date of vaccination cannot be identified from the </a:t>
            </a:r>
            <a:r>
              <a:rPr kumimoji="1" lang="en-US" altLang="ja-JP" sz="1200" dirty="0">
                <a:latin typeface="Times New Roman" panose="02020603050405020304" pitchFamily="18" charset="0"/>
                <a:cs typeface="Times New Roman" panose="02020603050405020304" pitchFamily="18" charset="0"/>
              </a:rPr>
              <a:t>immunization record</a:t>
            </a:r>
            <a:r>
              <a:rPr kumimoji="1" lang="ja-JP" altLang="en-US" sz="1200" dirty="0">
                <a:latin typeface="Times New Roman" panose="02020603050405020304" pitchFamily="18" charset="0"/>
                <a:cs typeface="Times New Roman" panose="02020603050405020304" pitchFamily="18" charset="0"/>
              </a:rPr>
              <a:t>, it is not considered as </a:t>
            </a:r>
            <a:r>
              <a:rPr kumimoji="1" lang="en-US" altLang="ja-JP" sz="1200" dirty="0">
                <a:latin typeface="Times New Roman" panose="02020603050405020304" pitchFamily="18" charset="0"/>
                <a:cs typeface="Times New Roman" panose="02020603050405020304" pitchFamily="18" charset="0"/>
              </a:rPr>
              <a:t>vaccinated</a:t>
            </a:r>
            <a:r>
              <a:rPr kumimoji="1" lang="ja-JP" altLang="en-US" sz="1200" dirty="0">
                <a:latin typeface="Times New Roman" panose="02020603050405020304" pitchFamily="18" charset="0"/>
                <a:cs typeface="Times New Roman" panose="02020603050405020304" pitchFamily="18" charset="0"/>
              </a:rPr>
              <a:t>. Please </a:t>
            </a:r>
            <a:r>
              <a:rPr kumimoji="1" lang="en-US" altLang="ja-JP" sz="1200" dirty="0">
                <a:latin typeface="Times New Roman" panose="02020603050405020304" pitchFamily="18" charset="0"/>
                <a:cs typeface="Times New Roman" panose="02020603050405020304" pitchFamily="18" charset="0"/>
              </a:rPr>
              <a:t>fill out </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the </a:t>
            </a:r>
            <a:r>
              <a:rPr kumimoji="1" lang="ja-JP" altLang="en-US" sz="1200" dirty="0">
                <a:latin typeface="Times New Roman" panose="02020603050405020304" pitchFamily="18" charset="0"/>
                <a:cs typeface="Times New Roman" panose="02020603050405020304" pitchFamily="18" charset="0"/>
              </a:rPr>
              <a:t>Form 1 while checking the </a:t>
            </a:r>
            <a:r>
              <a:rPr kumimoji="1" lang="en-US" altLang="ja-JP" sz="1200" dirty="0">
                <a:latin typeface="Times New Roman" panose="02020603050405020304" pitchFamily="18" charset="0"/>
                <a:cs typeface="Times New Roman" panose="02020603050405020304" pitchFamily="18" charset="0"/>
              </a:rPr>
              <a:t>immunization</a:t>
            </a:r>
            <a:r>
              <a:rPr kumimoji="1" lang="ja-JP" altLang="en-US" sz="1200" dirty="0">
                <a:latin typeface="Times New Roman" panose="02020603050405020304" pitchFamily="18" charset="0"/>
                <a:cs typeface="Times New Roman" panose="02020603050405020304" pitchFamily="18" charset="0"/>
              </a:rPr>
              <a:t> record in the Maternal and Child Health Handbook or other documents.</a:t>
            </a:r>
            <a:endParaRPr kumimoji="1" lang="en-US" altLang="ja-JP" sz="1200" dirty="0">
              <a:latin typeface="Times New Roman" panose="02020603050405020304" pitchFamily="18" charset="0"/>
              <a:cs typeface="Times New Roman" panose="02020603050405020304" pitchFamily="18" charset="0"/>
            </a:endParaRPr>
          </a:p>
          <a:p>
            <a:pPr marL="444500" indent="-444500">
              <a:tabLst>
                <a:tab pos="444500" algn="l"/>
              </a:tabLst>
            </a:pPr>
            <a:r>
              <a:rPr kumimoji="1" lang="ja-JP" altLang="en-US" sz="1200" baseline="30000" dirty="0">
                <a:latin typeface="Times New Roman" panose="02020603050405020304" pitchFamily="18" charset="0"/>
                <a:cs typeface="Times New Roman" panose="02020603050405020304" pitchFamily="18" charset="0"/>
              </a:rPr>
              <a:t>＊ </a:t>
            </a:r>
            <a:r>
              <a:rPr kumimoji="1" lang="ja-JP" altLang="en-US" sz="1200" dirty="0">
                <a:latin typeface="Times New Roman" panose="02020603050405020304" pitchFamily="18" charset="0"/>
                <a:cs typeface="Times New Roman" panose="02020603050405020304" pitchFamily="18" charset="0"/>
              </a:rPr>
              <a:t>2      Please refer to page 2 when taking the blood antibody titer test.</a:t>
            </a:r>
            <a:endParaRPr kumimoji="1" lang="en-US" altLang="ja-JP" sz="1200" dirty="0">
              <a:latin typeface="Times New Roman" panose="02020603050405020304" pitchFamily="18" charset="0"/>
              <a:cs typeface="Times New Roman" panose="02020603050405020304" pitchFamily="18" charset="0"/>
            </a:endParaRPr>
          </a:p>
          <a:p>
            <a:pPr marL="444500" indent="-444500">
              <a:tabLst>
                <a:tab pos="177800" algn="l"/>
              </a:tabLst>
            </a:pPr>
            <a:r>
              <a:rPr kumimoji="1" lang="ja-JP" altLang="en-US" sz="1200" baseline="30000" dirty="0">
                <a:latin typeface="Times New Roman" panose="02020603050405020304" pitchFamily="18" charset="0"/>
                <a:cs typeface="Times New Roman" panose="02020603050405020304" pitchFamily="18" charset="0"/>
              </a:rPr>
              <a:t>＊ </a:t>
            </a:r>
            <a:r>
              <a:rPr kumimoji="1" lang="ja-JP" altLang="en-US" sz="1200" dirty="0">
                <a:latin typeface="Times New Roman" panose="02020603050405020304" pitchFamily="18" charset="0"/>
                <a:cs typeface="Times New Roman" panose="02020603050405020304" pitchFamily="18" charset="0"/>
              </a:rPr>
              <a:t>3      Please refer to page 3 when receiving vaccination</a:t>
            </a:r>
            <a:r>
              <a:rPr kumimoji="1" lang="en-US" altLang="ja-JP" sz="1200" dirty="0">
                <a:latin typeface="Times New Roman" panose="02020603050405020304" pitchFamily="18" charset="0"/>
                <a:cs typeface="Times New Roman" panose="02020603050405020304" pitchFamily="18" charset="0"/>
              </a:rPr>
              <a:t>s</a:t>
            </a:r>
            <a:r>
              <a:rPr kumimoji="1" lang="ja-JP" altLang="en-US" sz="1200" dirty="0">
                <a:latin typeface="Times New Roman" panose="02020603050405020304" pitchFamily="18" charset="0"/>
                <a:cs typeface="Times New Roman" panose="02020603050405020304" pitchFamily="18" charset="0"/>
              </a:rPr>
              <a:t>. </a:t>
            </a:r>
            <a:r>
              <a:rPr lang="ja-JP" altLang="en-US" sz="1200" dirty="0">
                <a:latin typeface="Times New Roman" panose="02020603050405020304" pitchFamily="18" charset="0"/>
                <a:cs typeface="Times New Roman" panose="02020603050405020304" pitchFamily="18" charset="0"/>
              </a:rPr>
              <a:t>The</a:t>
            </a:r>
            <a:r>
              <a:rPr lang="en-US" altLang="ja-JP" sz="1200" dirty="0">
                <a:latin typeface="Times New Roman" panose="02020603050405020304" pitchFamily="18" charset="0"/>
                <a:cs typeface="Times New Roman" panose="02020603050405020304" pitchFamily="18" charset="0"/>
              </a:rPr>
              <a:t>se</a:t>
            </a:r>
            <a:r>
              <a:rPr lang="ja-JP" altLang="en-US" sz="1200" dirty="0">
                <a:latin typeface="Times New Roman" panose="02020603050405020304" pitchFamily="18" charset="0"/>
                <a:cs typeface="Times New Roman" panose="02020603050405020304" pitchFamily="18" charset="0"/>
              </a:rPr>
              <a:t> vaccine</a:t>
            </a:r>
            <a:r>
              <a:rPr lang="en-US" altLang="ja-JP" sz="1200" dirty="0">
                <a:latin typeface="Times New Roman" panose="02020603050405020304" pitchFamily="18" charset="0"/>
                <a:cs typeface="Times New Roman" panose="02020603050405020304" pitchFamily="18" charset="0"/>
              </a:rPr>
              <a:t>s</a:t>
            </a:r>
            <a:r>
              <a:rPr lang="ja-JP" altLang="en-US" sz="1200" dirty="0">
                <a:latin typeface="Times New Roman" panose="02020603050405020304" pitchFamily="18" charset="0"/>
                <a:cs typeface="Times New Roman" panose="02020603050405020304" pitchFamily="18" charset="0"/>
              </a:rPr>
              <a:t> </a:t>
            </a:r>
            <a:r>
              <a:rPr lang="en-US" altLang="ja-JP" sz="1200" dirty="0">
                <a:latin typeface="Times New Roman" panose="02020603050405020304" pitchFamily="18" charset="0"/>
                <a:cs typeface="Times New Roman" panose="02020603050405020304" pitchFamily="18" charset="0"/>
              </a:rPr>
              <a:t>are</a:t>
            </a:r>
            <a:r>
              <a:rPr lang="ja-JP" altLang="en-US" sz="1200" dirty="0">
                <a:latin typeface="Times New Roman" panose="02020603050405020304" pitchFamily="18" charset="0"/>
                <a:cs typeface="Times New Roman" panose="02020603050405020304" pitchFamily="18" charset="0"/>
              </a:rPr>
              <a:t> live vaccine</a:t>
            </a:r>
            <a:r>
              <a:rPr lang="en-US" altLang="ja-JP" sz="1200" dirty="0">
                <a:latin typeface="Times New Roman" panose="02020603050405020304" pitchFamily="18" charset="0"/>
                <a:cs typeface="Times New Roman" panose="02020603050405020304" pitchFamily="18" charset="0"/>
              </a:rPr>
              <a:t>s</a:t>
            </a:r>
            <a:r>
              <a:rPr lang="ja-JP" altLang="en-US" sz="1200" dirty="0">
                <a:latin typeface="Times New Roman" panose="02020603050405020304" pitchFamily="18" charset="0"/>
                <a:cs typeface="Times New Roman" panose="02020603050405020304" pitchFamily="18" charset="0"/>
              </a:rPr>
              <a:t>, and if you are to </a:t>
            </a:r>
            <a:r>
              <a:rPr lang="en-US" altLang="ja-JP" sz="1200" dirty="0">
                <a:latin typeface="Times New Roman" panose="02020603050405020304" pitchFamily="18" charset="0"/>
                <a:cs typeface="Times New Roman" panose="02020603050405020304" pitchFamily="18" charset="0"/>
              </a:rPr>
              <a:t>have</a:t>
            </a:r>
            <a:r>
              <a:rPr lang="ja-JP" altLang="en-US" sz="1200" dirty="0">
                <a:latin typeface="Times New Roman" panose="02020603050405020304" pitchFamily="18" charset="0"/>
                <a:cs typeface="Times New Roman" panose="02020603050405020304" pitchFamily="18" charset="0"/>
              </a:rPr>
              <a:t> vaccinat</a:t>
            </a:r>
            <a:r>
              <a:rPr lang="en-US" altLang="ja-JP" sz="1200" dirty="0">
                <a:latin typeface="Times New Roman" panose="02020603050405020304" pitchFamily="18" charset="0"/>
                <a:cs typeface="Times New Roman" panose="02020603050405020304" pitchFamily="18" charset="0"/>
              </a:rPr>
              <a:t>ions</a:t>
            </a:r>
            <a:r>
              <a:rPr lang="ja-JP" altLang="en-US" sz="1200" dirty="0">
                <a:latin typeface="Times New Roman" panose="02020603050405020304" pitchFamily="18" charset="0"/>
                <a:cs typeface="Times New Roman" panose="02020603050405020304" pitchFamily="18" charset="0"/>
              </a:rPr>
              <a:t> more than once, you must wait at least </a:t>
            </a:r>
            <a:r>
              <a:rPr lang="en-US" altLang="ja-JP" sz="1200" dirty="0">
                <a:latin typeface="Times New Roman" panose="02020603050405020304" pitchFamily="18" charset="0"/>
                <a:cs typeface="Times New Roman" panose="02020603050405020304" pitchFamily="18" charset="0"/>
              </a:rPr>
              <a:t>27 </a:t>
            </a:r>
            <a:r>
              <a:rPr lang="ja-JP" altLang="en-US" sz="1200" dirty="0">
                <a:latin typeface="Times New Roman" panose="02020603050405020304" pitchFamily="18" charset="0"/>
                <a:cs typeface="Times New Roman" panose="02020603050405020304" pitchFamily="18" charset="0"/>
              </a:rPr>
              <a:t>days </a:t>
            </a:r>
            <a:r>
              <a:rPr lang="en-US" altLang="ja-JP" sz="1200" dirty="0">
                <a:latin typeface="Times New Roman" panose="02020603050405020304" pitchFamily="18" charset="0"/>
                <a:cs typeface="Times New Roman" panose="02020603050405020304" pitchFamily="18" charset="0"/>
              </a:rPr>
              <a:t>(4 </a:t>
            </a:r>
            <a:r>
              <a:rPr lang="ja-JP" altLang="en-US" sz="1200" dirty="0">
                <a:latin typeface="Times New Roman" panose="02020603050405020304" pitchFamily="18" charset="0"/>
                <a:cs typeface="Times New Roman" panose="02020603050405020304" pitchFamily="18" charset="0"/>
              </a:rPr>
              <a:t>weeks) before receiving the next vaccine.</a:t>
            </a:r>
            <a:endParaRPr lang="en-US" altLang="ja-JP" sz="1200" dirty="0">
              <a:latin typeface="Times New Roman" panose="02020603050405020304" pitchFamily="18" charset="0"/>
              <a:cs typeface="Times New Roman" panose="02020603050405020304" pitchFamily="18" charset="0"/>
            </a:endParaRPr>
          </a:p>
        </p:txBody>
      </p:sp>
      <p:sp>
        <p:nvSpPr>
          <p:cNvPr id="137" name="角丸四角形 136"/>
          <p:cNvSpPr/>
          <p:nvPr/>
        </p:nvSpPr>
        <p:spPr>
          <a:xfrm>
            <a:off x="4502216" y="4724947"/>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latin typeface="Times New Roman" panose="02020603050405020304" pitchFamily="18" charset="0"/>
                <a:cs typeface="Times New Roman" panose="02020603050405020304" pitchFamily="18" charset="0"/>
              </a:rPr>
              <a:t>once</a:t>
            </a:r>
          </a:p>
        </p:txBody>
      </p:sp>
      <p:sp>
        <p:nvSpPr>
          <p:cNvPr id="138" name="角丸四角形 137"/>
          <p:cNvSpPr/>
          <p:nvPr/>
        </p:nvSpPr>
        <p:spPr>
          <a:xfrm>
            <a:off x="5750377" y="4724947"/>
            <a:ext cx="777502" cy="321977"/>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Times New Roman" panose="02020603050405020304" pitchFamily="18" charset="0"/>
                <a:cs typeface="Times New Roman" panose="02020603050405020304" pitchFamily="18" charset="0"/>
              </a:rPr>
              <a:t>twice</a:t>
            </a:r>
            <a:endParaRPr kumimoji="1" lang="en-US" altLang="ja-JP" sz="1600" dirty="0">
              <a:latin typeface="Times New Roman" panose="02020603050405020304" pitchFamily="18" charset="0"/>
              <a:cs typeface="Times New Roman" panose="02020603050405020304" pitchFamily="18" charset="0"/>
            </a:endParaRPr>
          </a:p>
        </p:txBody>
      </p:sp>
      <p:sp>
        <p:nvSpPr>
          <p:cNvPr id="69" name="角丸四角形 68"/>
          <p:cNvSpPr/>
          <p:nvPr/>
        </p:nvSpPr>
        <p:spPr>
          <a:xfrm>
            <a:off x="3665346" y="2621557"/>
            <a:ext cx="836870"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Times New Roman" panose="02020603050405020304" pitchFamily="18" charset="0"/>
                <a:cs typeface="Times New Roman" panose="02020603050405020304" pitchFamily="18" charset="0"/>
              </a:rPr>
              <a:t>positiv</a:t>
            </a:r>
            <a:r>
              <a:rPr kumimoji="1" lang="en-US" altLang="ja-JP" sz="1200" dirty="0">
                <a:latin typeface="Times New Roman" panose="02020603050405020304" pitchFamily="18" charset="0"/>
                <a:cs typeface="Times New Roman" panose="02020603050405020304" pitchFamily="18" charset="0"/>
              </a:rPr>
              <a:t>e</a:t>
            </a:r>
          </a:p>
        </p:txBody>
      </p:sp>
      <p:cxnSp>
        <p:nvCxnSpPr>
          <p:cNvPr id="152" name="直線矢印コネクタ 151"/>
          <p:cNvCxnSpPr>
            <a:cxnSpLocks/>
          </p:cNvCxnSpPr>
          <p:nvPr/>
        </p:nvCxnSpPr>
        <p:spPr>
          <a:xfrm>
            <a:off x="5547466" y="5134379"/>
            <a:ext cx="0" cy="22115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207141" y="4328415"/>
            <a:ext cx="3034273"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71" name="テキスト ボックス 70"/>
          <p:cNvSpPr txBox="1"/>
          <p:nvPr/>
        </p:nvSpPr>
        <p:spPr>
          <a:xfrm>
            <a:off x="495244" y="4356618"/>
            <a:ext cx="2506554" cy="338554"/>
          </a:xfrm>
          <a:prstGeom prst="rect">
            <a:avLst/>
          </a:prstGeom>
          <a:noFill/>
        </p:spPr>
        <p:txBody>
          <a:bodyPr wrap="square" rtlCol="0">
            <a:spAutoFit/>
          </a:bodyPr>
          <a:lstStyle/>
          <a:p>
            <a:r>
              <a:rPr kumimoji="1" lang="ja-JP" altLang="en-US" sz="1600" dirty="0">
                <a:latin typeface="Times New Roman" panose="02020603050405020304" pitchFamily="18" charset="0"/>
                <a:cs typeface="Times New Roman" panose="02020603050405020304" pitchFamily="18" charset="0"/>
              </a:rPr>
              <a:t>Blood antibody titer test</a:t>
            </a:r>
            <a:r>
              <a:rPr kumimoji="1" lang="ja-JP" altLang="en-US" sz="1600" baseline="30000" dirty="0">
                <a:latin typeface="Times New Roman" panose="02020603050405020304" pitchFamily="18" charset="0"/>
                <a:cs typeface="Times New Roman" panose="02020603050405020304" pitchFamily="18" charset="0"/>
              </a:rPr>
              <a:t>＊２</a:t>
            </a:r>
            <a:endParaRPr kumimoji="1" lang="en-US" altLang="ja-JP" sz="1600" baseline="30000" dirty="0">
              <a:latin typeface="Times New Roman" panose="02020603050405020304" pitchFamily="18" charset="0"/>
              <a:cs typeface="Times New Roman" panose="02020603050405020304" pitchFamily="18" charset="0"/>
            </a:endParaRPr>
          </a:p>
        </p:txBody>
      </p:sp>
      <p:cxnSp>
        <p:nvCxnSpPr>
          <p:cNvPr id="153" name="直線矢印コネクタ 152"/>
          <p:cNvCxnSpPr>
            <a:cxnSpLocks/>
          </p:cNvCxnSpPr>
          <p:nvPr/>
        </p:nvCxnSpPr>
        <p:spPr>
          <a:xfrm>
            <a:off x="2319666" y="3937000"/>
            <a:ext cx="2181093" cy="9393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863047" y="5994231"/>
            <a:ext cx="2288752"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432798" y="6020041"/>
            <a:ext cx="1612202" cy="338554"/>
          </a:xfrm>
          <a:prstGeom prst="rect">
            <a:avLst/>
          </a:prstGeom>
          <a:noFill/>
        </p:spPr>
        <p:txBody>
          <a:bodyPr wrap="square" rtlCol="0">
            <a:spAutoFit/>
          </a:bodyPr>
          <a:lstStyle/>
          <a:p>
            <a:r>
              <a:rPr kumimoji="1" lang="en-US" altLang="ja-JP" sz="1600" dirty="0">
                <a:latin typeface="Times New Roman" panose="02020603050405020304" pitchFamily="18" charset="0"/>
                <a:cs typeface="Times New Roman" panose="02020603050405020304" pitchFamily="18" charset="0"/>
              </a:rPr>
              <a:t>V</a:t>
            </a:r>
            <a:r>
              <a:rPr kumimoji="1" lang="ja-JP" altLang="en-US" sz="1600" dirty="0">
                <a:latin typeface="Times New Roman" panose="02020603050405020304" pitchFamily="18" charset="0"/>
                <a:cs typeface="Times New Roman" panose="02020603050405020304" pitchFamily="18" charset="0"/>
              </a:rPr>
              <a:t>accination</a:t>
            </a:r>
            <a:r>
              <a:rPr kumimoji="1" lang="ja-JP" altLang="en-US" sz="1600" baseline="30000" dirty="0">
                <a:latin typeface="Times New Roman" panose="02020603050405020304" pitchFamily="18" charset="0"/>
                <a:cs typeface="Times New Roman" panose="02020603050405020304" pitchFamily="18" charset="0"/>
              </a:rPr>
              <a:t>＊３</a:t>
            </a:r>
            <a:endParaRPr kumimoji="1" lang="en-US" altLang="ja-JP" sz="1600" baseline="30000" dirty="0">
              <a:latin typeface="Times New Roman" panose="02020603050405020304" pitchFamily="18" charset="0"/>
              <a:cs typeface="Times New Roman" panose="02020603050405020304" pitchFamily="18" charset="0"/>
            </a:endParaRPr>
          </a:p>
        </p:txBody>
      </p:sp>
      <p:sp>
        <p:nvSpPr>
          <p:cNvPr id="163" name="角丸四角形 162"/>
          <p:cNvSpPr/>
          <p:nvPr/>
        </p:nvSpPr>
        <p:spPr>
          <a:xfrm>
            <a:off x="972754" y="6387266"/>
            <a:ext cx="958168"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latin typeface="Times New Roman" panose="02020603050405020304" pitchFamily="18" charset="0"/>
                <a:cs typeface="Times New Roman" panose="02020603050405020304" pitchFamily="18" charset="0"/>
              </a:rPr>
              <a:t>once</a:t>
            </a:r>
          </a:p>
        </p:txBody>
      </p:sp>
      <p:sp>
        <p:nvSpPr>
          <p:cNvPr id="164" name="角丸四角形 163"/>
          <p:cNvSpPr/>
          <p:nvPr/>
        </p:nvSpPr>
        <p:spPr>
          <a:xfrm>
            <a:off x="2152425" y="6385835"/>
            <a:ext cx="919857"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Times New Roman" panose="02020603050405020304" pitchFamily="18" charset="0"/>
                <a:cs typeface="Times New Roman" panose="02020603050405020304" pitchFamily="18" charset="0"/>
              </a:rPr>
              <a:t>twice</a:t>
            </a:r>
            <a:endParaRPr kumimoji="1" lang="en-US" altLang="ja-JP" sz="1600" dirty="0">
              <a:latin typeface="Times New Roman" panose="02020603050405020304" pitchFamily="18" charset="0"/>
              <a:cs typeface="Times New Roman" panose="02020603050405020304" pitchFamily="18" charset="0"/>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1 page</a:t>
            </a:r>
          </a:p>
        </p:txBody>
      </p:sp>
      <p:grpSp>
        <p:nvGrpSpPr>
          <p:cNvPr id="2" name="グループ化 1"/>
          <p:cNvGrpSpPr/>
          <p:nvPr/>
        </p:nvGrpSpPr>
        <p:grpSpPr>
          <a:xfrm>
            <a:off x="105171" y="985206"/>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292360" y="1916067"/>
              <a:ext cx="1106421"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latin typeface="Times New Roman" panose="02020603050405020304" pitchFamily="18" charset="0"/>
                  <a:cs typeface="Times New Roman" panose="02020603050405020304" pitchFamily="18" charset="0"/>
                </a:rPr>
                <a:t>Yes</a:t>
              </a: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solidFill>
                    <a:schemeClr val="tx1"/>
                  </a:solidFill>
                  <a:latin typeface="Times New Roman" panose="02020603050405020304" pitchFamily="18" charset="0"/>
                  <a:cs typeface="Times New Roman" panose="02020603050405020304" pitchFamily="18" charset="0"/>
                </a:rPr>
                <a:t>No</a:t>
              </a:r>
            </a:p>
          </p:txBody>
        </p:sp>
        <p:sp>
          <p:nvSpPr>
            <p:cNvPr id="104" name="テキスト ボックス 103"/>
            <p:cNvSpPr txBox="1"/>
            <p:nvPr/>
          </p:nvSpPr>
          <p:spPr>
            <a:xfrm>
              <a:off x="158301" y="1435193"/>
              <a:ext cx="3242502" cy="523220"/>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M</a:t>
              </a:r>
              <a:r>
                <a:rPr kumimoji="1" lang="ja-JP" altLang="en-US" sz="1400" dirty="0">
                  <a:latin typeface="Times New Roman" panose="02020603050405020304" pitchFamily="18" charset="0"/>
                  <a:cs typeface="Times New Roman" panose="02020603050405020304" pitchFamily="18" charset="0"/>
                </a:rPr>
                <a:t>atern</a:t>
              </a:r>
              <a:r>
                <a:rPr kumimoji="1" lang="en-US" altLang="ja-JP" sz="1400" dirty="0">
                  <a:latin typeface="Times New Roman" panose="02020603050405020304" pitchFamily="18" charset="0"/>
                  <a:cs typeface="Times New Roman" panose="02020603050405020304" pitchFamily="18" charset="0"/>
                </a:rPr>
                <a:t>al and child</a:t>
              </a:r>
              <a:r>
                <a:rPr kumimoji="1" lang="ja-JP" altLang="en-US" sz="1400" dirty="0">
                  <a:latin typeface="Times New Roman" panose="02020603050405020304" pitchFamily="18" charset="0"/>
                  <a:cs typeface="Times New Roman" panose="02020603050405020304" pitchFamily="18" charset="0"/>
                </a:rPr>
                <a:t> health </a:t>
              </a:r>
              <a:r>
                <a:rPr kumimoji="1" lang="en-US" altLang="ja-JP" sz="1400" dirty="0">
                  <a:latin typeface="Times New Roman" panose="02020603050405020304" pitchFamily="18" charset="0"/>
                  <a:cs typeface="Times New Roman" panose="02020603050405020304" pitchFamily="18" charset="0"/>
                </a:rPr>
                <a:t>hand</a:t>
              </a:r>
              <a:r>
                <a:rPr kumimoji="1" lang="ja-JP" altLang="en-US" sz="1400" dirty="0">
                  <a:latin typeface="Times New Roman" panose="02020603050405020304" pitchFamily="18" charset="0"/>
                  <a:cs typeface="Times New Roman" panose="02020603050405020304" pitchFamily="18" charset="0"/>
                </a:rPr>
                <a:t>book</a:t>
              </a:r>
              <a:endParaRPr kumimoji="1" lang="en-US" altLang="ja-JP" sz="1400" dirty="0">
                <a:latin typeface="Times New Roman" panose="02020603050405020304" pitchFamily="18" charset="0"/>
                <a:cs typeface="Times New Roman" panose="02020603050405020304" pitchFamily="18" charset="0"/>
              </a:endParaRPr>
            </a:p>
            <a:p>
              <a:pPr algn="ctr"/>
              <a:r>
                <a:rPr kumimoji="1" lang="ja-JP" altLang="en-US" sz="1400" dirty="0">
                  <a:latin typeface="Times New Roman" panose="02020603050405020304" pitchFamily="18" charset="0"/>
                  <a:cs typeface="Times New Roman" panose="02020603050405020304" pitchFamily="18" charset="0"/>
                </a:rPr>
                <a:t>(Vaccination records are </a:t>
              </a:r>
              <a:r>
                <a:rPr kumimoji="1" lang="en-US" altLang="ja-JP" sz="1400" dirty="0">
                  <a:latin typeface="Times New Roman" panose="02020603050405020304" pitchFamily="18" charset="0"/>
                  <a:cs typeface="Times New Roman" panose="02020603050405020304" pitchFamily="18" charset="0"/>
                </a:rPr>
                <a:t>also </a:t>
              </a:r>
              <a:r>
                <a:rPr kumimoji="1" lang="ja-JP" altLang="en-US" sz="1400" dirty="0">
                  <a:latin typeface="Times New Roman" panose="02020603050405020304" pitchFamily="18" charset="0"/>
                  <a:cs typeface="Times New Roman" panose="02020603050405020304" pitchFamily="18" charset="0"/>
                </a:rPr>
                <a:t>acceptable</a:t>
              </a:r>
              <a:r>
                <a:rPr kumimoji="1" lang="en-US" altLang="ja-JP" sz="1400" dirty="0">
                  <a:latin typeface="Times New Roman" panose="02020603050405020304" pitchFamily="18" charset="0"/>
                  <a:cs typeface="Times New Roman" panose="02020603050405020304" pitchFamily="18" charset="0"/>
                </a:rPr>
                <a:t>.</a:t>
              </a:r>
              <a:r>
                <a:rPr kumimoji="1" lang="ja-JP" altLang="en-US" sz="1400" dirty="0">
                  <a:latin typeface="Times New Roman" panose="02020603050405020304" pitchFamily="18" charset="0"/>
                  <a:cs typeface="Times New Roman" panose="02020603050405020304" pitchFamily="18" charset="0"/>
                </a:rPr>
                <a:t>)</a:t>
              </a:r>
              <a:endParaRPr kumimoji="1" lang="ja-JP" altLang="en-US" sz="1400" baseline="30000" dirty="0">
                <a:latin typeface="Times New Roman" panose="02020603050405020304" pitchFamily="18" charset="0"/>
                <a:cs typeface="Times New Roman" panose="02020603050405020304" pitchFamily="18" charset="0"/>
              </a:endParaRPr>
            </a:p>
          </p:txBody>
        </p:sp>
        <p:sp>
          <p:nvSpPr>
            <p:cNvPr id="61" name="テキスト ボックス 60"/>
            <p:cNvSpPr txBox="1"/>
            <p:nvPr/>
          </p:nvSpPr>
          <p:spPr>
            <a:xfrm>
              <a:off x="3630960" y="1423925"/>
              <a:ext cx="2887538" cy="307777"/>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M</a:t>
              </a:r>
              <a:r>
                <a:rPr kumimoji="1" lang="ja-JP" altLang="en-US" sz="1400" dirty="0">
                  <a:latin typeface="Times New Roman" panose="02020603050405020304" pitchFamily="18" charset="0"/>
                  <a:cs typeface="Times New Roman" panose="02020603050405020304" pitchFamily="18" charset="0"/>
                </a:rPr>
                <a:t>atern</a:t>
              </a:r>
              <a:r>
                <a:rPr kumimoji="1" lang="en-US" altLang="ja-JP" sz="1400" dirty="0">
                  <a:latin typeface="Times New Roman" panose="02020603050405020304" pitchFamily="18" charset="0"/>
                  <a:cs typeface="Times New Roman" panose="02020603050405020304" pitchFamily="18" charset="0"/>
                </a:rPr>
                <a:t>al and</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child </a:t>
              </a:r>
              <a:r>
                <a:rPr kumimoji="1" lang="ja-JP" altLang="en-US" sz="1400" dirty="0">
                  <a:latin typeface="Times New Roman" panose="02020603050405020304" pitchFamily="18" charset="0"/>
                  <a:cs typeface="Times New Roman" panose="02020603050405020304" pitchFamily="18" charset="0"/>
                </a:rPr>
                <a:t>health </a:t>
              </a:r>
              <a:r>
                <a:rPr kumimoji="1" lang="en-US" altLang="ja-JP" sz="1400" dirty="0">
                  <a:latin typeface="Times New Roman" panose="02020603050405020304" pitchFamily="18" charset="0"/>
                  <a:cs typeface="Times New Roman" panose="02020603050405020304" pitchFamily="18" charset="0"/>
                </a:rPr>
                <a:t>hand</a:t>
              </a:r>
              <a:r>
                <a:rPr kumimoji="1" lang="ja-JP" altLang="en-US" sz="1400" dirty="0">
                  <a:latin typeface="Times New Roman" panose="02020603050405020304" pitchFamily="18" charset="0"/>
                  <a:cs typeface="Times New Roman" panose="02020603050405020304" pitchFamily="18" charset="0"/>
                </a:rPr>
                <a:t>book</a:t>
              </a:r>
              <a:endParaRPr kumimoji="1" lang="ja-JP" altLang="en-US" sz="1400" baseline="30000" dirty="0">
                <a:latin typeface="Times New Roman" panose="02020603050405020304" pitchFamily="18" charset="0"/>
                <a:cs typeface="Times New Roman" panose="02020603050405020304" pitchFamily="18" charset="0"/>
              </a:endParaRPr>
            </a:p>
          </p:txBody>
        </p:sp>
      </p:grpSp>
      <p:cxnSp>
        <p:nvCxnSpPr>
          <p:cNvPr id="62" name="直線矢印コネクタ 61"/>
          <p:cNvCxnSpPr>
            <a:cxnSpLocks/>
          </p:cNvCxnSpPr>
          <p:nvPr/>
        </p:nvCxnSpPr>
        <p:spPr>
          <a:xfrm>
            <a:off x="1832986" y="1940151"/>
            <a:ext cx="0" cy="2221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p:cNvCxnSpPr>
          <p:nvPr/>
        </p:nvCxnSpPr>
        <p:spPr>
          <a:xfrm>
            <a:off x="5086311" y="1946719"/>
            <a:ext cx="0" cy="1938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cxnSpLocks/>
            <a:stCxn id="59" idx="2"/>
          </p:cNvCxnSpPr>
          <p:nvPr/>
        </p:nvCxnSpPr>
        <p:spPr>
          <a:xfrm flipH="1">
            <a:off x="2557831" y="2940237"/>
            <a:ext cx="1" cy="3241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cxnSpLocks/>
          </p:cNvCxnSpPr>
          <p:nvPr/>
        </p:nvCxnSpPr>
        <p:spPr>
          <a:xfrm>
            <a:off x="6407256" y="3264429"/>
            <a:ext cx="0" cy="146051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cxnSpLocks/>
          </p:cNvCxnSpPr>
          <p:nvPr/>
        </p:nvCxnSpPr>
        <p:spPr>
          <a:xfrm>
            <a:off x="1079669" y="2947298"/>
            <a:ext cx="0" cy="13811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cxnSpLocks/>
          </p:cNvCxnSpPr>
          <p:nvPr/>
        </p:nvCxnSpPr>
        <p:spPr>
          <a:xfrm>
            <a:off x="659342" y="5412136"/>
            <a:ext cx="0" cy="193379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cxnSpLocks/>
          </p:cNvCxnSpPr>
          <p:nvPr/>
        </p:nvCxnSpPr>
        <p:spPr>
          <a:xfrm>
            <a:off x="4678911" y="3264429"/>
            <a:ext cx="0" cy="146051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cxnSpLocks/>
          </p:cNvCxnSpPr>
          <p:nvPr/>
        </p:nvCxnSpPr>
        <p:spPr>
          <a:xfrm>
            <a:off x="1368219" y="5412136"/>
            <a:ext cx="0" cy="97369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a:cxnSpLocks/>
          </p:cNvCxnSpPr>
          <p:nvPr/>
        </p:nvCxnSpPr>
        <p:spPr>
          <a:xfrm>
            <a:off x="2948298" y="5412136"/>
            <a:ext cx="0" cy="97369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cxnSpLocks/>
          </p:cNvCxnSpPr>
          <p:nvPr/>
        </p:nvCxnSpPr>
        <p:spPr>
          <a:xfrm flipH="1">
            <a:off x="4083781" y="3255819"/>
            <a:ext cx="26605" cy="40901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a:cxnSpLocks/>
          </p:cNvCxnSpPr>
          <p:nvPr/>
        </p:nvCxnSpPr>
        <p:spPr>
          <a:xfrm>
            <a:off x="2037360" y="6819015"/>
            <a:ext cx="0" cy="5269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cxnSpLocks/>
          </p:cNvCxnSpPr>
          <p:nvPr/>
        </p:nvCxnSpPr>
        <p:spPr>
          <a:xfrm>
            <a:off x="3304981" y="4011444"/>
            <a:ext cx="0" cy="333448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角丸四角形 69">
            <a:extLst>
              <a:ext uri="{FF2B5EF4-FFF2-40B4-BE49-F238E27FC236}">
                <a16:creationId xmlns:a16="http://schemas.microsoft.com/office/drawing/2014/main" id="{DF4B6038-02DE-9988-4570-1C7B1C691D7A}"/>
              </a:ext>
            </a:extLst>
          </p:cNvPr>
          <p:cNvSpPr/>
          <p:nvPr/>
        </p:nvSpPr>
        <p:spPr>
          <a:xfrm>
            <a:off x="2399528" y="4777874"/>
            <a:ext cx="785834"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Times New Roman" panose="02020603050405020304" pitchFamily="18" charset="0"/>
                <a:cs typeface="Times New Roman" panose="02020603050405020304" pitchFamily="18" charset="0"/>
              </a:rPr>
              <a:t>negative</a:t>
            </a:r>
            <a:endParaRPr kumimoji="1" lang="en-US" altLang="ja-JP" sz="1200" dirty="0">
              <a:latin typeface="Times New Roman" panose="02020603050405020304" pitchFamily="18" charset="0"/>
              <a:cs typeface="Times New Roman" panose="02020603050405020304" pitchFamily="18" charset="0"/>
            </a:endParaRPr>
          </a:p>
        </p:txBody>
      </p:sp>
      <p:sp>
        <p:nvSpPr>
          <p:cNvPr id="8" name="角丸四角形 74">
            <a:extLst>
              <a:ext uri="{FF2B5EF4-FFF2-40B4-BE49-F238E27FC236}">
                <a16:creationId xmlns:a16="http://schemas.microsoft.com/office/drawing/2014/main" id="{991AEEB3-B6D5-672B-1D88-A6479ED64876}"/>
              </a:ext>
            </a:extLst>
          </p:cNvPr>
          <p:cNvSpPr/>
          <p:nvPr/>
        </p:nvSpPr>
        <p:spPr>
          <a:xfrm>
            <a:off x="1157425" y="4777874"/>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Times New Roman" panose="02020603050405020304" pitchFamily="18" charset="0"/>
                <a:cs typeface="Times New Roman" panose="02020603050405020304" pitchFamily="18" charset="0"/>
              </a:rPr>
              <a:t>Positive </a:t>
            </a:r>
            <a:r>
              <a:rPr kumimoji="1" lang="en-US" altLang="ja-JP" sz="1200" dirty="0">
                <a:latin typeface="Times New Roman" panose="02020603050405020304" pitchFamily="18" charset="0"/>
                <a:cs typeface="Times New Roman" panose="02020603050405020304" pitchFamily="18" charset="0"/>
              </a:rPr>
              <a:t>below standard</a:t>
            </a:r>
          </a:p>
        </p:txBody>
      </p:sp>
      <p:sp>
        <p:nvSpPr>
          <p:cNvPr id="9" name="角丸四角形 68">
            <a:extLst>
              <a:ext uri="{FF2B5EF4-FFF2-40B4-BE49-F238E27FC236}">
                <a16:creationId xmlns:a16="http://schemas.microsoft.com/office/drawing/2014/main" id="{9153E9AB-03C2-4BBC-32F9-848E5AE0660E}"/>
              </a:ext>
            </a:extLst>
          </p:cNvPr>
          <p:cNvSpPr/>
          <p:nvPr/>
        </p:nvSpPr>
        <p:spPr>
          <a:xfrm>
            <a:off x="286542" y="4777874"/>
            <a:ext cx="836870"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Times New Roman" panose="02020603050405020304" pitchFamily="18" charset="0"/>
                <a:cs typeface="Times New Roman" panose="02020603050405020304" pitchFamily="18" charset="0"/>
              </a:rPr>
              <a:t>positiv</a:t>
            </a:r>
            <a:r>
              <a:rPr kumimoji="1" lang="en-US" altLang="ja-JP" sz="1200" dirty="0">
                <a:latin typeface="Times New Roman" panose="02020603050405020304" pitchFamily="18" charset="0"/>
                <a:cs typeface="Times New Roman" panose="02020603050405020304" pitchFamily="18" charset="0"/>
              </a:rPr>
              <a:t>e</a:t>
            </a:r>
          </a:p>
        </p:txBody>
      </p:sp>
    </p:spTree>
    <p:extLst>
      <p:ext uri="{BB962C8B-B14F-4D97-AF65-F5344CB8AC3E}">
        <p14:creationId xmlns:p14="http://schemas.microsoft.com/office/powerpoint/2010/main" val="422464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585" y="0"/>
            <a:ext cx="6854415"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4228104264"/>
              </p:ext>
            </p:extLst>
          </p:nvPr>
        </p:nvGraphicFramePr>
        <p:xfrm>
          <a:off x="144436" y="1402639"/>
          <a:ext cx="6594527" cy="7206078"/>
        </p:xfrm>
        <a:graphic>
          <a:graphicData uri="http://schemas.openxmlformats.org/drawingml/2006/table">
            <a:tbl>
              <a:tblPr firstRow="1">
                <a:tableStyleId>{D7AC3CCA-C797-4891-BE02-D94E43425B78}</a:tableStyleId>
              </a:tblPr>
              <a:tblGrid>
                <a:gridCol w="1269716">
                  <a:extLst>
                    <a:ext uri="{9D8B030D-6E8A-4147-A177-3AD203B41FA5}">
                      <a16:colId xmlns:a16="http://schemas.microsoft.com/office/drawing/2014/main" val="676935694"/>
                    </a:ext>
                  </a:extLst>
                </a:gridCol>
                <a:gridCol w="1608374">
                  <a:extLst>
                    <a:ext uri="{9D8B030D-6E8A-4147-A177-3AD203B41FA5}">
                      <a16:colId xmlns:a16="http://schemas.microsoft.com/office/drawing/2014/main" val="1055925232"/>
                    </a:ext>
                  </a:extLst>
                </a:gridCol>
                <a:gridCol w="1061839">
                  <a:extLst>
                    <a:ext uri="{9D8B030D-6E8A-4147-A177-3AD203B41FA5}">
                      <a16:colId xmlns:a16="http://schemas.microsoft.com/office/drawing/2014/main" val="4041894695"/>
                    </a:ext>
                  </a:extLst>
                </a:gridCol>
                <a:gridCol w="1405375">
                  <a:extLst>
                    <a:ext uri="{9D8B030D-6E8A-4147-A177-3AD203B41FA5}">
                      <a16:colId xmlns:a16="http://schemas.microsoft.com/office/drawing/2014/main" val="284372505"/>
                    </a:ext>
                  </a:extLst>
                </a:gridCol>
                <a:gridCol w="1249223">
                  <a:extLst>
                    <a:ext uri="{9D8B030D-6E8A-4147-A177-3AD203B41FA5}">
                      <a16:colId xmlns:a16="http://schemas.microsoft.com/office/drawing/2014/main" val="87637605"/>
                    </a:ext>
                  </a:extLst>
                </a:gridCol>
              </a:tblGrid>
              <a:tr h="426158">
                <a:tc rowSpan="2">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C</a:t>
                      </a:r>
                      <a:r>
                        <a:rPr kumimoji="1" lang="ja-JP" altLang="en-US" dirty="0">
                          <a:solidFill>
                            <a:schemeClr val="tx1"/>
                          </a:solidFill>
                          <a:latin typeface="Times New Roman" panose="02020603050405020304" pitchFamily="18" charset="0"/>
                          <a:cs typeface="Times New Roman" panose="02020603050405020304" pitchFamily="18" charset="0"/>
                        </a:rPr>
                        <a:t>hecklist</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latin typeface="Times New Roman" panose="02020603050405020304" pitchFamily="18" charset="0"/>
                          <a:cs typeface="Times New Roman" panose="02020603050405020304" pitchFamily="18" charset="0"/>
                        </a:rPr>
                        <a:t>M</a:t>
                      </a:r>
                      <a:r>
                        <a:rPr kumimoji="1" lang="ja-JP" altLang="en-US" dirty="0">
                          <a:solidFill>
                            <a:schemeClr val="tx1"/>
                          </a:solidFill>
                          <a:latin typeface="Times New Roman" panose="02020603050405020304" pitchFamily="18" charset="0"/>
                          <a:cs typeface="Times New Roman" panose="02020603050405020304" pitchFamily="18" charset="0"/>
                        </a:rPr>
                        <a:t>ethod of examination</a:t>
                      </a:r>
                      <a:r>
                        <a:rPr kumimoji="1" lang="ja-JP" altLang="en-US" baseline="30000" dirty="0">
                          <a:solidFill>
                            <a:schemeClr val="tx1"/>
                          </a:solidFill>
                          <a:latin typeface="Times New Roman" panose="02020603050405020304" pitchFamily="18" charset="0"/>
                          <a:cs typeface="Times New Roman" panose="02020603050405020304" pitchFamily="18" charset="0"/>
                        </a:rPr>
                        <a:t>＊１</a:t>
                      </a:r>
                      <a:endParaRPr kumimoji="1" lang="en-US" altLang="ja-JP" baseline="30000" dirty="0">
                        <a:solidFill>
                          <a:schemeClr val="tx1"/>
                        </a:solidFill>
                        <a:latin typeface="Times New Roman" panose="02020603050405020304" pitchFamily="18" charset="0"/>
                        <a:cs typeface="Times New Roman" panose="02020603050405020304" pitchFamily="18"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latin typeface="Times New Roman" panose="02020603050405020304" pitchFamily="18" charset="0"/>
                          <a:cs typeface="Times New Roman" panose="02020603050405020304" pitchFamily="18" charset="0"/>
                        </a:rPr>
                        <a:t>For each inspection item</a:t>
                      </a:r>
                      <a:endParaRPr kumimoji="1" lang="en-US" altLang="ja-JP" sz="1200" b="0" u="sng" dirty="0">
                        <a:solidFill>
                          <a:schemeClr val="tx1"/>
                        </a:solidFill>
                        <a:latin typeface="Times New Roman" panose="02020603050405020304" pitchFamily="18" charset="0"/>
                        <a:cs typeface="Times New Roman" panose="02020603050405020304" pitchFamily="18"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latin typeface="Times New Roman" panose="02020603050405020304" pitchFamily="18" charset="0"/>
                          <a:cs typeface="Times New Roman" panose="02020603050405020304" pitchFamily="18" charset="0"/>
                        </a:rPr>
                        <a:t>Either</a:t>
                      </a:r>
                      <a:endParaRPr kumimoji="1" lang="en-US" altLang="ja-JP" sz="1200" b="0" u="sng" dirty="0">
                        <a:solidFill>
                          <a:schemeClr val="tx1"/>
                        </a:solidFill>
                        <a:latin typeface="Times New Roman" panose="02020603050405020304" pitchFamily="18" charset="0"/>
                        <a:cs typeface="Times New Roman" panose="02020603050405020304" pitchFamily="18"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latin typeface="Times New Roman" panose="02020603050405020304" pitchFamily="18" charset="0"/>
                          <a:cs typeface="Times New Roman" panose="02020603050405020304" pitchFamily="18" charset="0"/>
                        </a:rPr>
                        <a:t>Performed by inspection method</a:t>
                      </a:r>
                    </a:p>
                  </a:txBody>
                  <a:tcPr anchor="ctr"/>
                </a:tc>
                <a:tc gridSpan="3">
                  <a:txBody>
                    <a:bodyPr/>
                    <a:lstStyle/>
                    <a:p>
                      <a:pPr algn="ctr"/>
                      <a:r>
                        <a:rPr kumimoji="1" lang="ja-JP" altLang="en-US" dirty="0">
                          <a:solidFill>
                            <a:schemeClr val="tx1"/>
                          </a:solidFill>
                          <a:latin typeface="Times New Roman" panose="02020603050405020304" pitchFamily="18" charset="0"/>
                          <a:cs typeface="Times New Roman" panose="02020603050405020304" pitchFamily="18" charset="0"/>
                        </a:rPr>
                        <a:t>criterion</a:t>
                      </a:r>
                      <a:r>
                        <a:rPr kumimoji="1" lang="ja-JP" altLang="en-US" baseline="30000" dirty="0">
                          <a:solidFill>
                            <a:schemeClr val="tx1"/>
                          </a:solidFill>
                          <a:latin typeface="Times New Roman" panose="02020603050405020304" pitchFamily="18" charset="0"/>
                          <a:cs typeface="Times New Roman" panose="02020603050405020304" pitchFamily="18" charset="0"/>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979483">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N</a:t>
                      </a:r>
                      <a:r>
                        <a:rPr kumimoji="1" lang="ja-JP" altLang="en-US" dirty="0">
                          <a:solidFill>
                            <a:schemeClr val="tx1"/>
                          </a:solidFill>
                          <a:latin typeface="Times New Roman" panose="02020603050405020304" pitchFamily="18" charset="0"/>
                          <a:cs typeface="Times New Roman" panose="02020603050405020304" pitchFamily="18" charset="0"/>
                        </a:rPr>
                        <a:t>egative</a:t>
                      </a:r>
                    </a:p>
                  </a:txBody>
                  <a:tcPr anchor="ctr"/>
                </a:tc>
                <a:tc>
                  <a:txBody>
                    <a:bodyPr/>
                    <a:lstStyle/>
                    <a:p>
                      <a:pPr algn="ctr"/>
                      <a:r>
                        <a:rPr kumimoji="1" lang="ja-JP" altLang="en-US" strike="noStrike" baseline="0" dirty="0">
                          <a:solidFill>
                            <a:schemeClr val="tx1"/>
                          </a:solidFill>
                          <a:latin typeface="Times New Roman" panose="02020603050405020304" pitchFamily="18" charset="0"/>
                          <a:cs typeface="Times New Roman" panose="02020603050405020304" pitchFamily="18" charset="0"/>
                        </a:rPr>
                        <a:t> </a:t>
                      </a:r>
                      <a:r>
                        <a:rPr kumimoji="1" lang="en-US" altLang="ja-JP" strike="noStrike" baseline="0" dirty="0">
                          <a:solidFill>
                            <a:schemeClr val="tx1"/>
                          </a:solidFill>
                          <a:latin typeface="Times New Roman" panose="02020603050405020304" pitchFamily="18" charset="0"/>
                          <a:cs typeface="Times New Roman" panose="02020603050405020304" pitchFamily="18" charset="0"/>
                        </a:rPr>
                        <a:t>Positive below</a:t>
                      </a:r>
                    </a:p>
                    <a:p>
                      <a:pPr algn="ctr"/>
                      <a:r>
                        <a:rPr kumimoji="1" lang="en-US" altLang="ja-JP" strike="noStrike" baseline="0" dirty="0">
                          <a:solidFill>
                            <a:schemeClr val="tx1"/>
                          </a:solidFill>
                          <a:latin typeface="Times New Roman" panose="02020603050405020304" pitchFamily="18" charset="0"/>
                          <a:cs typeface="Times New Roman" panose="02020603050405020304" pitchFamily="18" charset="0"/>
                        </a:rPr>
                        <a:t>standard</a:t>
                      </a:r>
                      <a:r>
                        <a:rPr kumimoji="1" lang="ja-JP" altLang="en-US" strike="noStrike" baseline="0" dirty="0">
                          <a:solidFill>
                            <a:schemeClr val="tx1"/>
                          </a:solidFill>
                          <a:latin typeface="Times New Roman" panose="02020603050405020304" pitchFamily="18" charset="0"/>
                          <a:cs typeface="Times New Roman" panose="02020603050405020304" pitchFamily="18" charset="0"/>
                        </a:rPr>
                        <a:t> </a:t>
                      </a:r>
                      <a:r>
                        <a:rPr kumimoji="1" lang="ja-JP" altLang="en-US" strike="noStrike" baseline="30000" dirty="0">
                          <a:solidFill>
                            <a:schemeClr val="tx1"/>
                          </a:solidFill>
                          <a:latin typeface="Times New Roman" panose="02020603050405020304" pitchFamily="18" charset="0"/>
                          <a:cs typeface="Times New Roman" panose="02020603050405020304" pitchFamily="18" charset="0"/>
                        </a:rPr>
                        <a:t>＊３</a:t>
                      </a:r>
                    </a:p>
                  </a:txBody>
                  <a:tcPr anchor="ctr"/>
                </a:tc>
                <a:tc>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P</a:t>
                      </a:r>
                      <a:r>
                        <a:rPr kumimoji="1" lang="ja-JP" altLang="en-US" dirty="0">
                          <a:solidFill>
                            <a:schemeClr val="tx1"/>
                          </a:solidFill>
                          <a:latin typeface="Times New Roman" panose="02020603050405020304" pitchFamily="18" charset="0"/>
                          <a:cs typeface="Times New Roman" panose="02020603050405020304" pitchFamily="18" charset="0"/>
                        </a:rPr>
                        <a:t>ositiv</a:t>
                      </a:r>
                      <a:r>
                        <a:rPr kumimoji="1" lang="en-US" altLang="ja-JP" dirty="0">
                          <a:solidFill>
                            <a:schemeClr val="tx1"/>
                          </a:solidFill>
                          <a:latin typeface="Times New Roman" panose="02020603050405020304" pitchFamily="18" charset="0"/>
                          <a:cs typeface="Times New Roman" panose="02020603050405020304" pitchFamily="18" charset="0"/>
                        </a:rPr>
                        <a:t>e</a:t>
                      </a:r>
                      <a:endParaRPr kumimoji="1" lang="ja-JP" altLang="en-US"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522432691"/>
                  </a:ext>
                </a:extLst>
              </a:tr>
              <a:tr h="477741">
                <a:tc rowSpan="4">
                  <a:txBody>
                    <a:bodyPr/>
                    <a:lstStyle/>
                    <a:p>
                      <a:r>
                        <a:rPr kumimoji="1" lang="en-US" altLang="ja-JP" dirty="0">
                          <a:solidFill>
                            <a:schemeClr val="tx1"/>
                          </a:solidFill>
                          <a:latin typeface="Times New Roman" panose="02020603050405020304" pitchFamily="18" charset="0"/>
                          <a:cs typeface="Times New Roman" panose="02020603050405020304" pitchFamily="18" charset="0"/>
                        </a:rPr>
                        <a:t>M</a:t>
                      </a:r>
                      <a:r>
                        <a:rPr kumimoji="1" lang="ja-JP" altLang="en-US" dirty="0">
                          <a:solidFill>
                            <a:schemeClr val="tx1"/>
                          </a:solidFill>
                          <a:latin typeface="Times New Roman" panose="02020603050405020304" pitchFamily="18" charset="0"/>
                          <a:cs typeface="Times New Roman" panose="02020603050405020304" pitchFamily="18" charset="0"/>
                        </a:rPr>
                        <a:t>easles</a:t>
                      </a:r>
                      <a:endParaRPr kumimoji="1" lang="en-US" altLang="ja-JP" dirty="0">
                        <a:solidFill>
                          <a:schemeClr val="tx1"/>
                        </a:solidFill>
                        <a:latin typeface="Times New Roman" panose="02020603050405020304" pitchFamily="18" charset="0"/>
                        <a:cs typeface="Times New Roman" panose="02020603050405020304" pitchFamily="18" charset="0"/>
                      </a:endParaRPr>
                    </a:p>
                    <a:p>
                      <a:endParaRPr kumimoji="1" lang="en-US" altLang="ja-JP" sz="1000" dirty="0">
                        <a:solidFill>
                          <a:schemeClr val="tx1"/>
                        </a:solidFill>
                        <a:latin typeface="Times New Roman" panose="02020603050405020304" pitchFamily="18" charset="0"/>
                        <a:cs typeface="Times New Roman" panose="02020603050405020304" pitchFamily="18" charset="0"/>
                      </a:endParaRPr>
                    </a:p>
                    <a:p>
                      <a:endParaRPr kumimoji="1" lang="en-US" altLang="ja-JP" sz="1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IgG-EIA </a:t>
                      </a:r>
                      <a:r>
                        <a:rPr kumimoji="1" lang="ja-JP" altLang="en-US" sz="1200" dirty="0">
                          <a:solidFill>
                            <a:schemeClr val="tx1"/>
                          </a:solidFill>
                          <a:latin typeface="Times New Roman" panose="02020603050405020304" pitchFamily="18" charset="0"/>
                          <a:cs typeface="Times New Roman" panose="02020603050405020304" pitchFamily="18" charset="0"/>
                        </a:rPr>
                        <a:t>method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2.0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2.</a:t>
                      </a:r>
                      <a:r>
                        <a:rPr kumimoji="1" lang="ja-JP" altLang="en-US" sz="1200" dirty="0">
                          <a:solidFill>
                            <a:schemeClr val="tx1"/>
                          </a:solidFill>
                          <a:latin typeface="Times New Roman" panose="02020603050405020304" pitchFamily="18" charset="0"/>
                          <a:cs typeface="Times New Roman" panose="02020603050405020304" pitchFamily="18" charset="0"/>
                        </a:rPr>
                        <a:t>0-15</a:t>
                      </a:r>
                      <a:r>
                        <a:rPr kumimoji="1" lang="en-US" altLang="ja-JP" sz="1200" dirty="0">
                          <a:solidFill>
                            <a:schemeClr val="tx1"/>
                          </a:solidFill>
                          <a:latin typeface="Times New Roman" panose="02020603050405020304" pitchFamily="18" charset="0"/>
                          <a:cs typeface="Times New Roman" panose="02020603050405020304" pitchFamily="18" charset="0"/>
                        </a:rPr>
                        <a:t>.9</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16.0</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425579505"/>
                  </a:ext>
                </a:extLst>
              </a:tr>
              <a:tr h="477741">
                <a:tc vMerge="1">
                  <a:txBody>
                    <a:bodyPr/>
                    <a:lstStyle/>
                    <a:p>
                      <a:endParaRPr kumimoji="1" lang="ja-JP" altLang="en-US"/>
                    </a:p>
                  </a:txBody>
                  <a:tcP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PA method</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1:8</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1:16 </a:t>
                      </a:r>
                      <a:r>
                        <a:rPr kumimoji="1" lang="ja-JP" altLang="en-US" sz="1200" dirty="0">
                          <a:solidFill>
                            <a:schemeClr val="tx1"/>
                          </a:solidFill>
                          <a:latin typeface="Times New Roman" panose="02020603050405020304" pitchFamily="18" charset="0"/>
                          <a:cs typeface="Times New Roman" panose="02020603050405020304" pitchFamily="18" charset="0"/>
                        </a:rPr>
                        <a:t>-</a:t>
                      </a:r>
                      <a:r>
                        <a:rPr kumimoji="1" lang="en-US" altLang="ja-JP" sz="1200" dirty="0">
                          <a:solidFill>
                            <a:schemeClr val="tx1"/>
                          </a:solidFill>
                          <a:latin typeface="Times New Roman" panose="02020603050405020304" pitchFamily="18" charset="0"/>
                          <a:cs typeface="Times New Roman" panose="02020603050405020304" pitchFamily="18" charset="0"/>
                        </a:rPr>
                        <a:t> 1:128</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1:256</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17861482"/>
                  </a:ext>
                </a:extLst>
              </a:tr>
              <a:tr h="477741">
                <a:tc vMerge="1">
                  <a:txBody>
                    <a:bodyPr/>
                    <a:lstStyle/>
                    <a:p>
                      <a:endParaRPr kumimoji="1" lang="ja-JP" altLang="en-US"/>
                    </a:p>
                  </a:txBody>
                  <a:tcP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NT method</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1:2</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1:4</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1:8</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916841500"/>
                  </a:ext>
                </a:extLst>
              </a:tr>
              <a:tr h="477741">
                <a:tc vMerge="1">
                  <a:txBody>
                    <a:bodyPr/>
                    <a:lstStyle/>
                    <a:p>
                      <a:endParaRPr kumimoji="1" lang="ja-JP" altLang="en-US"/>
                    </a:p>
                  </a:txBody>
                  <a:tcP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ELISA method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150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150-300</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301</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76788575"/>
                  </a:ext>
                </a:extLst>
              </a:tr>
              <a:tr h="477741">
                <a:tc rowSpan="3">
                  <a:txBody>
                    <a:bodyPr/>
                    <a:lstStyle/>
                    <a:p>
                      <a:r>
                        <a:rPr kumimoji="1" lang="en-US" altLang="ja-JP" dirty="0">
                          <a:solidFill>
                            <a:schemeClr val="tx1"/>
                          </a:solidFill>
                          <a:latin typeface="Times New Roman" panose="02020603050405020304" pitchFamily="18" charset="0"/>
                          <a:cs typeface="Times New Roman" panose="02020603050405020304" pitchFamily="18" charset="0"/>
                        </a:rPr>
                        <a:t>R</a:t>
                      </a:r>
                      <a:r>
                        <a:rPr kumimoji="1" lang="ja-JP" altLang="en-US" dirty="0">
                          <a:solidFill>
                            <a:schemeClr val="tx1"/>
                          </a:solidFill>
                          <a:latin typeface="Times New Roman" panose="02020603050405020304" pitchFamily="18" charset="0"/>
                          <a:cs typeface="Times New Roman" panose="02020603050405020304" pitchFamily="18" charset="0"/>
                        </a:rPr>
                        <a:t>ubella</a:t>
                      </a:r>
                      <a:endParaRPr kumimoji="1" lang="en-US" altLang="ja-JP"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Times New Roman" panose="02020603050405020304" pitchFamily="18" charset="0"/>
                          <a:cs typeface="Times New Roman" panose="02020603050405020304" pitchFamily="18" charset="0"/>
                        </a:rPr>
                        <a:t>IgG-EIA </a:t>
                      </a:r>
                      <a:r>
                        <a:rPr kumimoji="1" lang="ja-JP" altLang="en-US" sz="1200" dirty="0">
                          <a:solidFill>
                            <a:schemeClr val="tx1"/>
                          </a:solidFill>
                          <a:latin typeface="Times New Roman" panose="02020603050405020304" pitchFamily="18" charset="0"/>
                          <a:cs typeface="Times New Roman" panose="02020603050405020304" pitchFamily="18" charset="0"/>
                        </a:rPr>
                        <a:t>method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2.0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2.0 - </a:t>
                      </a:r>
                      <a:r>
                        <a:rPr kumimoji="1" lang="ja-JP" altLang="en-US" sz="1200" dirty="0">
                          <a:solidFill>
                            <a:schemeClr val="tx1"/>
                          </a:solidFill>
                          <a:latin typeface="Times New Roman" panose="02020603050405020304" pitchFamily="18" charset="0"/>
                          <a:cs typeface="Times New Roman" panose="02020603050405020304" pitchFamily="18" charset="0"/>
                        </a:rPr>
                        <a:t>7</a:t>
                      </a:r>
                      <a:r>
                        <a:rPr kumimoji="1" lang="en-US" altLang="ja-JP" sz="1200" dirty="0">
                          <a:solidFill>
                            <a:schemeClr val="tx1"/>
                          </a:solidFill>
                          <a:latin typeface="Times New Roman" panose="02020603050405020304" pitchFamily="18" charset="0"/>
                          <a:cs typeface="Times New Roman" panose="02020603050405020304" pitchFamily="18" charset="0"/>
                        </a:rPr>
                        <a:t>.9</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8.0 </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616196791"/>
                  </a:ext>
                </a:extLst>
              </a:tr>
              <a:tr h="477741">
                <a:tc vMerge="1">
                  <a:txBody>
                    <a:bodyPr/>
                    <a:lstStyle/>
                    <a:p>
                      <a:endParaRPr kumimoji="1" lang="ja-JP" altLang="en-US" dirty="0"/>
                    </a:p>
                  </a:txBody>
                  <a:tcP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HI m</a:t>
                      </a:r>
                      <a:r>
                        <a:rPr kumimoji="1" lang="ja-JP" altLang="en-US" sz="1200" dirty="0">
                          <a:solidFill>
                            <a:schemeClr val="tx1"/>
                          </a:solidFill>
                          <a:latin typeface="Times New Roman" panose="02020603050405020304" pitchFamily="18" charset="0"/>
                          <a:cs typeface="Times New Roman" panose="02020603050405020304" pitchFamily="18" charset="0"/>
                        </a:rPr>
                        <a:t>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1:4</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1:8 </a:t>
                      </a:r>
                      <a:r>
                        <a:rPr kumimoji="1" lang="ja-JP" altLang="en-US" sz="1200" dirty="0">
                          <a:solidFill>
                            <a:schemeClr val="tx1"/>
                          </a:solidFill>
                          <a:latin typeface="Times New Roman" panose="02020603050405020304" pitchFamily="18" charset="0"/>
                          <a:cs typeface="Times New Roman" panose="02020603050405020304" pitchFamily="18" charset="0"/>
                        </a:rPr>
                        <a:t>-</a:t>
                      </a:r>
                      <a:r>
                        <a:rPr kumimoji="1" lang="en-US" altLang="ja-JP" sz="1200" dirty="0">
                          <a:solidFill>
                            <a:schemeClr val="tx1"/>
                          </a:solidFill>
                          <a:latin typeface="Times New Roman" panose="02020603050405020304" pitchFamily="18" charset="0"/>
                          <a:cs typeface="Times New Roman" panose="02020603050405020304" pitchFamily="18" charset="0"/>
                        </a:rPr>
                        <a:t> 1:16</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1:32</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426584523"/>
                  </a:ext>
                </a:extLst>
              </a:tr>
              <a:tr h="477741">
                <a:tc vMerge="1">
                  <a:txBody>
                    <a:bodyPr/>
                    <a:lstStyle/>
                    <a:p>
                      <a:endParaRPr kumimoji="1" lang="ja-JP" altLang="en-US" dirty="0"/>
                    </a:p>
                  </a:txBody>
                  <a:tcP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ELISA method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4.0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4.</a:t>
                      </a:r>
                      <a:r>
                        <a:rPr kumimoji="1" lang="ja-JP" altLang="en-US" sz="1200" dirty="0">
                          <a:solidFill>
                            <a:schemeClr val="tx1"/>
                          </a:solidFill>
                          <a:latin typeface="Times New Roman" panose="02020603050405020304" pitchFamily="18" charset="0"/>
                          <a:cs typeface="Times New Roman" panose="02020603050405020304" pitchFamily="18" charset="0"/>
                        </a:rPr>
                        <a:t>0-8</a:t>
                      </a:r>
                      <a:r>
                        <a:rPr kumimoji="1" lang="en-US" altLang="ja-JP" sz="1200" dirty="0">
                          <a:solidFill>
                            <a:schemeClr val="tx1"/>
                          </a:solidFill>
                          <a:latin typeface="Times New Roman" panose="02020603050405020304" pitchFamily="18" charset="0"/>
                          <a:cs typeface="Times New Roman" panose="02020603050405020304" pitchFamily="18" charset="0"/>
                        </a:rPr>
                        <a:t>.0</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8.1</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367134097"/>
                  </a:ext>
                </a:extLst>
              </a:tr>
              <a:tr h="477741">
                <a:tc rowSpan="3">
                  <a:txBody>
                    <a:bodyPr/>
                    <a:lstStyle/>
                    <a:p>
                      <a:r>
                        <a:rPr kumimoji="1" lang="en-US" altLang="ja-JP" dirty="0">
                          <a:solidFill>
                            <a:schemeClr val="tx1"/>
                          </a:solidFill>
                          <a:latin typeface="Times New Roman" panose="02020603050405020304" pitchFamily="18" charset="0"/>
                          <a:cs typeface="Times New Roman" panose="02020603050405020304" pitchFamily="18" charset="0"/>
                        </a:rPr>
                        <a:t>Varicella</a:t>
                      </a:r>
                      <a:endParaRPr kumimoji="1" lang="ja-JP" altLang="en-US" sz="10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Times New Roman" panose="02020603050405020304" pitchFamily="18" charset="0"/>
                          <a:cs typeface="Times New Roman" panose="02020603050405020304" pitchFamily="18" charset="0"/>
                        </a:rPr>
                        <a:t>IgG-EIA </a:t>
                      </a:r>
                      <a:r>
                        <a:rPr kumimoji="1" lang="ja-JP" altLang="en-US" sz="1200" dirty="0">
                          <a:solidFill>
                            <a:schemeClr val="tx1"/>
                          </a:solidFill>
                          <a:latin typeface="Times New Roman" panose="02020603050405020304" pitchFamily="18" charset="0"/>
                          <a:cs typeface="Times New Roman" panose="02020603050405020304" pitchFamily="18" charset="0"/>
                        </a:rPr>
                        <a:t>method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2.0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2.0 - </a:t>
                      </a:r>
                      <a:r>
                        <a:rPr kumimoji="1" lang="ja-JP" altLang="en-US" sz="1200" dirty="0">
                          <a:solidFill>
                            <a:schemeClr val="tx1"/>
                          </a:solidFill>
                          <a:latin typeface="Times New Roman" panose="02020603050405020304" pitchFamily="18" charset="0"/>
                          <a:cs typeface="Times New Roman" panose="02020603050405020304" pitchFamily="18" charset="0"/>
                        </a:rPr>
                        <a:t>3</a:t>
                      </a:r>
                      <a:r>
                        <a:rPr kumimoji="1" lang="en-US" altLang="ja-JP" sz="1200" dirty="0">
                          <a:solidFill>
                            <a:schemeClr val="tx1"/>
                          </a:solidFill>
                          <a:latin typeface="Times New Roman" panose="02020603050405020304" pitchFamily="18" charset="0"/>
                          <a:cs typeface="Times New Roman" panose="02020603050405020304" pitchFamily="18" charset="0"/>
                        </a:rPr>
                        <a:t>.9</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4.0</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409501774"/>
                  </a:ext>
                </a:extLst>
              </a:tr>
              <a:tr h="477741">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Times New Roman" panose="02020603050405020304" pitchFamily="18" charset="0"/>
                          <a:cs typeface="Times New Roman" panose="02020603050405020304" pitchFamily="18" charset="0"/>
                        </a:rPr>
                        <a:t>ELISA method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50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50 - 100</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101</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672391454"/>
                  </a:ext>
                </a:extLst>
              </a:tr>
              <a:tr h="477741">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Times New Roman" panose="02020603050405020304" pitchFamily="18" charset="0"/>
                          <a:cs typeface="Times New Roman" panose="02020603050405020304" pitchFamily="18" charset="0"/>
                        </a:rPr>
                        <a:t>IAHA method</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1:2</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1:2</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Times New Roman" panose="02020603050405020304" pitchFamily="18" charset="0"/>
                          <a:cs typeface="Times New Roman" panose="02020603050405020304" pitchFamily="18" charset="0"/>
                        </a:rPr>
                        <a:t>More than 1:4</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606908284"/>
                  </a:ext>
                </a:extLst>
              </a:tr>
              <a:tr h="477741">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latin typeface="Times New Roman" panose="02020603050405020304" pitchFamily="18" charset="0"/>
                          <a:cs typeface="Times New Roman" panose="02020603050405020304" pitchFamily="18" charset="0"/>
                        </a:rPr>
                        <a:t>M</a:t>
                      </a:r>
                      <a:r>
                        <a:rPr kumimoji="1" lang="ja-JP" altLang="en-US" dirty="0">
                          <a:solidFill>
                            <a:schemeClr val="tx1"/>
                          </a:solidFill>
                          <a:latin typeface="Times New Roman" panose="02020603050405020304" pitchFamily="18" charset="0"/>
                          <a:cs typeface="Times New Roman" panose="02020603050405020304" pitchFamily="18" charset="0"/>
                        </a:rPr>
                        <a:t>umps</a:t>
                      </a:r>
                      <a:endParaRPr kumimoji="1" lang="en-US" altLang="ja-JP" dirty="0">
                        <a:solidFill>
                          <a:schemeClr val="tx1"/>
                        </a:solidFill>
                        <a:latin typeface="Times New Roman" panose="02020603050405020304" pitchFamily="18" charset="0"/>
                        <a:cs typeface="Times New Roman" panose="02020603050405020304" pitchFamily="18" charset="0"/>
                      </a:endParaRPr>
                    </a:p>
                    <a:p>
                      <a:endParaRPr kumimoji="1" lang="ja-JP" altLang="en-US"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Times New Roman" panose="02020603050405020304" pitchFamily="18" charset="0"/>
                          <a:cs typeface="Times New Roman" panose="02020603050405020304" pitchFamily="18" charset="0"/>
                        </a:rPr>
                        <a:t>IgG-EIA </a:t>
                      </a:r>
                      <a:r>
                        <a:rPr kumimoji="1" lang="ja-JP" altLang="en-US" sz="1200" dirty="0">
                          <a:solidFill>
                            <a:schemeClr val="tx1"/>
                          </a:solidFill>
                          <a:latin typeface="Times New Roman" panose="02020603050405020304" pitchFamily="18" charset="0"/>
                          <a:cs typeface="Times New Roman" panose="02020603050405020304" pitchFamily="18" charset="0"/>
                        </a:rPr>
                        <a:t>method</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2.0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2.0 to </a:t>
                      </a:r>
                      <a:r>
                        <a:rPr kumimoji="1" lang="ja-JP" altLang="en-US" sz="1200" dirty="0">
                          <a:solidFill>
                            <a:schemeClr val="tx1"/>
                          </a:solidFill>
                          <a:latin typeface="Times New Roman" panose="02020603050405020304" pitchFamily="18" charset="0"/>
                          <a:cs typeface="Times New Roman" panose="02020603050405020304" pitchFamily="18" charset="0"/>
                        </a:rPr>
                        <a:t>3</a:t>
                      </a:r>
                      <a:r>
                        <a:rPr kumimoji="1" lang="en-US" altLang="ja-JP" sz="1200" dirty="0">
                          <a:solidFill>
                            <a:schemeClr val="tx1"/>
                          </a:solidFill>
                          <a:latin typeface="Times New Roman" panose="02020603050405020304" pitchFamily="18" charset="0"/>
                          <a:cs typeface="Times New Roman" panose="02020603050405020304" pitchFamily="18" charset="0"/>
                        </a:rPr>
                        <a:t>.9</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4.0</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056770742"/>
                  </a:ext>
                </a:extLst>
              </a:tr>
              <a:tr h="533607">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Times New Roman" panose="02020603050405020304" pitchFamily="18" charset="0"/>
                          <a:cs typeface="Times New Roman" panose="02020603050405020304" pitchFamily="18" charset="0"/>
                        </a:rPr>
                        <a:t>ELISA metho</a:t>
                      </a:r>
                    </a:p>
                  </a:txBody>
                  <a:tcPr anchor="ctr"/>
                </a:tc>
                <a:tc>
                  <a:txBody>
                    <a:bodyPr/>
                    <a:lstStyle/>
                    <a:p>
                      <a:r>
                        <a:rPr kumimoji="1" lang="ja-JP" altLang="en-US" sz="1200" dirty="0">
                          <a:solidFill>
                            <a:schemeClr val="tx1"/>
                          </a:solidFill>
                          <a:latin typeface="Times New Roman" panose="02020603050405020304" pitchFamily="18" charset="0"/>
                          <a:cs typeface="Times New Roman" panose="02020603050405020304" pitchFamily="18" charset="0"/>
                        </a:rPr>
                        <a:t>Less than </a:t>
                      </a:r>
                      <a:r>
                        <a:rPr kumimoji="1" lang="en-US" altLang="ja-JP" sz="1200" dirty="0">
                          <a:solidFill>
                            <a:schemeClr val="tx1"/>
                          </a:solidFill>
                          <a:latin typeface="Times New Roman" panose="02020603050405020304" pitchFamily="18" charset="0"/>
                          <a:cs typeface="Times New Roman" panose="02020603050405020304" pitchFamily="18" charset="0"/>
                        </a:rPr>
                        <a:t>250</a:t>
                      </a: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250-500</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sz="1200" dirty="0">
                          <a:solidFill>
                            <a:schemeClr val="tx1"/>
                          </a:solidFill>
                          <a:latin typeface="Times New Roman" panose="02020603050405020304" pitchFamily="18" charset="0"/>
                          <a:cs typeface="Times New Roman" panose="02020603050405020304" pitchFamily="18" charset="0"/>
                        </a:rPr>
                        <a:t>More than 501</a:t>
                      </a:r>
                      <a:endParaRPr kumimoji="1" lang="ja-JP" altLang="en-US" sz="12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59300"/>
            <a:ext cx="6857999" cy="1461939"/>
          </a:xfrm>
          <a:prstGeom prst="rect">
            <a:avLst/>
          </a:prstGeom>
          <a:noFill/>
        </p:spPr>
        <p:txBody>
          <a:bodyPr wrap="square" rtlCol="0">
            <a:spAutoFit/>
          </a:bodyPr>
          <a:lstStyle/>
          <a:p>
            <a:pPr marL="533400" indent="-533400"/>
            <a:r>
              <a:rPr kumimoji="1" lang="ja-JP" altLang="en-US" sz="2400" b="1" dirty="0">
                <a:latin typeface="Times New Roman" panose="02020603050405020304" pitchFamily="18" charset="0"/>
                <a:cs typeface="Times New Roman" panose="02020603050405020304" pitchFamily="18" charset="0"/>
              </a:rPr>
              <a:t> 2. </a:t>
            </a:r>
            <a:r>
              <a:rPr kumimoji="1" lang="en-US" altLang="ja-JP" sz="2000" b="1" dirty="0">
                <a:latin typeface="Times New Roman" panose="02020603050405020304" pitchFamily="18" charset="0"/>
                <a:cs typeface="Times New Roman" panose="02020603050405020304" pitchFamily="18" charset="0"/>
              </a:rPr>
              <a:t>T</a:t>
            </a:r>
            <a:r>
              <a:rPr kumimoji="1" lang="ja-JP" altLang="en-US" sz="2000" b="1" dirty="0">
                <a:latin typeface="Times New Roman" panose="02020603050405020304" pitchFamily="18" charset="0"/>
                <a:cs typeface="Times New Roman" panose="02020603050405020304" pitchFamily="18" charset="0"/>
              </a:rPr>
              <a:t>esting methods and criteria for blood antibody titer</a:t>
            </a:r>
            <a:endParaRPr kumimoji="1" lang="en-US" altLang="ja-JP" sz="2000" b="1" dirty="0">
              <a:latin typeface="Times New Roman" panose="02020603050405020304" pitchFamily="18" charset="0"/>
              <a:cs typeface="Times New Roman" panose="02020603050405020304" pitchFamily="18" charset="0"/>
            </a:endParaRPr>
          </a:p>
          <a:p>
            <a:pPr marL="533400" indent="-533400"/>
            <a:endParaRPr lang="en-US" altLang="ja-JP" sz="1300" dirty="0">
              <a:latin typeface="Times New Roman" panose="02020603050405020304" pitchFamily="18" charset="0"/>
              <a:cs typeface="Times New Roman" panose="02020603050405020304" pitchFamily="18" charset="0"/>
            </a:endParaRPr>
          </a:p>
          <a:p>
            <a:pPr marL="533400" indent="-533400"/>
            <a:r>
              <a:rPr lang="en-US" altLang="ja-JP" sz="1300" dirty="0">
                <a:latin typeface="Times New Roman" panose="02020603050405020304" pitchFamily="18" charset="0"/>
                <a:cs typeface="Times New Roman" panose="02020603050405020304" pitchFamily="18" charset="0"/>
              </a:rPr>
              <a:t>       </a:t>
            </a:r>
            <a:r>
              <a:rPr lang="ja-JP" altLang="en-US" sz="1300" dirty="0">
                <a:latin typeface="Times New Roman" panose="02020603050405020304" pitchFamily="18" charset="0"/>
                <a:cs typeface="Times New Roman" panose="02020603050405020304" pitchFamily="18" charset="0"/>
              </a:rPr>
              <a:t>When testing</a:t>
            </a:r>
            <a:r>
              <a:rPr kumimoji="1" lang="ja-JP" altLang="en-US" sz="1300" dirty="0">
                <a:latin typeface="Times New Roman" panose="02020603050405020304" pitchFamily="18" charset="0"/>
                <a:cs typeface="Times New Roman" panose="02020603050405020304" pitchFamily="18" charset="0"/>
              </a:rPr>
              <a:t> blood antibody titers</a:t>
            </a:r>
            <a:r>
              <a:rPr lang="ja-JP" altLang="en-US" sz="1300" dirty="0">
                <a:latin typeface="Times New Roman" panose="02020603050405020304" pitchFamily="18" charset="0"/>
                <a:cs typeface="Times New Roman" panose="02020603050405020304" pitchFamily="18" charset="0"/>
              </a:rPr>
              <a:t>, please follow the test method shown below and </a:t>
            </a:r>
            <a:r>
              <a:rPr lang="en-US" altLang="ja-JP" sz="1300" dirty="0">
                <a:latin typeface="Times New Roman" panose="02020603050405020304" pitchFamily="18" charset="0"/>
                <a:cs typeface="Times New Roman" panose="02020603050405020304" pitchFamily="18" charset="0"/>
              </a:rPr>
              <a:t>fill in</a:t>
            </a:r>
            <a:r>
              <a:rPr lang="ja-JP" altLang="en-US" sz="1300" dirty="0">
                <a:latin typeface="Times New Roman" panose="02020603050405020304" pitchFamily="18" charset="0"/>
                <a:cs typeface="Times New Roman" panose="02020603050405020304" pitchFamily="18" charset="0"/>
              </a:rPr>
              <a:t> the </a:t>
            </a:r>
            <a:endParaRPr lang="en-US" altLang="ja-JP" sz="1300" dirty="0">
              <a:latin typeface="Times New Roman" panose="02020603050405020304" pitchFamily="18" charset="0"/>
              <a:cs typeface="Times New Roman" panose="02020603050405020304" pitchFamily="18" charset="0"/>
            </a:endParaRPr>
          </a:p>
          <a:p>
            <a:pPr marL="533400" indent="-533400"/>
            <a:r>
              <a:rPr lang="en-US" altLang="ja-JP" sz="1300" dirty="0">
                <a:latin typeface="Times New Roman" panose="02020603050405020304" pitchFamily="18" charset="0"/>
                <a:cs typeface="Times New Roman" panose="02020603050405020304" pitchFamily="18" charset="0"/>
              </a:rPr>
              <a:t>       </a:t>
            </a:r>
            <a:r>
              <a:rPr lang="ja-JP" altLang="en-US" sz="1300" dirty="0">
                <a:latin typeface="Times New Roman" panose="02020603050405020304" pitchFamily="18" charset="0"/>
                <a:cs typeface="Times New Roman" panose="02020603050405020304" pitchFamily="18" charset="0"/>
              </a:rPr>
              <a:t>results in </a:t>
            </a:r>
            <a:r>
              <a:rPr lang="en-US" altLang="ja-JP" sz="1300" dirty="0">
                <a:latin typeface="Times New Roman" panose="02020603050405020304" pitchFamily="18" charset="0"/>
                <a:cs typeface="Times New Roman" panose="02020603050405020304" pitchFamily="18" charset="0"/>
              </a:rPr>
              <a:t>[</a:t>
            </a:r>
            <a:r>
              <a:rPr lang="ja-JP" altLang="en-US" sz="1300" dirty="0">
                <a:latin typeface="Times New Roman" panose="02020603050405020304" pitchFamily="18" charset="0"/>
                <a:cs typeface="Times New Roman" panose="02020603050405020304" pitchFamily="18" charset="0"/>
              </a:rPr>
              <a:t>Form 1</a:t>
            </a:r>
            <a:r>
              <a:rPr lang="en-US" altLang="ja-JP" sz="1300" dirty="0">
                <a:latin typeface="Times New Roman" panose="02020603050405020304" pitchFamily="18" charset="0"/>
                <a:cs typeface="Times New Roman" panose="02020603050405020304" pitchFamily="18" charset="0"/>
              </a:rPr>
              <a:t>]</a:t>
            </a:r>
            <a:r>
              <a:rPr lang="ja-JP" altLang="en-US" sz="1300" dirty="0">
                <a:latin typeface="Times New Roman" panose="02020603050405020304" pitchFamily="18" charset="0"/>
                <a:cs typeface="Times New Roman" panose="02020603050405020304" pitchFamily="18" charset="0"/>
              </a:rPr>
              <a:t>.</a:t>
            </a:r>
            <a:endParaRPr lang="en-US" altLang="ja-JP" sz="1300" dirty="0">
              <a:latin typeface="Times New Roman" panose="02020603050405020304" pitchFamily="18" charset="0"/>
              <a:cs typeface="Times New Roman" panose="02020603050405020304" pitchFamily="18" charset="0"/>
            </a:endParaRPr>
          </a:p>
          <a:p>
            <a:pPr marL="533400" indent="-533400"/>
            <a:r>
              <a:rPr lang="en-US" altLang="ja-JP" sz="1300" dirty="0">
                <a:latin typeface="Times New Roman" panose="02020603050405020304" pitchFamily="18" charset="0"/>
                <a:cs typeface="Times New Roman" panose="02020603050405020304" pitchFamily="18" charset="0"/>
              </a:rPr>
              <a:t>       Any examination date is acceptable</a:t>
            </a:r>
            <a:r>
              <a:rPr lang="ja-JP" altLang="en-US" sz="1300" dirty="0">
                <a:latin typeface="Times New Roman" panose="02020603050405020304" pitchFamily="18" charset="0"/>
                <a:cs typeface="Times New Roman" panose="02020603050405020304" pitchFamily="18" charset="0"/>
              </a:rPr>
              <a:t>, as long as </a:t>
            </a:r>
            <a:r>
              <a:rPr kumimoji="1" lang="ja-JP" altLang="en-US" sz="1300" dirty="0">
                <a:latin typeface="Times New Roman" panose="02020603050405020304" pitchFamily="18" charset="0"/>
                <a:cs typeface="Times New Roman" panose="02020603050405020304" pitchFamily="18" charset="0"/>
              </a:rPr>
              <a:t>the results were obtained by the </a:t>
            </a:r>
            <a:r>
              <a:rPr kumimoji="1" lang="en-US" altLang="ja-JP" sz="1300" dirty="0" err="1">
                <a:latin typeface="Times New Roman" panose="02020603050405020304" pitchFamily="18" charset="0"/>
                <a:cs typeface="Times New Roman" panose="02020603050405020304" pitchFamily="18" charset="0"/>
              </a:rPr>
              <a:t>examina</a:t>
            </a:r>
            <a:r>
              <a:rPr kumimoji="1" lang="ja-JP" altLang="en-US" sz="1300" dirty="0">
                <a:latin typeface="Times New Roman" panose="02020603050405020304" pitchFamily="18" charset="0"/>
                <a:cs typeface="Times New Roman" panose="02020603050405020304" pitchFamily="18" charset="0"/>
              </a:rPr>
              <a:t>tion </a:t>
            </a:r>
            <a:endParaRPr kumimoji="1" lang="en-US" altLang="ja-JP" sz="1300" dirty="0">
              <a:latin typeface="Times New Roman" panose="02020603050405020304" pitchFamily="18" charset="0"/>
              <a:cs typeface="Times New Roman" panose="02020603050405020304" pitchFamily="18" charset="0"/>
            </a:endParaRPr>
          </a:p>
          <a:p>
            <a:pPr marL="533400" indent="-533400"/>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methods listed below.</a:t>
            </a:r>
          </a:p>
        </p:txBody>
      </p:sp>
      <p:sp>
        <p:nvSpPr>
          <p:cNvPr id="9" name="テキスト ボックス 8"/>
          <p:cNvSpPr txBox="1"/>
          <p:nvPr/>
        </p:nvSpPr>
        <p:spPr>
          <a:xfrm>
            <a:off x="84917" y="8602877"/>
            <a:ext cx="6713564" cy="1015663"/>
          </a:xfrm>
          <a:prstGeom prst="rect">
            <a:avLst/>
          </a:prstGeom>
          <a:noFill/>
        </p:spPr>
        <p:txBody>
          <a:bodyPr wrap="square" rtlCol="0">
            <a:spAutoFit/>
          </a:bodyPr>
          <a:lstStyle/>
          <a:p>
            <a:pPr marL="444500" indent="-444500">
              <a:tabLst>
                <a:tab pos="444500" algn="l"/>
              </a:tabLst>
            </a:pPr>
            <a:r>
              <a:rPr kumimoji="1" lang="en-US" altLang="ja-JP" sz="1200" dirty="0">
                <a:latin typeface="Times New Roman" panose="02020603050405020304" pitchFamily="18" charset="0"/>
                <a:cs typeface="Times New Roman" panose="02020603050405020304" pitchFamily="18" charset="0"/>
              </a:rPr>
              <a:t>*</a:t>
            </a:r>
            <a:r>
              <a:rPr kumimoji="1" lang="ja-JP" altLang="en-US" sz="1200" dirty="0">
                <a:latin typeface="Times New Roman" panose="02020603050405020304" pitchFamily="18" charset="0"/>
                <a:cs typeface="Times New Roman" panose="02020603050405020304" pitchFamily="18" charset="0"/>
              </a:rPr>
              <a:t>1 Please </a:t>
            </a:r>
            <a:r>
              <a:rPr kumimoji="1" lang="en-US" altLang="ja-JP" sz="1200" dirty="0">
                <a:latin typeface="Times New Roman" panose="02020603050405020304" pitchFamily="18" charset="0"/>
                <a:cs typeface="Times New Roman" panose="02020603050405020304" pitchFamily="18" charset="0"/>
              </a:rPr>
              <a:t>take</a:t>
            </a:r>
            <a:r>
              <a:rPr kumimoji="1" lang="ja-JP" altLang="en-US" sz="1200" dirty="0">
                <a:latin typeface="Times New Roman" panose="02020603050405020304" pitchFamily="18" charset="0"/>
                <a:cs typeface="Times New Roman" panose="02020603050405020304" pitchFamily="18" charset="0"/>
              </a:rPr>
              <a:t> one of the methods listed for each inspection item. If you are tested by a method not listed, you will be required to take the test again.</a:t>
            </a:r>
            <a:endParaRPr kumimoji="1" lang="en-US" altLang="ja-JP" sz="1200" dirty="0">
              <a:latin typeface="Times New Roman" panose="02020603050405020304" pitchFamily="18" charset="0"/>
              <a:cs typeface="Times New Roman" panose="02020603050405020304" pitchFamily="18" charset="0"/>
            </a:endParaRPr>
          </a:p>
          <a:p>
            <a:pPr marL="444500" indent="-444500">
              <a:tabLst>
                <a:tab pos="444500" algn="l"/>
              </a:tabLst>
            </a:pPr>
            <a:r>
              <a:rPr kumimoji="1" lang="en-US" altLang="ja-JP" sz="1200" dirty="0">
                <a:latin typeface="Times New Roman" panose="02020603050405020304" pitchFamily="18" charset="0"/>
                <a:cs typeface="Times New Roman" panose="02020603050405020304" pitchFamily="18" charset="0"/>
              </a:rPr>
              <a:t>*</a:t>
            </a:r>
            <a:r>
              <a:rPr kumimoji="1" lang="ja-JP" altLang="en-US" sz="1200" dirty="0">
                <a:latin typeface="Times New Roman" panose="02020603050405020304" pitchFamily="18" charset="0"/>
                <a:cs typeface="Times New Roman" panose="02020603050405020304" pitchFamily="18" charset="0"/>
              </a:rPr>
              <a:t>2 The criterion for judgment is "a blood antibody titer sufficient to prevent the disease. Please note that this value is higher than the value generally considered positive for antibodies.</a:t>
            </a:r>
            <a:endParaRPr kumimoji="1" lang="en-US" altLang="ja-JP" sz="1200" dirty="0">
              <a:latin typeface="Times New Roman" panose="02020603050405020304" pitchFamily="18" charset="0"/>
              <a:cs typeface="Times New Roman" panose="02020603050405020304" pitchFamily="18" charset="0"/>
            </a:endParaRPr>
          </a:p>
          <a:p>
            <a:pPr marL="444500" indent="-444500">
              <a:tabLst>
                <a:tab pos="444500" algn="l"/>
              </a:tabLst>
            </a:pPr>
            <a:r>
              <a:rPr kumimoji="1" lang="en-US" altLang="ja-JP" sz="1200" dirty="0">
                <a:latin typeface="Times New Roman" panose="02020603050405020304" pitchFamily="18" charset="0"/>
                <a:cs typeface="Times New Roman" panose="02020603050405020304" pitchFamily="18" charset="0"/>
              </a:rPr>
              <a:t>*</a:t>
            </a:r>
            <a:r>
              <a:rPr kumimoji="1" lang="ja-JP" altLang="en-US" sz="1200" dirty="0">
                <a:latin typeface="Times New Roman" panose="02020603050405020304" pitchFamily="18" charset="0"/>
                <a:cs typeface="Times New Roman" panose="02020603050405020304" pitchFamily="18" charset="0"/>
              </a:rPr>
              <a:t>3 A positive titer below the standard is an insufficient antibody titer to prevent the disease.</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2 pages</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40821" y="19755"/>
            <a:ext cx="6776357" cy="1877437"/>
          </a:xfrm>
          <a:prstGeom prst="rect">
            <a:avLst/>
          </a:prstGeom>
          <a:noFill/>
        </p:spPr>
        <p:txBody>
          <a:bodyPr wrap="square" rtlCol="0">
            <a:spAutoFit/>
          </a:bodyPr>
          <a:lstStyle/>
          <a:p>
            <a:pPr marL="533400" indent="-533400"/>
            <a:r>
              <a:rPr kumimoji="1" lang="ja-JP" altLang="en-US" sz="2400" b="1" dirty="0">
                <a:latin typeface="Times New Roman" panose="02020603050405020304" pitchFamily="18" charset="0"/>
                <a:cs typeface="Times New Roman" panose="02020603050405020304" pitchFamily="18" charset="0"/>
              </a:rPr>
              <a:t> </a:t>
            </a:r>
            <a:r>
              <a:rPr kumimoji="1" lang="en-US" altLang="ja-JP" sz="2400" b="1" dirty="0">
                <a:latin typeface="Times New Roman" panose="02020603050405020304" pitchFamily="18" charset="0"/>
                <a:cs typeface="Times New Roman" panose="02020603050405020304" pitchFamily="18" charset="0"/>
              </a:rPr>
              <a:t>3.  </a:t>
            </a:r>
            <a:r>
              <a:rPr kumimoji="1" lang="ja-JP" altLang="en-US" sz="2400" b="1" dirty="0">
                <a:latin typeface="Times New Roman" panose="02020603050405020304" pitchFamily="18" charset="0"/>
                <a:cs typeface="Times New Roman" panose="02020603050405020304" pitchFamily="18" charset="0"/>
              </a:rPr>
              <a:t>Vaccination</a:t>
            </a:r>
            <a:r>
              <a:rPr kumimoji="1" lang="en-US" altLang="ja-JP" sz="2400" b="1" dirty="0">
                <a:latin typeface="Times New Roman" panose="02020603050405020304" pitchFamily="18" charset="0"/>
                <a:cs typeface="Times New Roman" panose="02020603050405020304" pitchFamily="18" charset="0"/>
              </a:rPr>
              <a:t>s</a:t>
            </a:r>
          </a:p>
          <a:p>
            <a:pPr marL="533400" indent="-533400"/>
            <a:r>
              <a:rPr kumimoji="1" lang="en-US" altLang="ja-JP" sz="1400" b="1" dirty="0">
                <a:latin typeface="Times New Roman" panose="02020603050405020304" pitchFamily="18" charset="0"/>
                <a:cs typeface="Times New Roman" panose="02020603050405020304" pitchFamily="18" charset="0"/>
              </a:rPr>
              <a:t>	</a:t>
            </a:r>
            <a:r>
              <a:rPr kumimoji="1" lang="ja-JP" altLang="en-US" sz="1400" b="1" dirty="0">
                <a:latin typeface="Times New Roman" panose="02020603050405020304" pitchFamily="18" charset="0"/>
                <a:cs typeface="Times New Roman" panose="02020603050405020304" pitchFamily="18" charset="0"/>
              </a:rPr>
              <a:t>　</a:t>
            </a:r>
            <a:endParaRPr kumimoji="1" lang="en-US" altLang="ja-JP" sz="1400" b="1" dirty="0">
              <a:latin typeface="Times New Roman" panose="02020603050405020304" pitchFamily="18" charset="0"/>
              <a:cs typeface="Times New Roman" panose="02020603050405020304" pitchFamily="18" charset="0"/>
            </a:endParaRPr>
          </a:p>
          <a:p>
            <a:pPr marL="533400" indent="-533400"/>
            <a:r>
              <a:rPr lang="ja-JP" altLang="en-US" sz="1300" dirty="0">
                <a:latin typeface="Times New Roman" panose="02020603050405020304" pitchFamily="18" charset="0"/>
                <a:cs typeface="Times New Roman" panose="02020603050405020304" pitchFamily="18" charset="0"/>
              </a:rPr>
              <a:t>　　When </a:t>
            </a:r>
            <a:r>
              <a:rPr kumimoji="1" lang="ja-JP" altLang="en-US" sz="1300" dirty="0">
                <a:latin typeface="Times New Roman" panose="02020603050405020304" pitchFamily="18" charset="0"/>
                <a:cs typeface="Times New Roman" panose="02020603050405020304" pitchFamily="18" charset="0"/>
              </a:rPr>
              <a:t>vaccinating</a:t>
            </a:r>
            <a:r>
              <a:rPr lang="ja-JP" altLang="en-US" sz="1300" dirty="0">
                <a:latin typeface="Times New Roman" panose="02020603050405020304" pitchFamily="18" charset="0"/>
                <a:cs typeface="Times New Roman" panose="02020603050405020304" pitchFamily="18" charset="0"/>
              </a:rPr>
              <a:t>, please </a:t>
            </a:r>
            <a:r>
              <a:rPr lang="en-US" altLang="ja-JP" sz="1300" dirty="0">
                <a:latin typeface="Times New Roman" panose="02020603050405020304" pitchFamily="18" charset="0"/>
                <a:cs typeface="Times New Roman" panose="02020603050405020304" pitchFamily="18" charset="0"/>
              </a:rPr>
              <a:t>take</a:t>
            </a:r>
            <a:r>
              <a:rPr lang="ja-JP" altLang="en-US" sz="1300" dirty="0">
                <a:latin typeface="Times New Roman" panose="02020603050405020304" pitchFamily="18" charset="0"/>
                <a:cs typeface="Times New Roman" panose="02020603050405020304" pitchFamily="18" charset="0"/>
              </a:rPr>
              <a:t> the necessary </a:t>
            </a:r>
            <a:r>
              <a:rPr lang="en-US" altLang="ja-JP" sz="1300" dirty="0">
                <a:latin typeface="Times New Roman" panose="02020603050405020304" pitchFamily="18" charset="0"/>
                <a:cs typeface="Times New Roman" panose="02020603050405020304" pitchFamily="18" charset="0"/>
              </a:rPr>
              <a:t>one</a:t>
            </a:r>
            <a:r>
              <a:rPr lang="ja-JP" altLang="en-US" sz="1300" dirty="0">
                <a:latin typeface="Times New Roman" panose="02020603050405020304" pitchFamily="18" charset="0"/>
                <a:cs typeface="Times New Roman" panose="02020603050405020304" pitchFamily="18" charset="0"/>
              </a:rPr>
              <a:t> from the vaccines listed below.</a:t>
            </a:r>
            <a:endParaRPr kumimoji="1" lang="en-US" altLang="ja-JP" sz="1300" u="sng" dirty="0">
              <a:latin typeface="Times New Roman" panose="02020603050405020304" pitchFamily="18" charset="0"/>
              <a:cs typeface="Times New Roman" panose="02020603050405020304" pitchFamily="18" charset="0"/>
            </a:endParaRPr>
          </a:p>
          <a:p>
            <a:pPr marL="533400" indent="-533400"/>
            <a:r>
              <a:rPr kumimoji="1" lang="en-US" altLang="ja-JP" sz="1300" dirty="0">
                <a:latin typeface="Times New Roman" panose="02020603050405020304" pitchFamily="18" charset="0"/>
                <a:cs typeface="Times New Roman" panose="02020603050405020304" pitchFamily="18" charset="0"/>
              </a:rPr>
              <a:t>       </a:t>
            </a:r>
            <a:r>
              <a:rPr kumimoji="1" lang="en-US" altLang="ja-JP" sz="1300" u="sng" dirty="0">
                <a:latin typeface="Times New Roman" panose="02020603050405020304" pitchFamily="18" charset="0"/>
                <a:cs typeface="Times New Roman" panose="02020603050405020304" pitchFamily="18" charset="0"/>
              </a:rPr>
              <a:t> </a:t>
            </a:r>
            <a:r>
              <a:rPr kumimoji="1" lang="ja-JP" altLang="en-US" sz="1300" u="sng" dirty="0">
                <a:latin typeface="Times New Roman" panose="02020603050405020304" pitchFamily="18" charset="0"/>
                <a:cs typeface="Times New Roman" panose="02020603050405020304" pitchFamily="18" charset="0"/>
              </a:rPr>
              <a:t>It is preferable that all vaccinations be completed by the time before the training or practical </a:t>
            </a:r>
            <a:endParaRPr kumimoji="1" lang="en-US" altLang="ja-JP" sz="1300" u="sng" dirty="0">
              <a:latin typeface="Times New Roman" panose="02020603050405020304" pitchFamily="18" charset="0"/>
              <a:cs typeface="Times New Roman" panose="02020603050405020304" pitchFamily="18" charset="0"/>
            </a:endParaRPr>
          </a:p>
          <a:p>
            <a:pPr marL="533400" indent="-533400"/>
            <a:r>
              <a:rPr kumimoji="1" lang="en-US" altLang="ja-JP" sz="1300" dirty="0">
                <a:latin typeface="Times New Roman" panose="02020603050405020304" pitchFamily="18" charset="0"/>
                <a:cs typeface="Times New Roman" panose="02020603050405020304" pitchFamily="18" charset="0"/>
              </a:rPr>
              <a:t>       </a:t>
            </a:r>
            <a:r>
              <a:rPr kumimoji="1" lang="en-US" altLang="ja-JP" sz="1300" u="sng" dirty="0">
                <a:latin typeface="Times New Roman" panose="02020603050405020304" pitchFamily="18" charset="0"/>
                <a:cs typeface="Times New Roman" panose="02020603050405020304" pitchFamily="18" charset="0"/>
              </a:rPr>
              <a:t> placement.</a:t>
            </a:r>
            <a:r>
              <a:rPr kumimoji="1" lang="ja-JP" altLang="en-US" sz="1300" u="sng"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 </a:t>
            </a:r>
            <a:r>
              <a:rPr kumimoji="1" lang="en-US" altLang="ja-JP" sz="1300" dirty="0">
                <a:latin typeface="Times New Roman" panose="02020603050405020304" pitchFamily="18" charset="0"/>
                <a:cs typeface="Times New Roman" panose="02020603050405020304" pitchFamily="18" charset="0"/>
              </a:rPr>
              <a:t>I</a:t>
            </a:r>
            <a:r>
              <a:rPr kumimoji="1" lang="ja-JP" altLang="en-US" sz="1300" dirty="0">
                <a:latin typeface="Times New Roman" panose="02020603050405020304" pitchFamily="18" charset="0"/>
                <a:cs typeface="Times New Roman" panose="02020603050405020304" pitchFamily="18" charset="0"/>
              </a:rPr>
              <a:t>f more than one vaccination is required and it is difficult to complete the </a:t>
            </a:r>
            <a:endParaRPr kumimoji="1" lang="en-US" altLang="ja-JP" sz="1300" dirty="0">
              <a:latin typeface="Times New Roman" panose="02020603050405020304" pitchFamily="18" charset="0"/>
              <a:cs typeface="Times New Roman" panose="02020603050405020304" pitchFamily="18" charset="0"/>
            </a:endParaRPr>
          </a:p>
          <a:p>
            <a:pPr marL="533400" indent="-533400"/>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vaccinations by </a:t>
            </a:r>
            <a:r>
              <a:rPr kumimoji="1" lang="ja-JP" altLang="en-US" sz="1300" u="sng" dirty="0">
                <a:latin typeface="Times New Roman" panose="02020603050405020304" pitchFamily="18" charset="0"/>
                <a:cs typeface="Times New Roman" panose="02020603050405020304" pitchFamily="18" charset="0"/>
              </a:rPr>
              <a:t>the time before the training or practical </a:t>
            </a:r>
            <a:r>
              <a:rPr kumimoji="1" lang="en-US" altLang="ja-JP" sz="1300" u="sng" dirty="0">
                <a:latin typeface="Times New Roman" panose="02020603050405020304" pitchFamily="18" charset="0"/>
                <a:cs typeface="Times New Roman" panose="02020603050405020304" pitchFamily="18" charset="0"/>
              </a:rPr>
              <a:t>placement</a:t>
            </a:r>
            <a:r>
              <a:rPr kumimoji="1" lang="ja-JP" altLang="en-US" sz="1300" dirty="0">
                <a:latin typeface="Times New Roman" panose="02020603050405020304" pitchFamily="18" charset="0"/>
                <a:cs typeface="Times New Roman" panose="02020603050405020304" pitchFamily="18" charset="0"/>
              </a:rPr>
              <a:t>, </a:t>
            </a:r>
            <a:r>
              <a:rPr kumimoji="1" lang="ja-JP" altLang="en-US" sz="1300" u="sng" dirty="0">
                <a:latin typeface="Times New Roman" panose="02020603050405020304" pitchFamily="18" charset="0"/>
                <a:cs typeface="Times New Roman" panose="02020603050405020304" pitchFamily="18" charset="0"/>
              </a:rPr>
              <a:t>the first vaccination should </a:t>
            </a:r>
            <a:endParaRPr kumimoji="1" lang="en-US" altLang="ja-JP" sz="1300" u="sng" dirty="0">
              <a:latin typeface="Times New Roman" panose="02020603050405020304" pitchFamily="18" charset="0"/>
              <a:cs typeface="Times New Roman" panose="02020603050405020304" pitchFamily="18" charset="0"/>
            </a:endParaRPr>
          </a:p>
          <a:p>
            <a:pPr marL="533400" indent="-533400"/>
            <a:r>
              <a:rPr kumimoji="1" lang="en-US" altLang="ja-JP" sz="1300" dirty="0">
                <a:latin typeface="Times New Roman" panose="02020603050405020304" pitchFamily="18" charset="0"/>
                <a:cs typeface="Times New Roman" panose="02020603050405020304" pitchFamily="18" charset="0"/>
              </a:rPr>
              <a:t>       </a:t>
            </a:r>
            <a:r>
              <a:rPr kumimoji="1" lang="en-US" altLang="ja-JP" sz="1300" u="sng" dirty="0">
                <a:latin typeface="Times New Roman" panose="02020603050405020304" pitchFamily="18" charset="0"/>
                <a:cs typeface="Times New Roman" panose="02020603050405020304" pitchFamily="18" charset="0"/>
              </a:rPr>
              <a:t> </a:t>
            </a:r>
            <a:r>
              <a:rPr kumimoji="1" lang="ja-JP" altLang="en-US" sz="1300" u="sng" dirty="0">
                <a:latin typeface="Times New Roman" panose="02020603050405020304" pitchFamily="18" charset="0"/>
                <a:cs typeface="Times New Roman" panose="02020603050405020304" pitchFamily="18" charset="0"/>
              </a:rPr>
              <a:t>be completed by the time before the training or practical </a:t>
            </a:r>
            <a:r>
              <a:rPr kumimoji="1" lang="en-US" altLang="ja-JP" sz="1300" u="sng" dirty="0">
                <a:latin typeface="Times New Roman" panose="02020603050405020304" pitchFamily="18" charset="0"/>
                <a:cs typeface="Times New Roman" panose="02020603050405020304" pitchFamily="18" charset="0"/>
              </a:rPr>
              <a:t>placement.</a:t>
            </a:r>
            <a:r>
              <a:rPr kumimoji="1" lang="ja-JP" altLang="en-US" sz="1300" dirty="0">
                <a:latin typeface="Times New Roman" panose="02020603050405020304" pitchFamily="18" charset="0"/>
                <a:cs typeface="Times New Roman" panose="02020603050405020304" pitchFamily="18" charset="0"/>
              </a:rPr>
              <a:t> Please indicate the </a:t>
            </a:r>
            <a:endParaRPr kumimoji="1" lang="en-US" altLang="ja-JP" sz="1300" dirty="0">
              <a:latin typeface="Times New Roman" panose="02020603050405020304" pitchFamily="18" charset="0"/>
              <a:cs typeface="Times New Roman" panose="02020603050405020304" pitchFamily="18" charset="0"/>
            </a:endParaRPr>
          </a:p>
          <a:p>
            <a:pPr marL="533400" indent="-533400"/>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scheduled date of the second and subsequent vaccinations on [Form 1].</a:t>
            </a:r>
            <a:endParaRPr kumimoji="1" lang="en-US" altLang="ja-JP" sz="1300" dirty="0">
              <a:latin typeface="Times New Roman" panose="02020603050405020304" pitchFamily="18" charset="0"/>
              <a:cs typeface="Times New Roman" panose="020206030504050203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1629447943"/>
              </p:ext>
            </p:extLst>
          </p:nvPr>
        </p:nvGraphicFramePr>
        <p:xfrm>
          <a:off x="471488" y="2377591"/>
          <a:ext cx="5979188" cy="3275296"/>
        </p:xfrm>
        <a:graphic>
          <a:graphicData uri="http://schemas.openxmlformats.org/drawingml/2006/table">
            <a:tbl>
              <a:tblPr firstRow="1">
                <a:tableStyleId>{0505E3EF-67EA-436B-97B2-0124C06EBD24}</a:tableStyleId>
              </a:tblPr>
              <a:tblGrid>
                <a:gridCol w="5979188">
                  <a:extLst>
                    <a:ext uri="{9D8B030D-6E8A-4147-A177-3AD203B41FA5}">
                      <a16:colId xmlns:a16="http://schemas.microsoft.com/office/drawing/2014/main" val="1470361694"/>
                    </a:ext>
                  </a:extLst>
                </a:gridCol>
              </a:tblGrid>
              <a:tr h="294775">
                <a:tc>
                  <a:txBody>
                    <a:bodyPr/>
                    <a:lstStyle/>
                    <a:p>
                      <a:pPr algn="ctr"/>
                      <a:r>
                        <a:rPr kumimoji="1" lang="en-US" altLang="ja-JP" dirty="0">
                          <a:latin typeface="Times New Roman" panose="02020603050405020304" pitchFamily="18" charset="0"/>
                          <a:cs typeface="Times New Roman" panose="02020603050405020304" pitchFamily="18" charset="0"/>
                        </a:rPr>
                        <a:t>V</a:t>
                      </a:r>
                      <a:r>
                        <a:rPr kumimoji="1" lang="ja-JP" altLang="en-US" dirty="0">
                          <a:latin typeface="Times New Roman" panose="02020603050405020304" pitchFamily="18" charset="0"/>
                          <a:cs typeface="Times New Roman" panose="02020603050405020304" pitchFamily="18" charset="0"/>
                        </a:rPr>
                        <a:t>accine</a:t>
                      </a:r>
                      <a:endParaRPr kumimoji="1" lang="ja-JP" altLang="en-US" baseline="300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10998687"/>
                  </a:ext>
                </a:extLst>
              </a:tr>
              <a:tr h="453499">
                <a:tc>
                  <a:txBody>
                    <a:bodyPr/>
                    <a:lstStyle/>
                    <a:p>
                      <a:r>
                        <a:rPr kumimoji="1" lang="en-US" altLang="ja-JP" dirty="0">
                          <a:latin typeface="Times New Roman" panose="02020603050405020304" pitchFamily="18" charset="0"/>
                          <a:ea typeface="+mn-ea"/>
                          <a:cs typeface="Times New Roman" panose="02020603050405020304" pitchFamily="18" charset="0"/>
                        </a:rPr>
                        <a:t>M</a:t>
                      </a:r>
                      <a:r>
                        <a:rPr kumimoji="1" lang="ja-JP" altLang="en-US" dirty="0">
                          <a:latin typeface="Times New Roman" panose="02020603050405020304" pitchFamily="18" charset="0"/>
                          <a:ea typeface="+mn-ea"/>
                          <a:cs typeface="Times New Roman" panose="02020603050405020304" pitchFamily="18" charset="0"/>
                        </a:rPr>
                        <a:t>easles vaccine</a:t>
                      </a:r>
                      <a:endParaRPr kumimoji="1" lang="en-US" altLang="ja-JP" dirty="0">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982861741"/>
                  </a:ext>
                </a:extLst>
              </a:tr>
              <a:tr h="501049">
                <a:tc>
                  <a:txBody>
                    <a:bodyPr/>
                    <a:lstStyle/>
                    <a:p>
                      <a:r>
                        <a:rPr kumimoji="1" lang="en-US" altLang="ja-JP" dirty="0">
                          <a:latin typeface="Times New Roman" panose="02020603050405020304" pitchFamily="18" charset="0"/>
                          <a:ea typeface="+mn-ea"/>
                          <a:cs typeface="Times New Roman" panose="02020603050405020304" pitchFamily="18" charset="0"/>
                        </a:rPr>
                        <a:t>R</a:t>
                      </a:r>
                      <a:r>
                        <a:rPr kumimoji="1" lang="ja-JP" altLang="en-US" dirty="0">
                          <a:latin typeface="Times New Roman" panose="02020603050405020304" pitchFamily="18" charset="0"/>
                          <a:ea typeface="+mn-ea"/>
                          <a:cs typeface="Times New Roman" panose="02020603050405020304" pitchFamily="18" charset="0"/>
                        </a:rPr>
                        <a:t>ubella vaccine</a:t>
                      </a:r>
                      <a:endParaRPr kumimoji="1" lang="en-US" altLang="ja-JP" dirty="0">
                        <a:latin typeface="Times New Roman" panose="02020603050405020304" pitchFamily="18" charset="0"/>
                        <a:ea typeface="+mn-ea"/>
                        <a:cs typeface="Times New Roman" panose="02020603050405020304" pitchFamily="18" charset="0"/>
                      </a:endParaRPr>
                    </a:p>
                    <a:p>
                      <a:r>
                        <a:rPr kumimoji="1" lang="en-US" altLang="ja-JP" sz="1050" dirty="0">
                          <a:latin typeface="Times New Roman" panose="02020603050405020304" pitchFamily="18" charset="0"/>
                          <a:ea typeface="+mn-ea"/>
                          <a:cs typeface="Times New Roman" panose="02020603050405020304" pitchFamily="18" charset="0"/>
                        </a:rPr>
                        <a:t>(German measles)</a:t>
                      </a:r>
                    </a:p>
                  </a:txBody>
                  <a:tcPr/>
                </a:tc>
                <a:extLst>
                  <a:ext uri="{0D108BD9-81ED-4DB2-BD59-A6C34878D82A}">
                    <a16:rowId xmlns:a16="http://schemas.microsoft.com/office/drawing/2014/main" val="3312958934"/>
                  </a:ext>
                </a:extLst>
              </a:tr>
              <a:tr h="501049">
                <a:tc>
                  <a:txBody>
                    <a:bodyPr/>
                    <a:lstStyle/>
                    <a:p>
                      <a:r>
                        <a:rPr kumimoji="1" lang="en-US" altLang="ja-JP" dirty="0">
                          <a:latin typeface="Times New Roman" panose="02020603050405020304" pitchFamily="18" charset="0"/>
                          <a:ea typeface="+mn-ea"/>
                          <a:cs typeface="Times New Roman" panose="02020603050405020304" pitchFamily="18" charset="0"/>
                        </a:rPr>
                        <a:t>Varicella</a:t>
                      </a:r>
                      <a:r>
                        <a:rPr kumimoji="1" lang="ja-JP" altLang="en-US" dirty="0">
                          <a:latin typeface="Times New Roman" panose="02020603050405020304" pitchFamily="18" charset="0"/>
                          <a:ea typeface="+mn-ea"/>
                          <a:cs typeface="Times New Roman" panose="02020603050405020304" pitchFamily="18" charset="0"/>
                        </a:rPr>
                        <a:t> vaccine</a:t>
                      </a:r>
                      <a:endParaRPr kumimoji="1" lang="en-US" altLang="ja-JP" dirty="0">
                        <a:latin typeface="Times New Roman" panose="02020603050405020304" pitchFamily="18" charset="0"/>
                        <a:ea typeface="+mn-ea"/>
                        <a:cs typeface="Times New Roman" panose="02020603050405020304" pitchFamily="18" charset="0"/>
                      </a:endParaRPr>
                    </a:p>
                    <a:p>
                      <a:r>
                        <a:rPr kumimoji="1" lang="en-US" altLang="ja-JP" sz="1050" dirty="0">
                          <a:latin typeface="Times New Roman" panose="02020603050405020304" pitchFamily="18" charset="0"/>
                          <a:ea typeface="+mn-ea"/>
                          <a:cs typeface="Times New Roman" panose="02020603050405020304" pitchFamily="18" charset="0"/>
                        </a:rPr>
                        <a:t>(Chickenpox)</a:t>
                      </a:r>
                      <a:endParaRPr kumimoji="1" lang="ja-JP" altLang="en-US" sz="1050" dirty="0">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ea typeface="+mn-ea"/>
                          <a:cs typeface="Times New Roman" panose="02020603050405020304" pitchFamily="18" charset="0"/>
                        </a:rPr>
                        <a:t>M</a:t>
                      </a:r>
                      <a:r>
                        <a:rPr kumimoji="1" lang="ja-JP" altLang="en-US" dirty="0">
                          <a:latin typeface="Times New Roman" panose="02020603050405020304" pitchFamily="18" charset="0"/>
                          <a:ea typeface="+mn-ea"/>
                          <a:cs typeface="Times New Roman" panose="02020603050405020304" pitchFamily="18" charset="0"/>
                        </a:rPr>
                        <a:t>umps vaccine</a:t>
                      </a:r>
                      <a:endParaRPr kumimoji="1" lang="en-US" altLang="ja-JP" dirty="0">
                        <a:latin typeface="Times New Roman" panose="02020603050405020304" pitchFamily="18"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Times New Roman" panose="02020603050405020304" pitchFamily="18" charset="0"/>
                          <a:ea typeface="+mn-ea"/>
                          <a:cs typeface="Times New Roman" panose="02020603050405020304" pitchFamily="18" charset="0"/>
                        </a:rPr>
                        <a:t>(Epidemic</a:t>
                      </a:r>
                      <a:r>
                        <a:rPr kumimoji="1" lang="ja-JP" altLang="en-US" sz="1050" dirty="0">
                          <a:latin typeface="Times New Roman" panose="02020603050405020304" pitchFamily="18" charset="0"/>
                          <a:ea typeface="+mn-ea"/>
                          <a:cs typeface="Times New Roman" panose="02020603050405020304" pitchFamily="18" charset="0"/>
                        </a:rPr>
                        <a:t> </a:t>
                      </a:r>
                      <a:r>
                        <a:rPr kumimoji="1" lang="en-US" altLang="ja-JP" sz="1050" dirty="0">
                          <a:latin typeface="Times New Roman" panose="02020603050405020304" pitchFamily="18" charset="0"/>
                          <a:ea typeface="+mn-ea"/>
                          <a:cs typeface="Times New Roman" panose="02020603050405020304" pitchFamily="18" charset="0"/>
                        </a:rPr>
                        <a:t>parotitis)</a:t>
                      </a:r>
                      <a:endParaRPr kumimoji="1" lang="ja-JP" altLang="en-US" sz="1050" dirty="0">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Times New Roman" panose="02020603050405020304" pitchFamily="18" charset="0"/>
                          <a:ea typeface="+mn-ea"/>
                          <a:cs typeface="Times New Roman" panose="02020603050405020304" pitchFamily="18" charset="0"/>
                        </a:rPr>
                        <a:t>MR vaccine</a:t>
                      </a:r>
                      <a:endParaRPr kumimoji="1" lang="en-US" altLang="ja-JP" sz="1350" dirty="0">
                        <a:latin typeface="Times New Roman" panose="02020603050405020304" pitchFamily="18"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Times New Roman" panose="02020603050405020304" pitchFamily="18" charset="0"/>
                          <a:ea typeface="+mn-ea"/>
                          <a:cs typeface="Times New Roman" panose="02020603050405020304" pitchFamily="18" charset="0"/>
                        </a:rPr>
                        <a:t>(Combined measles and rubella vaccine)</a:t>
                      </a:r>
                      <a:endParaRPr kumimoji="1" lang="en-US" altLang="ja-JP" sz="1050" dirty="0">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Times New Roman" panose="02020603050405020304" pitchFamily="18" charset="0"/>
                          <a:ea typeface="+mn-ea"/>
                          <a:cs typeface="Times New Roman" panose="02020603050405020304" pitchFamily="18" charset="0"/>
                        </a:rPr>
                        <a:t>MMR vaccine </a:t>
                      </a:r>
                      <a:endParaRPr kumimoji="1" lang="en-US" altLang="ja-JP" sz="1350" dirty="0">
                        <a:latin typeface="Times New Roman" panose="02020603050405020304" pitchFamily="18"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Times New Roman" panose="02020603050405020304" pitchFamily="18" charset="0"/>
                          <a:ea typeface="+mn-ea"/>
                          <a:cs typeface="Times New Roman" panose="02020603050405020304" pitchFamily="18" charset="0"/>
                        </a:rPr>
                        <a:t>(three combined measles, rubella, and mumps vaccines)</a:t>
                      </a:r>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343694" y="5857004"/>
            <a:ext cx="6170612" cy="830997"/>
          </a:xfrm>
          <a:prstGeom prst="rect">
            <a:avLst/>
          </a:prstGeom>
        </p:spPr>
        <p:txBody>
          <a:bodyPr wrap="square">
            <a:spAutoFit/>
          </a:bodyPr>
          <a:lstStyle/>
          <a:p>
            <a:pPr marL="444500" indent="-444500">
              <a:tabLst>
                <a:tab pos="177800" algn="l"/>
              </a:tabLst>
            </a:pPr>
            <a:r>
              <a:rPr kumimoji="1" lang="ja-JP" altLang="en-US" sz="1200" dirty="0">
                <a:latin typeface="Times New Roman" panose="02020603050405020304" pitchFamily="18" charset="0"/>
                <a:cs typeface="Times New Roman" panose="02020603050405020304" pitchFamily="18" charset="0"/>
              </a:rPr>
              <a:t>＊ 　The vaccine</a:t>
            </a:r>
            <a:r>
              <a:rPr kumimoji="1" lang="en-US" altLang="ja-JP" sz="1200" dirty="0">
                <a:latin typeface="Times New Roman" panose="02020603050405020304" pitchFamily="18" charset="0"/>
                <a:cs typeface="Times New Roman" panose="02020603050405020304" pitchFamily="18" charset="0"/>
              </a:rPr>
              <a:t>s</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are</a:t>
            </a:r>
            <a:r>
              <a:rPr lang="ja-JP" altLang="en-US" sz="1200" dirty="0">
                <a:latin typeface="Times New Roman" panose="02020603050405020304" pitchFamily="18" charset="0"/>
                <a:cs typeface="Times New Roman" panose="02020603050405020304" pitchFamily="18" charset="0"/>
              </a:rPr>
              <a:t> live vaccine</a:t>
            </a:r>
            <a:r>
              <a:rPr lang="en-US" altLang="ja-JP" sz="1200" dirty="0">
                <a:latin typeface="Times New Roman" panose="02020603050405020304" pitchFamily="18" charset="0"/>
                <a:cs typeface="Times New Roman" panose="02020603050405020304" pitchFamily="18" charset="0"/>
              </a:rPr>
              <a:t>s</a:t>
            </a:r>
            <a:r>
              <a:rPr lang="ja-JP" altLang="en-US" sz="1200" dirty="0">
                <a:latin typeface="Times New Roman" panose="02020603050405020304" pitchFamily="18" charset="0"/>
                <a:cs typeface="Times New Roman" panose="02020603050405020304" pitchFamily="18" charset="0"/>
              </a:rPr>
              <a:t>. When two doses of the same vaccine are given, the next dose should be given at least </a:t>
            </a:r>
            <a:r>
              <a:rPr lang="en-US" altLang="ja-JP" sz="1200" dirty="0">
                <a:latin typeface="Times New Roman" panose="02020603050405020304" pitchFamily="18" charset="0"/>
                <a:cs typeface="Times New Roman" panose="02020603050405020304" pitchFamily="18" charset="0"/>
              </a:rPr>
              <a:t>27 </a:t>
            </a:r>
            <a:r>
              <a:rPr lang="ja-JP" altLang="en-US" sz="1200" dirty="0">
                <a:latin typeface="Times New Roman" panose="02020603050405020304" pitchFamily="18" charset="0"/>
                <a:cs typeface="Times New Roman" panose="02020603050405020304" pitchFamily="18" charset="0"/>
              </a:rPr>
              <a:t>days </a:t>
            </a:r>
            <a:r>
              <a:rPr lang="en-US" altLang="ja-JP" sz="1200" dirty="0">
                <a:latin typeface="Times New Roman" panose="02020603050405020304" pitchFamily="18" charset="0"/>
                <a:cs typeface="Times New Roman" panose="02020603050405020304" pitchFamily="18" charset="0"/>
              </a:rPr>
              <a:t>(4 </a:t>
            </a:r>
            <a:r>
              <a:rPr lang="ja-JP" altLang="en-US" sz="1200" dirty="0">
                <a:latin typeface="Times New Roman" panose="02020603050405020304" pitchFamily="18" charset="0"/>
                <a:cs typeface="Times New Roman" panose="02020603050405020304" pitchFamily="18" charset="0"/>
              </a:rPr>
              <a:t>weeks) apart.</a:t>
            </a:r>
            <a:endParaRPr lang="en-US" altLang="ja-JP" sz="1200" dirty="0">
              <a:latin typeface="Times New Roman" panose="02020603050405020304" pitchFamily="18" charset="0"/>
              <a:cs typeface="Times New Roman" panose="02020603050405020304" pitchFamily="18" charset="0"/>
            </a:endParaRPr>
          </a:p>
          <a:p>
            <a:pPr marL="444500" indent="-444500">
              <a:tabLst>
                <a:tab pos="177800" algn="l"/>
              </a:tabLst>
            </a:pPr>
            <a:r>
              <a:rPr kumimoji="1" lang="ja-JP" altLang="en-US" sz="1200" dirty="0">
                <a:latin typeface="Times New Roman" panose="02020603050405020304" pitchFamily="18" charset="0"/>
                <a:cs typeface="Times New Roman" panose="02020603050405020304" pitchFamily="18" charset="0"/>
              </a:rPr>
              <a:t>＊ 　If you are unable to receive the vaccination due to unavoidable circumstances such as illness or physical condition, please indicate so in </a:t>
            </a:r>
            <a:r>
              <a:rPr kumimoji="1" lang="en-US" altLang="ja-JP" sz="1200" dirty="0">
                <a:latin typeface="Times New Roman" panose="02020603050405020304" pitchFamily="18" charset="0"/>
                <a:cs typeface="Times New Roman" panose="02020603050405020304" pitchFamily="18" charset="0"/>
              </a:rPr>
              <a:t>[</a:t>
            </a:r>
            <a:r>
              <a:rPr kumimoji="1" lang="ja-JP" altLang="en-US" sz="1200" dirty="0">
                <a:latin typeface="Times New Roman" panose="02020603050405020304" pitchFamily="18" charset="0"/>
                <a:cs typeface="Times New Roman" panose="02020603050405020304" pitchFamily="18" charset="0"/>
              </a:rPr>
              <a:t>Form 1</a:t>
            </a:r>
            <a:r>
              <a:rPr kumimoji="1" lang="en-US" altLang="ja-JP" sz="1200" dirty="0">
                <a:latin typeface="Times New Roman" panose="02020603050405020304" pitchFamily="18" charset="0"/>
                <a:cs typeface="Times New Roman" panose="02020603050405020304" pitchFamily="18" charset="0"/>
              </a:rPr>
              <a:t>].</a:t>
            </a: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3 pages</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1000"/>
            <a:ext cx="6858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7" y="673814"/>
            <a:ext cx="5915025" cy="1682953"/>
          </a:xfrm>
        </p:spPr>
        <p:txBody>
          <a:bodyPr>
            <a:normAutofit/>
          </a:bodyPr>
          <a:lstStyle/>
          <a:p>
            <a:pPr>
              <a:tabLst>
                <a:tab pos="533400" algn="l"/>
              </a:tabLst>
            </a:pPr>
            <a:r>
              <a:rPr lang="ja-JP" altLang="en-US" sz="1300" dirty="0">
                <a:latin typeface="Times New Roman" panose="02020603050405020304" pitchFamily="18" charset="0"/>
                <a:ea typeface="+mn-ea"/>
                <a:cs typeface="Times New Roman" panose="02020603050405020304" pitchFamily="18" charset="0"/>
              </a:rPr>
              <a:t>　Please take the examination items listed below and </a:t>
            </a:r>
            <a:r>
              <a:rPr lang="en-US" altLang="ja-JP" sz="1300" dirty="0">
                <a:latin typeface="Times New Roman" panose="02020603050405020304" pitchFamily="18" charset="0"/>
                <a:ea typeface="+mn-ea"/>
                <a:cs typeface="Times New Roman" panose="02020603050405020304" pitchFamily="18" charset="0"/>
              </a:rPr>
              <a:t>fill in </a:t>
            </a:r>
            <a:r>
              <a:rPr lang="ja-JP" altLang="en-US" sz="1300" dirty="0">
                <a:latin typeface="Times New Roman" panose="02020603050405020304" pitchFamily="18" charset="0"/>
                <a:ea typeface="+mn-ea"/>
                <a:cs typeface="Times New Roman" panose="02020603050405020304" pitchFamily="18" charset="0"/>
              </a:rPr>
              <a:t> [Form 1</a:t>
            </a:r>
            <a:r>
              <a:rPr lang="en-US" altLang="ja-JP" sz="1300" dirty="0">
                <a:latin typeface="Times New Roman" panose="02020603050405020304" pitchFamily="18" charset="0"/>
                <a:ea typeface="+mn-ea"/>
                <a:cs typeface="Times New Roman" panose="02020603050405020304" pitchFamily="18" charset="0"/>
              </a:rPr>
              <a:t>]</a:t>
            </a:r>
            <a:r>
              <a:rPr lang="ja-JP" altLang="en-US" sz="1300" dirty="0">
                <a:latin typeface="Times New Roman" panose="02020603050405020304" pitchFamily="18" charset="0"/>
                <a:ea typeface="+mn-ea"/>
                <a:cs typeface="Times New Roman" panose="02020603050405020304" pitchFamily="18" charset="0"/>
              </a:rPr>
              <a:t>.</a:t>
            </a:r>
            <a:br>
              <a:rPr lang="en-US" altLang="ja-JP" sz="1300" dirty="0">
                <a:latin typeface="Times New Roman" panose="02020603050405020304" pitchFamily="18" charset="0"/>
                <a:ea typeface="+mn-ea"/>
                <a:cs typeface="Times New Roman" panose="02020603050405020304" pitchFamily="18" charset="0"/>
              </a:rPr>
            </a:br>
            <a:r>
              <a:rPr lang="ja-JP" altLang="en-US" sz="1300" dirty="0">
                <a:latin typeface="Times New Roman" panose="02020603050405020304" pitchFamily="18" charset="0"/>
                <a:ea typeface="+mn-ea"/>
                <a:cs typeface="Times New Roman" panose="02020603050405020304" pitchFamily="18" charset="0"/>
              </a:rPr>
              <a:t>　If you have a history of vaccination against hepatitis B, please take the following tests after filling in [Form 1</a:t>
            </a:r>
            <a:r>
              <a:rPr lang="en-US" altLang="ja-JP" sz="1300" dirty="0">
                <a:latin typeface="Times New Roman" panose="02020603050405020304" pitchFamily="18" charset="0"/>
                <a:ea typeface="+mn-ea"/>
                <a:cs typeface="Times New Roman" panose="02020603050405020304" pitchFamily="18" charset="0"/>
              </a:rPr>
              <a:t>]</a:t>
            </a:r>
            <a:r>
              <a:rPr lang="ja-JP" altLang="en-US" sz="1300" dirty="0">
                <a:latin typeface="Times New Roman" panose="02020603050405020304" pitchFamily="18" charset="0"/>
                <a:ea typeface="+mn-ea"/>
                <a:cs typeface="Times New Roman" panose="02020603050405020304" pitchFamily="18" charset="0"/>
              </a:rPr>
              <a:t>.</a:t>
            </a:r>
            <a:br>
              <a:rPr lang="en-US" altLang="ja-JP" sz="1300" dirty="0">
                <a:latin typeface="Times New Roman" panose="02020603050405020304" pitchFamily="18" charset="0"/>
                <a:ea typeface="+mn-ea"/>
                <a:cs typeface="Times New Roman" panose="02020603050405020304" pitchFamily="18" charset="0"/>
              </a:rPr>
            </a:br>
            <a:br>
              <a:rPr lang="en-US" altLang="ja-JP" sz="1300" dirty="0">
                <a:latin typeface="Times New Roman" panose="02020603050405020304" pitchFamily="18" charset="0"/>
                <a:ea typeface="+mn-ea"/>
                <a:cs typeface="Times New Roman" panose="02020603050405020304" pitchFamily="18" charset="0"/>
              </a:rPr>
            </a:br>
            <a:r>
              <a:rPr lang="ja-JP" altLang="en-US" sz="1300" dirty="0">
                <a:latin typeface="Times New Roman" panose="02020603050405020304" pitchFamily="18" charset="0"/>
                <a:ea typeface="+mn-ea"/>
                <a:cs typeface="Times New Roman" panose="02020603050405020304" pitchFamily="18" charset="0"/>
              </a:rPr>
              <a:t>　</a:t>
            </a:r>
            <a:r>
              <a:rPr lang="en-US" altLang="ja-JP" sz="1300" dirty="0">
                <a:latin typeface="Times New Roman" panose="02020603050405020304" pitchFamily="18" charset="0"/>
                <a:ea typeface="+mn-ea"/>
                <a:cs typeface="Times New Roman" panose="02020603050405020304" pitchFamily="18" charset="0"/>
              </a:rPr>
              <a:t>Any examination date is acceptable as</a:t>
            </a:r>
            <a:r>
              <a:rPr lang="ja-JP" altLang="en-US" sz="1300" dirty="0">
                <a:latin typeface="Times New Roman" panose="02020603050405020304" pitchFamily="18" charset="0"/>
                <a:ea typeface="+mn-ea"/>
                <a:cs typeface="Times New Roman" panose="02020603050405020304" pitchFamily="18" charset="0"/>
              </a:rPr>
              <a:t> long as the test results were obtained by the test method indicated below.</a:t>
            </a:r>
          </a:p>
        </p:txBody>
      </p:sp>
      <p:sp>
        <p:nvSpPr>
          <p:cNvPr id="4" name="テキスト ボックス 3"/>
          <p:cNvSpPr txBox="1"/>
          <p:nvPr/>
        </p:nvSpPr>
        <p:spPr>
          <a:xfrm>
            <a:off x="136471" y="-46019"/>
            <a:ext cx="5264696" cy="461665"/>
          </a:xfrm>
          <a:prstGeom prst="rect">
            <a:avLst/>
          </a:prstGeom>
          <a:noFill/>
        </p:spPr>
        <p:txBody>
          <a:bodyPr wrap="square" rtlCol="0">
            <a:spAutoFit/>
          </a:bodyPr>
          <a:lstStyle/>
          <a:p>
            <a:pPr>
              <a:tabLst>
                <a:tab pos="4749800" algn="l"/>
              </a:tabLst>
            </a:pPr>
            <a:r>
              <a:rPr kumimoji="1" lang="en-US" altLang="ja-JP" sz="2400" b="1" dirty="0">
                <a:latin typeface="Times New Roman" panose="02020603050405020304" pitchFamily="18" charset="0"/>
                <a:cs typeface="Times New Roman" panose="02020603050405020304" pitchFamily="18" charset="0"/>
              </a:rPr>
              <a:t>4.  </a:t>
            </a:r>
            <a:r>
              <a:rPr kumimoji="1" lang="ja-JP" altLang="en-US" sz="2400" b="1" dirty="0">
                <a:latin typeface="Times New Roman" panose="02020603050405020304" pitchFamily="18" charset="0"/>
                <a:cs typeface="Times New Roman" panose="02020603050405020304" pitchFamily="18" charset="0"/>
              </a:rPr>
              <a:t>Hepatitis B</a:t>
            </a:r>
          </a:p>
        </p:txBody>
      </p:sp>
      <p:graphicFrame>
        <p:nvGraphicFramePr>
          <p:cNvPr id="3" name="表 2"/>
          <p:cNvGraphicFramePr>
            <a:graphicFrameLocks noGrp="1"/>
          </p:cNvGraphicFramePr>
          <p:nvPr>
            <p:extLst>
              <p:ext uri="{D42A27DB-BD31-4B8C-83A1-F6EECF244321}">
                <p14:modId xmlns:p14="http://schemas.microsoft.com/office/powerpoint/2010/main" val="3335109346"/>
              </p:ext>
            </p:extLst>
          </p:nvPr>
        </p:nvGraphicFramePr>
        <p:xfrm>
          <a:off x="484187" y="2356766"/>
          <a:ext cx="5940425" cy="1600761"/>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Examination item</a:t>
                      </a:r>
                      <a:endParaRPr kumimoji="1" lang="ja-JP" altLang="en-US" dirty="0">
                        <a:solidFill>
                          <a:schemeClr val="tx1"/>
                        </a:solidFill>
                        <a:latin typeface="Times New Roman" panose="02020603050405020304" pitchFamily="18" charset="0"/>
                        <a:cs typeface="Times New Roman" panose="02020603050405020304" pitchFamily="18" charset="0"/>
                      </a:endParaRPr>
                    </a:p>
                  </a:txBody>
                  <a:tcPr anchor="ctr"/>
                </a:tc>
                <a:tc rowSpan="2">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M</a:t>
                      </a:r>
                      <a:r>
                        <a:rPr kumimoji="1" lang="ja-JP" altLang="en-US" dirty="0">
                          <a:solidFill>
                            <a:schemeClr val="tx1"/>
                          </a:solidFill>
                          <a:latin typeface="Times New Roman" panose="02020603050405020304" pitchFamily="18" charset="0"/>
                          <a:cs typeface="Times New Roman" panose="02020603050405020304" pitchFamily="18" charset="0"/>
                        </a:rPr>
                        <a:t>ethod of examination</a:t>
                      </a:r>
                      <a:r>
                        <a:rPr kumimoji="1" lang="ja-JP" altLang="en-US" baseline="30000" dirty="0">
                          <a:solidFill>
                            <a:schemeClr val="tx1"/>
                          </a:solidFill>
                          <a:latin typeface="Times New Roman" panose="02020603050405020304" pitchFamily="18" charset="0"/>
                          <a:cs typeface="Times New Roman" panose="02020603050405020304" pitchFamily="18" charset="0"/>
                        </a:rPr>
                        <a:t>＊１</a:t>
                      </a:r>
                    </a:p>
                  </a:txBody>
                  <a:tcPr anchor="ctr"/>
                </a:tc>
                <a:tc gridSpan="2">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C</a:t>
                      </a:r>
                      <a:r>
                        <a:rPr kumimoji="1" lang="ja-JP" altLang="en-US" dirty="0">
                          <a:solidFill>
                            <a:schemeClr val="tx1"/>
                          </a:solidFill>
                          <a:latin typeface="Times New Roman" panose="02020603050405020304" pitchFamily="18" charset="0"/>
                          <a:cs typeface="Times New Roman" panose="02020603050405020304" pitchFamily="18" charset="0"/>
                        </a:rPr>
                        <a:t>riterion</a:t>
                      </a:r>
                      <a:endParaRPr kumimoji="1" lang="en-US" altLang="ja-JP" dirty="0">
                        <a:solidFill>
                          <a:schemeClr val="tx1"/>
                        </a:solidFill>
                        <a:latin typeface="Times New Roman" panose="02020603050405020304" pitchFamily="18" charset="0"/>
                        <a:cs typeface="Times New Roman" panose="02020603050405020304" pitchFamily="18" charset="0"/>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N</a:t>
                      </a:r>
                      <a:r>
                        <a:rPr kumimoji="1" lang="ja-JP" altLang="en-US" dirty="0">
                          <a:solidFill>
                            <a:schemeClr val="tx1"/>
                          </a:solidFill>
                          <a:latin typeface="Times New Roman" panose="02020603050405020304" pitchFamily="18" charset="0"/>
                          <a:cs typeface="Times New Roman" panose="02020603050405020304" pitchFamily="18" charset="0"/>
                        </a:rPr>
                        <a:t>egative</a:t>
                      </a:r>
                      <a:r>
                        <a:rPr kumimoji="1" lang="ja-JP" altLang="en-US" baseline="30000" dirty="0">
                          <a:solidFill>
                            <a:schemeClr val="tx1"/>
                          </a:solidFill>
                          <a:latin typeface="Times New Roman" panose="02020603050405020304" pitchFamily="18" charset="0"/>
                          <a:cs typeface="Times New Roman" panose="02020603050405020304" pitchFamily="18" charset="0"/>
                        </a:rPr>
                        <a:t>＊２</a:t>
                      </a:r>
                      <a:endParaRPr kumimoji="1" lang="en-US" altLang="ja-JP" baseline="300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dirty="0">
                          <a:solidFill>
                            <a:schemeClr val="tx1"/>
                          </a:solidFill>
                          <a:latin typeface="Times New Roman" panose="02020603050405020304" pitchFamily="18" charset="0"/>
                          <a:cs typeface="Times New Roman" panose="02020603050405020304" pitchFamily="18" charset="0"/>
                        </a:rPr>
                        <a:t>P</a:t>
                      </a:r>
                      <a:r>
                        <a:rPr kumimoji="1" lang="ja-JP" altLang="en-US" dirty="0">
                          <a:solidFill>
                            <a:schemeClr val="tx1"/>
                          </a:solidFill>
                          <a:latin typeface="Times New Roman" panose="02020603050405020304" pitchFamily="18" charset="0"/>
                          <a:cs typeface="Times New Roman" panose="02020603050405020304" pitchFamily="18" charset="0"/>
                        </a:rPr>
                        <a:t>ositiv</a:t>
                      </a:r>
                      <a:r>
                        <a:rPr kumimoji="1" lang="en-US" altLang="ja-JP" dirty="0">
                          <a:solidFill>
                            <a:schemeClr val="tx1"/>
                          </a:solidFill>
                          <a:latin typeface="Times New Roman" panose="02020603050405020304" pitchFamily="18" charset="0"/>
                          <a:cs typeface="Times New Roman" panose="02020603050405020304" pitchFamily="18" charset="0"/>
                        </a:rPr>
                        <a:t>e</a:t>
                      </a:r>
                      <a:endParaRPr kumimoji="1" lang="ja-JP" altLang="en-US"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625344671"/>
                  </a:ext>
                </a:extLst>
              </a:tr>
              <a:tr h="461179">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Times New Roman" panose="02020603050405020304" pitchFamily="18" charset="0"/>
                          <a:ea typeface="+mn-ea"/>
                          <a:cs typeface="Times New Roman" panose="02020603050405020304" pitchFamily="18" charset="0"/>
                        </a:rPr>
                        <a:t>HBs </a:t>
                      </a:r>
                      <a:r>
                        <a:rPr lang="ja-JP" altLang="en-US" sz="1350" dirty="0">
                          <a:solidFill>
                            <a:schemeClr val="tx1"/>
                          </a:solidFill>
                          <a:latin typeface="Times New Roman" panose="02020603050405020304" pitchFamily="18" charset="0"/>
                          <a:ea typeface="+mn-ea"/>
                          <a:cs typeface="Times New Roman" panose="02020603050405020304" pitchFamily="18" charset="0"/>
                        </a:rPr>
                        <a:t>antibody test</a:t>
                      </a:r>
                      <a:endParaRPr kumimoji="1" lang="ja-JP" altLang="en-US" sz="1350" dirty="0">
                        <a:solidFill>
                          <a:schemeClr val="tx1"/>
                        </a:solidFill>
                        <a:latin typeface="Times New Roman" panose="02020603050405020304" pitchFamily="18" charset="0"/>
                        <a:ea typeface="+mn-ea"/>
                        <a:cs typeface="Times New Roman" panose="02020603050405020304" pitchFamily="18" charset="0"/>
                      </a:endParaRPr>
                    </a:p>
                  </a:txBody>
                  <a:tcPr anchor="ctr"/>
                </a:tc>
                <a:tc>
                  <a:txBody>
                    <a:bodyPr/>
                    <a:lstStyle/>
                    <a:p>
                      <a:r>
                        <a:rPr kumimoji="1" lang="en-US" altLang="ja-JP" sz="1350" dirty="0">
                          <a:solidFill>
                            <a:schemeClr val="tx1"/>
                          </a:solidFill>
                          <a:latin typeface="Times New Roman" panose="02020603050405020304" pitchFamily="18" charset="0"/>
                          <a:ea typeface="+mn-ea"/>
                          <a:cs typeface="Times New Roman" panose="02020603050405020304" pitchFamily="18" charset="0"/>
                        </a:rPr>
                        <a:t>CLIA </a:t>
                      </a:r>
                      <a:r>
                        <a:rPr kumimoji="1" lang="ja-JP" altLang="en-US" sz="1350" dirty="0">
                          <a:solidFill>
                            <a:schemeClr val="tx1"/>
                          </a:solidFill>
                          <a:latin typeface="Times New Roman" panose="02020603050405020304" pitchFamily="18" charset="0"/>
                          <a:ea typeface="+mn-ea"/>
                          <a:cs typeface="Times New Roman" panose="02020603050405020304" pitchFamily="18" charset="0"/>
                        </a:rPr>
                        <a:t>method</a:t>
                      </a:r>
                      <a:endParaRPr kumimoji="1" lang="en-US" altLang="ja-JP" sz="1350" dirty="0">
                        <a:solidFill>
                          <a:schemeClr val="tx1"/>
                        </a:solidFill>
                        <a:latin typeface="Times New Roman" panose="02020603050405020304" pitchFamily="18" charset="0"/>
                        <a:ea typeface="+mn-ea"/>
                        <a:cs typeface="Times New Roman" panose="02020603050405020304" pitchFamily="18" charset="0"/>
                      </a:endParaRPr>
                    </a:p>
                  </a:txBody>
                  <a:tcPr anchor="ctr"/>
                </a:tc>
                <a:tc>
                  <a:txBody>
                    <a:bodyPr/>
                    <a:lstStyle/>
                    <a:p>
                      <a:r>
                        <a:rPr kumimoji="1" lang="ja-JP" altLang="en-US" sz="1350" dirty="0">
                          <a:solidFill>
                            <a:schemeClr val="tx1"/>
                          </a:solidFill>
                          <a:latin typeface="Times New Roman" panose="02020603050405020304" pitchFamily="18" charset="0"/>
                          <a:ea typeface="+mn-ea"/>
                          <a:cs typeface="Times New Roman" panose="02020603050405020304" pitchFamily="18" charset="0"/>
                        </a:rPr>
                        <a:t>Less than </a:t>
                      </a:r>
                      <a:r>
                        <a:rPr kumimoji="1" lang="en-US" altLang="ja-JP" sz="1350" dirty="0">
                          <a:solidFill>
                            <a:schemeClr val="tx1"/>
                          </a:solidFill>
                          <a:latin typeface="Times New Roman" panose="02020603050405020304" pitchFamily="18" charset="0"/>
                          <a:ea typeface="+mn-ea"/>
                          <a:cs typeface="Times New Roman" panose="02020603050405020304" pitchFamily="18" charset="0"/>
                        </a:rPr>
                        <a:t>10.0</a:t>
                      </a:r>
                    </a:p>
                  </a:txBody>
                  <a:tcPr anchor="ctr"/>
                </a:tc>
                <a:tc>
                  <a:txBody>
                    <a:bodyPr/>
                    <a:lstStyle/>
                    <a:p>
                      <a:r>
                        <a:rPr kumimoji="1" lang="en-US" altLang="ja-JP" sz="1350" dirty="0">
                          <a:solidFill>
                            <a:schemeClr val="tx1"/>
                          </a:solidFill>
                          <a:latin typeface="Times New Roman" panose="02020603050405020304" pitchFamily="18" charset="0"/>
                          <a:ea typeface="+mn-ea"/>
                          <a:cs typeface="Times New Roman" panose="02020603050405020304" pitchFamily="18" charset="0"/>
                        </a:rPr>
                        <a:t>More than 10.0</a:t>
                      </a:r>
                      <a:endParaRPr kumimoji="1" lang="ja-JP" altLang="en-US" sz="1350" dirty="0">
                        <a:solidFill>
                          <a:schemeClr val="tx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Times New Roman" panose="02020603050405020304" pitchFamily="18" charset="0"/>
                          <a:ea typeface="+mn-ea"/>
                          <a:cs typeface="Times New Roman" panose="02020603050405020304" pitchFamily="18" charset="0"/>
                        </a:rPr>
                        <a:t>CLEIA method</a:t>
                      </a:r>
                    </a:p>
                  </a:txBody>
                  <a:tcPr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Times New Roman" panose="02020603050405020304" pitchFamily="18" charset="0"/>
                          <a:ea typeface="+mn-ea"/>
                          <a:cs typeface="Times New Roman" panose="02020603050405020304" pitchFamily="18" charset="0"/>
                        </a:rPr>
                        <a:t>Negative</a:t>
                      </a:r>
                      <a:endParaRPr kumimoji="1" lang="en-US" altLang="ja-JP" sz="1350" dirty="0">
                        <a:latin typeface="Times New Roman" panose="02020603050405020304" pitchFamily="18" charset="0"/>
                        <a:ea typeface="+mn-ea"/>
                        <a:cs typeface="Times New Roman" panose="02020603050405020304" pitchFamily="18" charset="0"/>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Times New Roman" panose="02020603050405020304" pitchFamily="18" charset="0"/>
                          <a:ea typeface="+mn-ea"/>
                          <a:cs typeface="Times New Roman" panose="02020603050405020304" pitchFamily="18" charset="0"/>
                        </a:rPr>
                        <a:t> </a:t>
                      </a:r>
                      <a:r>
                        <a:rPr kumimoji="1" lang="ja-JP" altLang="en-US" sz="900" dirty="0">
                          <a:latin typeface="Times New Roman" panose="02020603050405020304" pitchFamily="18" charset="0"/>
                          <a:ea typeface="+mn-ea"/>
                          <a:cs typeface="Times New Roman" panose="02020603050405020304" pitchFamily="18" charset="0"/>
                        </a:rPr>
                        <a:t>(less than </a:t>
                      </a:r>
                      <a:r>
                        <a:rPr kumimoji="1" lang="en-US" altLang="ja-JP" sz="900" dirty="0">
                          <a:latin typeface="Times New Roman" panose="02020603050405020304" pitchFamily="18" charset="0"/>
                          <a:ea typeface="+mn-ea"/>
                          <a:cs typeface="Times New Roman" panose="02020603050405020304" pitchFamily="18" charset="0"/>
                        </a:rPr>
                        <a:t>10.0)</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Times New Roman" panose="02020603050405020304" pitchFamily="18" charset="0"/>
                          <a:ea typeface="+mn-ea"/>
                          <a:cs typeface="Times New Roman" panose="02020603050405020304" pitchFamily="18" charset="0"/>
                        </a:rPr>
                        <a:t>Positive</a:t>
                      </a:r>
                      <a:endParaRPr kumimoji="1" lang="en-US" altLang="ja-JP" sz="1350" dirty="0">
                        <a:latin typeface="Times New Roman" panose="02020603050405020304" pitchFamily="18"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1" lang="en-US" altLang="ja-JP" sz="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10.0 </a:t>
                      </a:r>
                      <a:r>
                        <a:rPr kumimoji="1" lang="ja-JP" altLang="en-US" sz="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 higher)</a:t>
                      </a:r>
                    </a:p>
                  </a:txBody>
                  <a:tcPr anchor="ctr"/>
                </a:tc>
                <a:extLst>
                  <a:ext uri="{0D108BD9-81ED-4DB2-BD59-A6C34878D82A}">
                    <a16:rowId xmlns:a16="http://schemas.microsoft.com/office/drawing/2014/main" val="509040561"/>
                  </a:ext>
                </a:extLst>
              </a:tr>
            </a:tbl>
          </a:graphicData>
        </a:graphic>
      </p:graphicFrame>
      <p:sp>
        <p:nvSpPr>
          <p:cNvPr id="10" name="正方形/長方形 9"/>
          <p:cNvSpPr/>
          <p:nvPr/>
        </p:nvSpPr>
        <p:spPr>
          <a:xfrm>
            <a:off x="406401" y="4076481"/>
            <a:ext cx="6005511" cy="1569660"/>
          </a:xfrm>
          <a:prstGeom prst="rect">
            <a:avLst/>
          </a:prstGeom>
        </p:spPr>
        <p:txBody>
          <a:bodyPr wrap="square">
            <a:spAutoFit/>
          </a:bodyPr>
          <a:lstStyle/>
          <a:p>
            <a:pPr marL="444500" indent="-444500">
              <a:tabLst>
                <a:tab pos="444500" algn="l"/>
              </a:tabLst>
            </a:pPr>
            <a:r>
              <a:rPr kumimoji="1" lang="en-US" altLang="ja-JP" sz="1200" dirty="0">
                <a:latin typeface="Times New Roman" panose="02020603050405020304" pitchFamily="18" charset="0"/>
                <a:cs typeface="Times New Roman" panose="02020603050405020304" pitchFamily="18" charset="0"/>
              </a:rPr>
              <a:t>*</a:t>
            </a:r>
            <a:r>
              <a:rPr kumimoji="1" lang="ja-JP" altLang="en-US" sz="1200" dirty="0">
                <a:latin typeface="Times New Roman" panose="02020603050405020304" pitchFamily="18" charset="0"/>
                <a:cs typeface="Times New Roman" panose="02020603050405020304" pitchFamily="18" charset="0"/>
              </a:rPr>
              <a:t>1 Please take the test by the method described </a:t>
            </a:r>
            <a:r>
              <a:rPr kumimoji="1" lang="en-US" altLang="ja-JP" sz="1200" dirty="0">
                <a:latin typeface="Times New Roman" panose="02020603050405020304" pitchFamily="18" charset="0"/>
                <a:cs typeface="Times New Roman" panose="02020603050405020304" pitchFamily="18" charset="0"/>
              </a:rPr>
              <a:t>above</a:t>
            </a:r>
            <a:r>
              <a:rPr kumimoji="1" lang="ja-JP" altLang="en-US" sz="1200" dirty="0">
                <a:latin typeface="Times New Roman" panose="02020603050405020304" pitchFamily="18" charset="0"/>
                <a:cs typeface="Times New Roman" panose="02020603050405020304" pitchFamily="18" charset="0"/>
              </a:rPr>
              <a:t>. If </a:t>
            </a:r>
            <a:r>
              <a:rPr kumimoji="1" lang="en-US" altLang="ja-JP" sz="1200" dirty="0">
                <a:latin typeface="Times New Roman" panose="02020603050405020304" pitchFamily="18" charset="0"/>
                <a:cs typeface="Times New Roman" panose="02020603050405020304" pitchFamily="18" charset="0"/>
              </a:rPr>
              <a:t>you take </a:t>
            </a:r>
            <a:r>
              <a:rPr kumimoji="1" lang="ja-JP" altLang="en-US" sz="1200" dirty="0">
                <a:latin typeface="Times New Roman" panose="02020603050405020304" pitchFamily="18" charset="0"/>
                <a:cs typeface="Times New Roman" panose="02020603050405020304" pitchFamily="18" charset="0"/>
              </a:rPr>
              <a:t>the test </a:t>
            </a:r>
            <a:r>
              <a:rPr kumimoji="1" lang="en-US" altLang="ja-JP" sz="1200" dirty="0">
                <a:latin typeface="Times New Roman" panose="02020603050405020304" pitchFamily="18" charset="0"/>
                <a:cs typeface="Times New Roman" panose="02020603050405020304" pitchFamily="18" charset="0"/>
              </a:rPr>
              <a:t>by</a:t>
            </a:r>
            <a:r>
              <a:rPr kumimoji="1" lang="ja-JP" altLang="en-US" sz="1200" dirty="0">
                <a:latin typeface="Times New Roman" panose="02020603050405020304" pitchFamily="18" charset="0"/>
                <a:cs typeface="Times New Roman" panose="02020603050405020304" pitchFamily="18" charset="0"/>
              </a:rPr>
              <a:t> a method not listed, you will be required to take the test again.</a:t>
            </a:r>
            <a:endParaRPr kumimoji="1" lang="en-US" altLang="ja-JP" sz="1200" dirty="0">
              <a:latin typeface="Times New Roman" panose="02020603050405020304" pitchFamily="18" charset="0"/>
              <a:cs typeface="Times New Roman" panose="02020603050405020304" pitchFamily="18" charset="0"/>
            </a:endParaRPr>
          </a:p>
          <a:p>
            <a:pPr marL="444500" indent="-444500">
              <a:tabLst>
                <a:tab pos="444500" algn="l"/>
              </a:tabLst>
            </a:pPr>
            <a:r>
              <a:rPr lang="en-US" altLang="ja-JP" sz="1200" dirty="0">
                <a:latin typeface="Times New Roman" panose="02020603050405020304" pitchFamily="18" charset="0"/>
                <a:cs typeface="Times New Roman" panose="02020603050405020304" pitchFamily="18" charset="0"/>
              </a:rPr>
              <a:t>*2 If your HBs antibody test is negative (you have never tested positive in the past), it is recommended that you receive the vaccine (1 course: 3 doses) before training or practical placement. However, if it is difficult to complete the vaccination before training or practical placement, please receive the first dose of the vaccine before training or practical placement and plan the schedule for the second and subsequent doses before starting training or practical placement.</a:t>
            </a: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4 pages</a:t>
            </a:r>
          </a:p>
        </p:txBody>
      </p:sp>
      <p:sp>
        <p:nvSpPr>
          <p:cNvPr id="8" name="正方形/長方形 7"/>
          <p:cNvSpPr/>
          <p:nvPr/>
        </p:nvSpPr>
        <p:spPr>
          <a:xfrm>
            <a:off x="-381000" y="5795390"/>
            <a:ext cx="7239000" cy="409059"/>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136471" y="5813342"/>
            <a:ext cx="5264696" cy="461665"/>
          </a:xfrm>
          <a:prstGeom prst="rect">
            <a:avLst/>
          </a:prstGeom>
          <a:noFill/>
        </p:spPr>
        <p:txBody>
          <a:bodyPr wrap="square" rtlCol="0">
            <a:spAutoFit/>
          </a:bodyPr>
          <a:lstStyle/>
          <a:p>
            <a:pPr>
              <a:tabLst>
                <a:tab pos="4749800" algn="l"/>
              </a:tabLst>
            </a:pPr>
            <a:r>
              <a:rPr kumimoji="1" lang="ja-JP" altLang="en-US" sz="2400" b="1" dirty="0">
                <a:latin typeface="Times New Roman" panose="02020603050405020304" pitchFamily="18" charset="0"/>
                <a:cs typeface="Times New Roman" panose="02020603050405020304" pitchFamily="18" charset="0"/>
              </a:rPr>
              <a:t>5. </a:t>
            </a:r>
            <a:r>
              <a:rPr kumimoji="1" lang="en-US" altLang="ja-JP" sz="2400" b="1" dirty="0">
                <a:latin typeface="Times New Roman" panose="02020603050405020304" pitchFamily="18" charset="0"/>
                <a:cs typeface="Times New Roman" panose="02020603050405020304" pitchFamily="18" charset="0"/>
              </a:rPr>
              <a:t>T</a:t>
            </a:r>
            <a:r>
              <a:rPr kumimoji="1" lang="ja-JP" altLang="en-US" sz="2400" b="1" dirty="0">
                <a:latin typeface="Times New Roman" panose="02020603050405020304" pitchFamily="18" charset="0"/>
                <a:cs typeface="Times New Roman" panose="02020603050405020304" pitchFamily="18" charset="0"/>
              </a:rPr>
              <a:t>uberculosis</a:t>
            </a:r>
          </a:p>
        </p:txBody>
      </p:sp>
      <p:sp>
        <p:nvSpPr>
          <p:cNvPr id="11" name="タイトル 1"/>
          <p:cNvSpPr txBox="1">
            <a:spLocks/>
          </p:cNvSpPr>
          <p:nvPr/>
        </p:nvSpPr>
        <p:spPr>
          <a:xfrm>
            <a:off x="451643" y="6285212"/>
            <a:ext cx="5915025" cy="13542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300" dirty="0">
                <a:latin typeface="Times New Roman" panose="02020603050405020304" pitchFamily="18" charset="0"/>
                <a:ea typeface="+mn-ea"/>
                <a:cs typeface="Times New Roman" panose="02020603050405020304" pitchFamily="18" charset="0"/>
              </a:rPr>
              <a:t>　Please </a:t>
            </a:r>
            <a:r>
              <a:rPr lang="ja-JP" altLang="en-US" sz="1300" u="sng" dirty="0">
                <a:latin typeface="Times New Roman" panose="02020603050405020304" pitchFamily="18" charset="0"/>
                <a:ea typeface="+mn-ea"/>
                <a:cs typeface="Times New Roman" panose="02020603050405020304" pitchFamily="18" charset="0"/>
              </a:rPr>
              <a:t>take one of the </a:t>
            </a:r>
            <a:r>
              <a:rPr lang="en-US" altLang="ja-JP" sz="1300" u="sng" dirty="0" err="1">
                <a:latin typeface="Times New Roman" panose="02020603050405020304" pitchFamily="18" charset="0"/>
                <a:ea typeface="+mn-ea"/>
                <a:cs typeface="Times New Roman" panose="02020603050405020304" pitchFamily="18" charset="0"/>
              </a:rPr>
              <a:t>examina</a:t>
            </a:r>
            <a:r>
              <a:rPr lang="ja-JP" altLang="en-US" sz="1300" u="sng" dirty="0">
                <a:latin typeface="Times New Roman" panose="02020603050405020304" pitchFamily="18" charset="0"/>
                <a:ea typeface="+mn-ea"/>
                <a:cs typeface="Times New Roman" panose="02020603050405020304" pitchFamily="18" charset="0"/>
              </a:rPr>
              <a:t>tion items</a:t>
            </a:r>
            <a:r>
              <a:rPr lang="ja-JP" altLang="en-US" sz="1300" dirty="0">
                <a:latin typeface="Times New Roman" panose="02020603050405020304" pitchFamily="18" charset="0"/>
                <a:ea typeface="+mn-ea"/>
                <a:cs typeface="Times New Roman" panose="02020603050405020304" pitchFamily="18" charset="0"/>
              </a:rPr>
              <a:t> listed below and </a:t>
            </a:r>
            <a:r>
              <a:rPr lang="en-US" altLang="ja-JP" sz="1300" dirty="0">
                <a:latin typeface="Times New Roman" panose="02020603050405020304" pitchFamily="18" charset="0"/>
                <a:ea typeface="+mn-ea"/>
                <a:cs typeface="Times New Roman" panose="02020603050405020304" pitchFamily="18" charset="0"/>
              </a:rPr>
              <a:t>fill</a:t>
            </a:r>
            <a:r>
              <a:rPr lang="ja-JP" altLang="en-US" sz="1300" dirty="0">
                <a:latin typeface="Times New Roman" panose="02020603050405020304" pitchFamily="18" charset="0"/>
                <a:ea typeface="+mn-ea"/>
                <a:cs typeface="Times New Roman" panose="02020603050405020304" pitchFamily="18" charset="0"/>
              </a:rPr>
              <a:t> in </a:t>
            </a:r>
            <a:r>
              <a:rPr lang="en-US" altLang="ja-JP" sz="1300" dirty="0">
                <a:latin typeface="Times New Roman" panose="02020603050405020304" pitchFamily="18" charset="0"/>
                <a:ea typeface="+mn-ea"/>
                <a:cs typeface="Times New Roman" panose="02020603050405020304" pitchFamily="18" charset="0"/>
              </a:rPr>
              <a:t>[</a:t>
            </a:r>
            <a:r>
              <a:rPr lang="ja-JP" altLang="en-US" sz="1300" dirty="0">
                <a:latin typeface="Times New Roman" panose="02020603050405020304" pitchFamily="18" charset="0"/>
                <a:ea typeface="+mn-ea"/>
                <a:cs typeface="Times New Roman" panose="02020603050405020304" pitchFamily="18" charset="0"/>
              </a:rPr>
              <a:t>Form 1</a:t>
            </a:r>
            <a:r>
              <a:rPr lang="en-US" altLang="ja-JP" sz="1300" dirty="0">
                <a:latin typeface="Times New Roman" panose="02020603050405020304" pitchFamily="18" charset="0"/>
                <a:ea typeface="+mn-ea"/>
                <a:cs typeface="Times New Roman" panose="02020603050405020304" pitchFamily="18" charset="0"/>
              </a:rPr>
              <a:t>].</a:t>
            </a:r>
          </a:p>
          <a:p>
            <a:endParaRPr lang="en-US" altLang="ja-JP" sz="1300" dirty="0">
              <a:solidFill>
                <a:srgbClr val="FF0000"/>
              </a:solidFill>
              <a:latin typeface="Times New Roman" panose="02020603050405020304" pitchFamily="18" charset="0"/>
              <a:ea typeface="+mn-ea"/>
              <a:cs typeface="Times New Roman" panose="02020603050405020304" pitchFamily="18" charset="0"/>
            </a:endParaRPr>
          </a:p>
          <a:p>
            <a:r>
              <a:rPr lang="ja-JP" altLang="en-US" sz="1300" dirty="0">
                <a:latin typeface="Times New Roman" panose="02020603050405020304" pitchFamily="18" charset="0"/>
                <a:ea typeface="+mn-ea"/>
                <a:cs typeface="Times New Roman" panose="02020603050405020304" pitchFamily="18" charset="0"/>
              </a:rPr>
              <a:t>　</a:t>
            </a:r>
            <a:r>
              <a:rPr lang="en-US" altLang="ja-JP" sz="1300" dirty="0">
                <a:latin typeface="Times New Roman" panose="02020603050405020304" pitchFamily="18" charset="0"/>
                <a:ea typeface="+mn-ea"/>
                <a:cs typeface="Times New Roman" panose="02020603050405020304" pitchFamily="18" charset="0"/>
              </a:rPr>
              <a:t>Any</a:t>
            </a:r>
            <a:r>
              <a:rPr lang="ja-JP" altLang="en-US" sz="1300" dirty="0">
                <a:latin typeface="Times New Roman" panose="02020603050405020304" pitchFamily="18" charset="0"/>
                <a:ea typeface="+mn-ea"/>
                <a:cs typeface="Times New Roman" panose="02020603050405020304" pitchFamily="18" charset="0"/>
              </a:rPr>
              <a:t> </a:t>
            </a:r>
            <a:r>
              <a:rPr lang="en-US" altLang="ja-JP" sz="1300" dirty="0">
                <a:latin typeface="Times New Roman" panose="02020603050405020304" pitchFamily="18" charset="0"/>
                <a:ea typeface="+mn-ea"/>
                <a:cs typeface="Times New Roman" panose="02020603050405020304" pitchFamily="18" charset="0"/>
              </a:rPr>
              <a:t>examination date is acceptable</a:t>
            </a:r>
            <a:r>
              <a:rPr lang="ja-JP" altLang="en-US" sz="1300" dirty="0">
                <a:latin typeface="Times New Roman" panose="02020603050405020304" pitchFamily="18" charset="0"/>
                <a:ea typeface="+mn-ea"/>
                <a:cs typeface="Times New Roman" panose="02020603050405020304" pitchFamily="18" charset="0"/>
              </a:rPr>
              <a:t> as long as the results were obtained by the </a:t>
            </a:r>
            <a:r>
              <a:rPr lang="en-US" altLang="ja-JP" sz="1300" dirty="0" err="1">
                <a:latin typeface="Times New Roman" panose="02020603050405020304" pitchFamily="18" charset="0"/>
                <a:ea typeface="+mn-ea"/>
                <a:cs typeface="Times New Roman" panose="02020603050405020304" pitchFamily="18" charset="0"/>
              </a:rPr>
              <a:t>examina</a:t>
            </a:r>
            <a:r>
              <a:rPr lang="ja-JP" altLang="en-US" sz="1300" dirty="0">
                <a:latin typeface="Times New Roman" panose="02020603050405020304" pitchFamily="18" charset="0"/>
                <a:ea typeface="+mn-ea"/>
                <a:cs typeface="Times New Roman" panose="02020603050405020304" pitchFamily="18" charset="0"/>
              </a:rPr>
              <a:t>tion methods listed below.</a:t>
            </a:r>
            <a:endParaRPr lang="ja-JP" altLang="en-US" sz="1300" dirty="0">
              <a:solidFill>
                <a:srgbClr val="FF0000"/>
              </a:solidFill>
              <a:latin typeface="Times New Roman" panose="02020603050405020304" pitchFamily="18" charset="0"/>
              <a:ea typeface="+mn-ea"/>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3747092856"/>
              </p:ext>
            </p:extLst>
          </p:nvPr>
        </p:nvGraphicFramePr>
        <p:xfrm>
          <a:off x="451643" y="7341080"/>
          <a:ext cx="5869781" cy="1498878"/>
        </p:xfrm>
        <a:graphic>
          <a:graphicData uri="http://schemas.openxmlformats.org/drawingml/2006/table">
            <a:tbl>
              <a:tblPr firstRow="1">
                <a:tableStyleId>{0505E3EF-67EA-436B-97B2-0124C06EBD24}</a:tableStyleId>
              </a:tblPr>
              <a:tblGrid>
                <a:gridCol w="3034984">
                  <a:extLst>
                    <a:ext uri="{9D8B030D-6E8A-4147-A177-3AD203B41FA5}">
                      <a16:colId xmlns:a16="http://schemas.microsoft.com/office/drawing/2014/main" val="1470361694"/>
                    </a:ext>
                  </a:extLst>
                </a:gridCol>
                <a:gridCol w="2834797">
                  <a:extLst>
                    <a:ext uri="{9D8B030D-6E8A-4147-A177-3AD203B41FA5}">
                      <a16:colId xmlns:a16="http://schemas.microsoft.com/office/drawing/2014/main" val="555399104"/>
                    </a:ext>
                  </a:extLst>
                </a:gridCol>
              </a:tblGrid>
              <a:tr h="447967">
                <a:tc>
                  <a:txBody>
                    <a:bodyPr/>
                    <a:lstStyle/>
                    <a:p>
                      <a:pPr algn="ctr"/>
                      <a:r>
                        <a:rPr kumimoji="1" lang="en-US" altLang="ja-JP" dirty="0">
                          <a:latin typeface="Times New Roman" panose="02020603050405020304" pitchFamily="18" charset="0"/>
                          <a:cs typeface="Times New Roman" panose="02020603050405020304" pitchFamily="18" charset="0"/>
                        </a:rPr>
                        <a:t>Examination items</a:t>
                      </a:r>
                      <a:r>
                        <a:rPr kumimoji="1" lang="ja-JP" altLang="en-US" baseline="30000" dirty="0">
                          <a:latin typeface="Times New Roman" panose="02020603050405020304" pitchFamily="18" charset="0"/>
                          <a:cs typeface="Times New Roman" panose="02020603050405020304" pitchFamily="18" charset="0"/>
                        </a:rPr>
                        <a:t>＊１</a:t>
                      </a:r>
                      <a:endParaRPr kumimoji="1" lang="en-US" altLang="ja-JP" baseline="30000" dirty="0">
                        <a:latin typeface="Times New Roman" panose="02020603050405020304" pitchFamily="18" charset="0"/>
                        <a:cs typeface="Times New Roman" panose="02020603050405020304" pitchFamily="18" charset="0"/>
                      </a:endParaRPr>
                    </a:p>
                    <a:p>
                      <a:pPr algn="ctr"/>
                      <a:r>
                        <a:rPr kumimoji="1" lang="ja-JP" altLang="en-US" sz="1200" b="0" u="sng" dirty="0">
                          <a:latin typeface="Times New Roman" panose="02020603050405020304" pitchFamily="18" charset="0"/>
                          <a:cs typeface="Times New Roman" panose="02020603050405020304" pitchFamily="18" charset="0"/>
                        </a:rPr>
                        <a:t>Take either one of the items</a:t>
                      </a:r>
                      <a:endParaRPr kumimoji="1" lang="ja-JP" altLang="en-US" b="0" u="sng"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dirty="0">
                          <a:latin typeface="Times New Roman" panose="02020603050405020304" pitchFamily="18" charset="0"/>
                          <a:cs typeface="Times New Roman" panose="02020603050405020304" pitchFamily="18" charset="0"/>
                        </a:rPr>
                        <a:t>C</a:t>
                      </a:r>
                      <a:r>
                        <a:rPr kumimoji="1" lang="ja-JP" altLang="en-US" dirty="0">
                          <a:latin typeface="Times New Roman" panose="02020603050405020304" pitchFamily="18" charset="0"/>
                          <a:cs typeface="Times New Roman" panose="02020603050405020304" pitchFamily="18" charset="0"/>
                        </a:rPr>
                        <a:t>riterion</a:t>
                      </a:r>
                      <a:r>
                        <a:rPr kumimoji="1" lang="ja-JP" altLang="en-US" baseline="30000" dirty="0">
                          <a:latin typeface="Times New Roman" panose="02020603050405020304" pitchFamily="18" charset="0"/>
                          <a:cs typeface="Times New Roman" panose="02020603050405020304" pitchFamily="18" charset="0"/>
                        </a:rPr>
                        <a:t>＊１</a:t>
                      </a:r>
                      <a:endParaRPr kumimoji="1" lang="en-US" altLang="ja-JP" baseline="300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10998687"/>
                  </a:ext>
                </a:extLst>
              </a:tr>
              <a:tr h="509409">
                <a:tc>
                  <a:txBody>
                    <a:bodyPr/>
                    <a:lstStyle/>
                    <a:p>
                      <a:r>
                        <a:rPr lang="en-US" altLang="ja-JP" sz="1350" dirty="0">
                          <a:latin typeface="Times New Roman" panose="02020603050405020304" pitchFamily="18" charset="0"/>
                          <a:ea typeface="+mn-ea"/>
                          <a:cs typeface="Times New Roman" panose="02020603050405020304" pitchFamily="18" charset="0"/>
                        </a:rPr>
                        <a:t>Q</a:t>
                      </a:r>
                      <a:r>
                        <a:rPr lang="ja-JP" altLang="en-US" sz="1350" dirty="0">
                          <a:latin typeface="Times New Roman" panose="02020603050405020304" pitchFamily="18" charset="0"/>
                          <a:ea typeface="+mn-ea"/>
                          <a:cs typeface="Times New Roman" panose="02020603050405020304" pitchFamily="18" charset="0"/>
                        </a:rPr>
                        <a:t>uantiferon test</a:t>
                      </a:r>
                      <a:endParaRPr lang="en-US" altLang="ja-JP" sz="1350" dirty="0">
                        <a:latin typeface="Times New Roman" panose="02020603050405020304" pitchFamily="18" charset="0"/>
                        <a:ea typeface="+mn-ea"/>
                        <a:cs typeface="Times New Roman" panose="02020603050405020304" pitchFamily="18" charset="0"/>
                      </a:endParaRPr>
                    </a:p>
                    <a:p>
                      <a:r>
                        <a:rPr lang="ja-JP" altLang="en-US" sz="1350" dirty="0">
                          <a:latin typeface="Times New Roman" panose="02020603050405020304" pitchFamily="18" charset="0"/>
                          <a:ea typeface="+mn-ea"/>
                          <a:cs typeface="Times New Roman" panose="02020603050405020304" pitchFamily="18" charset="0"/>
                        </a:rPr>
                        <a:t>(QFT </a:t>
                      </a:r>
                      <a:r>
                        <a:rPr lang="en-US" altLang="ja-JP" sz="1350" dirty="0">
                          <a:latin typeface="Times New Roman" panose="02020603050405020304" pitchFamily="18" charset="0"/>
                          <a:ea typeface="+mn-ea"/>
                          <a:cs typeface="Times New Roman" panose="02020603050405020304" pitchFamily="18" charset="0"/>
                        </a:rPr>
                        <a:t>test</a:t>
                      </a:r>
                      <a:r>
                        <a:rPr lang="ja-JP" altLang="en-US" sz="1350" dirty="0">
                          <a:latin typeface="Times New Roman" panose="02020603050405020304" pitchFamily="18" charset="0"/>
                          <a:ea typeface="+mn-ea"/>
                          <a:cs typeface="Times New Roman" panose="02020603050405020304" pitchFamily="18" charset="0"/>
                        </a:rPr>
                        <a:t>)</a:t>
                      </a:r>
                      <a:endParaRPr lang="en-US" altLang="ja-JP" sz="1350" dirty="0">
                        <a:latin typeface="Times New Roman" panose="02020603050405020304" pitchFamily="18" charset="0"/>
                        <a:ea typeface="+mn-ea"/>
                        <a:cs typeface="Times New Roman" panose="02020603050405020304" pitchFamily="18" charset="0"/>
                      </a:endParaRPr>
                    </a:p>
                  </a:txBody>
                  <a:tcPr>
                    <a:lnB w="9525" cap="flat" cmpd="sng" algn="ctr">
                      <a:solidFill>
                        <a:schemeClr val="tx1"/>
                      </a:solidFill>
                      <a:prstDash val="dot"/>
                      <a:round/>
                      <a:headEnd type="none" w="med" len="med"/>
                      <a:tailEnd type="none" w="med" len="med"/>
                    </a:lnB>
                  </a:tcPr>
                </a:tc>
                <a:tc rowSpan="2">
                  <a:txBody>
                    <a:bodyPr/>
                    <a:lstStyle/>
                    <a:p>
                      <a:r>
                        <a:rPr kumimoji="1" lang="ja-JP" altLang="en-US" dirty="0">
                          <a:latin typeface="Times New Roman" panose="02020603050405020304" pitchFamily="18" charset="0"/>
                          <a:ea typeface="+mn-ea"/>
                          <a:cs typeface="Times New Roman" panose="02020603050405020304" pitchFamily="18" charset="0"/>
                        </a:rPr>
                        <a:t>Follow the standard values of the </a:t>
                      </a:r>
                      <a:r>
                        <a:rPr kumimoji="1" lang="en-US" altLang="ja-JP" dirty="0" err="1">
                          <a:latin typeface="Times New Roman" panose="02020603050405020304" pitchFamily="18" charset="0"/>
                          <a:ea typeface="+mn-ea"/>
                          <a:cs typeface="Times New Roman" panose="02020603050405020304" pitchFamily="18" charset="0"/>
                        </a:rPr>
                        <a:t>examina</a:t>
                      </a:r>
                      <a:r>
                        <a:rPr kumimoji="1" lang="ja-JP" altLang="en-US" dirty="0">
                          <a:latin typeface="Times New Roman" panose="02020603050405020304" pitchFamily="18" charset="0"/>
                          <a:ea typeface="+mn-ea"/>
                          <a:cs typeface="Times New Roman" panose="02020603050405020304" pitchFamily="18" charset="0"/>
                        </a:rPr>
                        <a:t>tion method</a:t>
                      </a:r>
                    </a:p>
                  </a:txBody>
                  <a:tcPr/>
                </a:tc>
                <a:extLst>
                  <a:ext uri="{0D108BD9-81ED-4DB2-BD59-A6C34878D82A}">
                    <a16:rowId xmlns:a16="http://schemas.microsoft.com/office/drawing/2014/main" val="2982861741"/>
                  </a:ext>
                </a:extLst>
              </a:tr>
              <a:tr h="509409">
                <a:tc>
                  <a:txBody>
                    <a:bodyPr/>
                    <a:lstStyle/>
                    <a:p>
                      <a:r>
                        <a:rPr kumimoji="1" lang="en-US" altLang="ja-JP" dirty="0">
                          <a:latin typeface="Times New Roman" panose="02020603050405020304" pitchFamily="18" charset="0"/>
                          <a:ea typeface="+mn-ea"/>
                          <a:cs typeface="Times New Roman" panose="02020603050405020304" pitchFamily="18" charset="0"/>
                        </a:rPr>
                        <a:t>T-SPOT</a:t>
                      </a:r>
                      <a:endParaRPr kumimoji="1" lang="ja-JP" altLang="en-US" dirty="0">
                        <a:latin typeface="Times New Roman" panose="02020603050405020304" pitchFamily="18" charset="0"/>
                        <a:ea typeface="+mn-ea"/>
                        <a:cs typeface="Times New Roman" panose="02020603050405020304" pitchFamily="18" charset="0"/>
                      </a:endParaRPr>
                    </a:p>
                  </a:txBody>
                  <a:tcPr>
                    <a:lnT w="9525" cap="flat" cmpd="sng" algn="ctr">
                      <a:solidFill>
                        <a:schemeClr val="tx1"/>
                      </a:solidFill>
                      <a:prstDash val="dot"/>
                      <a:round/>
                      <a:headEnd type="none" w="med" len="med"/>
                      <a:tailEnd type="none" w="med" len="med"/>
                    </a:lnT>
                  </a:tcPr>
                </a:tc>
                <a:tc vMerge="1">
                  <a:txBody>
                    <a:bodyPr/>
                    <a:lstStyle/>
                    <a:p>
                      <a:endParaRPr kumimoji="1" lang="ja-JP" altLang="en-US" dirty="0"/>
                    </a:p>
                  </a:txBody>
                  <a:tcPr/>
                </a:tc>
                <a:extLst>
                  <a:ext uri="{0D108BD9-81ED-4DB2-BD59-A6C34878D82A}">
                    <a16:rowId xmlns:a16="http://schemas.microsoft.com/office/drawing/2014/main" val="3312958934"/>
                  </a:ext>
                </a:extLst>
              </a:tr>
            </a:tbl>
          </a:graphicData>
        </a:graphic>
      </p:graphicFrame>
      <p:sp>
        <p:nvSpPr>
          <p:cNvPr id="14" name="正方形/長方形 13"/>
          <p:cNvSpPr/>
          <p:nvPr/>
        </p:nvSpPr>
        <p:spPr>
          <a:xfrm>
            <a:off x="419101" y="8839958"/>
            <a:ext cx="6005511" cy="461665"/>
          </a:xfrm>
          <a:prstGeom prst="rect">
            <a:avLst/>
          </a:prstGeom>
        </p:spPr>
        <p:txBody>
          <a:bodyPr wrap="square">
            <a:spAutoFit/>
          </a:bodyPr>
          <a:lstStyle/>
          <a:p>
            <a:pPr marL="444500" indent="-444500">
              <a:tabLst>
                <a:tab pos="444500" algn="l"/>
              </a:tabLst>
            </a:pPr>
            <a:r>
              <a:rPr kumimoji="1" lang="ja-JP" altLang="en-US" sz="1200" dirty="0">
                <a:latin typeface="+mn-ea"/>
              </a:rPr>
              <a:t>＊ </a:t>
            </a:r>
            <a:r>
              <a:rPr kumimoji="1" lang="ja-JP" altLang="en-US" sz="1200" dirty="0">
                <a:latin typeface="Times New Roman" panose="02020603050405020304" pitchFamily="18" charset="0"/>
                <a:cs typeface="Times New Roman" panose="02020603050405020304" pitchFamily="18" charset="0"/>
              </a:rPr>
              <a:t>1 If the result is positive, please consult with the medical institution where you received the examination.</a:t>
            </a:r>
          </a:p>
        </p:txBody>
      </p:sp>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8256" y="-9823"/>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393700" y="1054357"/>
            <a:ext cx="6096000" cy="1508105"/>
          </a:xfrm>
          <a:prstGeom prst="rect">
            <a:avLst/>
          </a:prstGeom>
          <a:noFill/>
        </p:spPr>
        <p:txBody>
          <a:bodyPr wrap="square" rtlCol="0">
            <a:spAutoFit/>
          </a:bodyPr>
          <a:lstStyle/>
          <a:p>
            <a:r>
              <a:rPr kumimoji="1" lang="ja-JP" altLang="en-US" sz="1400" b="1" dirty="0">
                <a:latin typeface="Times New Roman" panose="02020603050405020304" pitchFamily="18" charset="0"/>
                <a:cs typeface="Times New Roman" panose="02020603050405020304" pitchFamily="18" charset="0"/>
              </a:rPr>
              <a:t>(1) Medical institutions to </a:t>
            </a:r>
            <a:r>
              <a:rPr kumimoji="1" lang="en-US" altLang="ja-JP" sz="1400" b="1" dirty="0">
                <a:latin typeface="Times New Roman" panose="02020603050405020304" pitchFamily="18" charset="0"/>
                <a:cs typeface="Times New Roman" panose="02020603050405020304" pitchFamily="18" charset="0"/>
              </a:rPr>
              <a:t>visit</a:t>
            </a:r>
          </a:p>
          <a:p>
            <a:pPr marL="533400"/>
            <a:r>
              <a:rPr lang="ja-JP" altLang="en-US" sz="1300" dirty="0">
                <a:latin typeface="Times New Roman" panose="02020603050405020304" pitchFamily="18" charset="0"/>
                <a:cs typeface="Times New Roman" panose="02020603050405020304" pitchFamily="18" charset="0"/>
              </a:rPr>
              <a:t>　Although there is no designation of medical institution, </a:t>
            </a:r>
            <a:r>
              <a:rPr lang="ja-JP" altLang="en-US" sz="1300" u="sng" dirty="0">
                <a:latin typeface="Times New Roman" panose="02020603050405020304" pitchFamily="18" charset="0"/>
                <a:cs typeface="Times New Roman" panose="02020603050405020304" pitchFamily="18" charset="0"/>
              </a:rPr>
              <a:t>both vaccinations and tests are not conducted at Gunma University Hospital</a:t>
            </a:r>
            <a:r>
              <a:rPr lang="ja-JP" altLang="en-US" sz="1300" dirty="0">
                <a:latin typeface="Times New Roman" panose="02020603050405020304" pitchFamily="18" charset="0"/>
                <a:cs typeface="Times New Roman" panose="02020603050405020304" pitchFamily="18" charset="0"/>
              </a:rPr>
              <a:t>.</a:t>
            </a:r>
            <a:endParaRPr lang="en-US" altLang="ja-JP" sz="1300" dirty="0">
              <a:latin typeface="Times New Roman" panose="02020603050405020304" pitchFamily="18" charset="0"/>
              <a:cs typeface="Times New Roman" panose="02020603050405020304" pitchFamily="18" charset="0"/>
            </a:endParaRPr>
          </a:p>
          <a:p>
            <a:pPr marL="533400"/>
            <a:r>
              <a:rPr lang="ja-JP" altLang="en-US" sz="1300" dirty="0">
                <a:latin typeface="Times New Roman" panose="02020603050405020304" pitchFamily="18" charset="0"/>
                <a:cs typeface="Times New Roman" panose="02020603050405020304" pitchFamily="18" charset="0"/>
              </a:rPr>
              <a:t>　</a:t>
            </a:r>
            <a:r>
              <a:rPr lang="en-US" altLang="ja-JP" sz="1300" dirty="0">
                <a:latin typeface="Times New Roman" panose="02020603050405020304" pitchFamily="18" charset="0"/>
                <a:cs typeface="Times New Roman" panose="02020603050405020304" pitchFamily="18" charset="0"/>
              </a:rPr>
              <a:t>Examination</a:t>
            </a:r>
            <a:r>
              <a:rPr lang="ja-JP" altLang="en-US" sz="1300" dirty="0">
                <a:latin typeface="Times New Roman" panose="02020603050405020304" pitchFamily="18" charset="0"/>
                <a:cs typeface="Times New Roman" panose="02020603050405020304" pitchFamily="18" charset="0"/>
              </a:rPr>
              <a:t> </a:t>
            </a:r>
            <a:r>
              <a:rPr lang="en-US" altLang="ja-JP" sz="1300" dirty="0">
                <a:latin typeface="Times New Roman" panose="02020603050405020304" pitchFamily="18" charset="0"/>
                <a:cs typeface="Times New Roman" panose="02020603050405020304" pitchFamily="18" charset="0"/>
              </a:rPr>
              <a:t>methods</a:t>
            </a:r>
            <a:r>
              <a:rPr lang="ja-JP" altLang="en-US" sz="1300" dirty="0">
                <a:latin typeface="Times New Roman" panose="02020603050405020304" pitchFamily="18" charset="0"/>
                <a:cs typeface="Times New Roman" panose="02020603050405020304" pitchFamily="18" charset="0"/>
              </a:rPr>
              <a:t> that can be </a:t>
            </a:r>
            <a:r>
              <a:rPr lang="en-US" altLang="ja-JP" sz="1300" dirty="0">
                <a:latin typeface="Times New Roman" panose="02020603050405020304" pitchFamily="18" charset="0"/>
                <a:cs typeface="Times New Roman" panose="02020603050405020304" pitchFamily="18" charset="0"/>
              </a:rPr>
              <a:t>provided</a:t>
            </a:r>
            <a:r>
              <a:rPr lang="ja-JP" altLang="en-US" sz="1300" dirty="0">
                <a:latin typeface="Times New Roman" panose="02020603050405020304" pitchFamily="18" charset="0"/>
                <a:cs typeface="Times New Roman" panose="02020603050405020304" pitchFamily="18" charset="0"/>
              </a:rPr>
              <a:t> may be limited depending on the medical institution. In such cases, it is necessary to visit multiple medical institutions and prepare </a:t>
            </a:r>
            <a:r>
              <a:rPr lang="en-US" altLang="ja-JP" sz="1300" dirty="0">
                <a:latin typeface="Times New Roman" panose="02020603050405020304" pitchFamily="18" charset="0"/>
                <a:cs typeface="Times New Roman" panose="02020603050405020304" pitchFamily="18" charset="0"/>
              </a:rPr>
              <a:t>the </a:t>
            </a:r>
            <a:r>
              <a:rPr lang="ja-JP" altLang="en-US" sz="1300" dirty="0">
                <a:latin typeface="Times New Roman" panose="02020603050405020304" pitchFamily="18" charset="0"/>
                <a:cs typeface="Times New Roman" panose="02020603050405020304" pitchFamily="18" charset="0"/>
              </a:rPr>
              <a:t>Form 1 </a:t>
            </a:r>
            <a:r>
              <a:rPr lang="en-US" altLang="ja-JP" sz="1300" dirty="0">
                <a:latin typeface="Times New Roman" panose="02020603050405020304" pitchFamily="18" charset="0"/>
                <a:cs typeface="Times New Roman" panose="02020603050405020304" pitchFamily="18" charset="0"/>
              </a:rPr>
              <a:t>per </a:t>
            </a:r>
            <a:r>
              <a:rPr lang="ja-JP" altLang="en-US" sz="1300" dirty="0">
                <a:latin typeface="Times New Roman" panose="02020603050405020304" pitchFamily="18" charset="0"/>
                <a:cs typeface="Times New Roman" panose="02020603050405020304" pitchFamily="18" charset="0"/>
              </a:rPr>
              <a:t>each institution</a:t>
            </a:r>
            <a:r>
              <a:rPr lang="en-US" altLang="ja-JP" sz="1300" dirty="0">
                <a:latin typeface="Times New Roman" panose="02020603050405020304" pitchFamily="18" charset="0"/>
                <a:cs typeface="Times New Roman" panose="02020603050405020304" pitchFamily="18" charset="0"/>
              </a:rPr>
              <a:t>. We recommend that you contact the medical institution you plan to visit in advance.</a:t>
            </a:r>
          </a:p>
        </p:txBody>
      </p:sp>
      <p:sp>
        <p:nvSpPr>
          <p:cNvPr id="7" name="テキスト ボックス 6"/>
          <p:cNvSpPr txBox="1"/>
          <p:nvPr/>
        </p:nvSpPr>
        <p:spPr>
          <a:xfrm>
            <a:off x="393700" y="2781404"/>
            <a:ext cx="6096000" cy="1508105"/>
          </a:xfrm>
          <a:prstGeom prst="rect">
            <a:avLst/>
          </a:prstGeom>
          <a:noFill/>
        </p:spPr>
        <p:txBody>
          <a:bodyPr wrap="square" rtlCol="0">
            <a:spAutoFit/>
          </a:bodyPr>
          <a:lstStyle/>
          <a:p>
            <a:r>
              <a:rPr kumimoji="1" lang="ja-JP" altLang="en-US" sz="1400" b="1" dirty="0">
                <a:latin typeface="Times New Roman" panose="02020603050405020304" pitchFamily="18" charset="0"/>
                <a:cs typeface="Times New Roman" panose="02020603050405020304" pitchFamily="18" charset="0"/>
              </a:rPr>
              <a:t>(2) Estimated </a:t>
            </a:r>
            <a:r>
              <a:rPr kumimoji="1" lang="en-US" altLang="ja-JP" sz="1400" b="1" dirty="0">
                <a:latin typeface="Times New Roman" panose="02020603050405020304" pitchFamily="18" charset="0"/>
                <a:cs typeface="Times New Roman" panose="02020603050405020304" pitchFamily="18" charset="0"/>
              </a:rPr>
              <a:t>c</a:t>
            </a:r>
            <a:r>
              <a:rPr kumimoji="1" lang="ja-JP" altLang="en-US" sz="1400" b="1" dirty="0">
                <a:latin typeface="Times New Roman" panose="02020603050405020304" pitchFamily="18" charset="0"/>
                <a:cs typeface="Times New Roman" panose="02020603050405020304" pitchFamily="18" charset="0"/>
              </a:rPr>
              <a:t>osts </a:t>
            </a:r>
            <a:r>
              <a:rPr kumimoji="1" lang="en-US" altLang="ja-JP" sz="1400" b="1" dirty="0">
                <a:latin typeface="Times New Roman" panose="02020603050405020304" pitchFamily="18" charset="0"/>
                <a:cs typeface="Times New Roman" panose="02020603050405020304" pitchFamily="18" charset="0"/>
              </a:rPr>
              <a:t>of v</a:t>
            </a:r>
            <a:r>
              <a:rPr kumimoji="1" lang="ja-JP" altLang="en-US" sz="1400" b="1" dirty="0">
                <a:latin typeface="Times New Roman" panose="02020603050405020304" pitchFamily="18" charset="0"/>
                <a:cs typeface="Times New Roman" panose="02020603050405020304" pitchFamily="18" charset="0"/>
              </a:rPr>
              <a:t>accination and </a:t>
            </a:r>
            <a:r>
              <a:rPr kumimoji="1" lang="en-US" altLang="ja-JP" sz="1400" b="1" dirty="0">
                <a:latin typeface="Times New Roman" panose="02020603050405020304" pitchFamily="18" charset="0"/>
                <a:cs typeface="Times New Roman" panose="02020603050405020304" pitchFamily="18" charset="0"/>
              </a:rPr>
              <a:t>e</a:t>
            </a:r>
            <a:r>
              <a:rPr kumimoji="1" lang="ja-JP" altLang="en-US" sz="1400" b="1" dirty="0">
                <a:latin typeface="Times New Roman" panose="02020603050405020304" pitchFamily="18" charset="0"/>
                <a:cs typeface="Times New Roman" panose="02020603050405020304" pitchFamily="18" charset="0"/>
              </a:rPr>
              <a:t>xamination </a:t>
            </a:r>
            <a:r>
              <a:rPr kumimoji="1" lang="en-US" altLang="ja-JP" sz="1400" b="1" dirty="0">
                <a:latin typeface="Times New Roman" panose="02020603050405020304" pitchFamily="18" charset="0"/>
                <a:cs typeface="Times New Roman" panose="02020603050405020304" pitchFamily="18" charset="0"/>
              </a:rPr>
              <a:t>(in Japan)</a:t>
            </a:r>
            <a:r>
              <a:rPr kumimoji="1" lang="ja-JP" altLang="en-US" sz="1300" dirty="0">
                <a:latin typeface="Times New Roman" panose="02020603050405020304" pitchFamily="18" charset="0"/>
                <a:cs typeface="Times New Roman" panose="02020603050405020304" pitchFamily="18" charset="0"/>
              </a:rPr>
              <a:t>　</a:t>
            </a:r>
            <a:endParaRPr kumimoji="1" lang="en-US" altLang="ja-JP" sz="1300" dirty="0">
              <a:latin typeface="Times New Roman" panose="02020603050405020304" pitchFamily="18" charset="0"/>
              <a:cs typeface="Times New Roman" panose="02020603050405020304" pitchFamily="18" charset="0"/>
            </a:endParaRPr>
          </a:p>
          <a:p>
            <a:r>
              <a:rPr kumimoji="1" lang="ja-JP" altLang="en-US" sz="1300" dirty="0">
                <a:latin typeface="Times New Roman" panose="02020603050405020304" pitchFamily="18" charset="0"/>
                <a:cs typeface="Times New Roman" panose="02020603050405020304" pitchFamily="18" charset="0"/>
              </a:rPr>
              <a:t>　　　　</a:t>
            </a:r>
            <a:r>
              <a:rPr kumimoji="1" lang="en-US" altLang="ja-JP" sz="1300" dirty="0">
                <a:latin typeface="Times New Roman" panose="02020603050405020304" pitchFamily="18" charset="0"/>
                <a:cs typeface="Times New Roman" panose="02020603050405020304" pitchFamily="18" charset="0"/>
              </a:rPr>
              <a:t>As this is not covered by public health insurance, you will be responsible for </a:t>
            </a:r>
            <a:r>
              <a:rPr kumimoji="1" lang="ja-JP" altLang="en-US" sz="1300" dirty="0">
                <a:latin typeface="Times New Roman" panose="02020603050405020304" pitchFamily="18" charset="0"/>
                <a:cs typeface="Times New Roman" panose="02020603050405020304" pitchFamily="18" charset="0"/>
              </a:rPr>
              <a:t>　</a:t>
            </a:r>
            <a:endParaRPr kumimoji="1" lang="en-US" altLang="ja-JP" sz="1300" dirty="0">
              <a:latin typeface="Times New Roman" panose="02020603050405020304" pitchFamily="18" charset="0"/>
              <a:cs typeface="Times New Roman" panose="02020603050405020304" pitchFamily="18" charset="0"/>
            </a:endParaRPr>
          </a:p>
          <a:p>
            <a:r>
              <a:rPr kumimoji="1" lang="ja-JP" altLang="en-US" sz="1300" dirty="0">
                <a:latin typeface="Times New Roman" panose="02020603050405020304" pitchFamily="18" charset="0"/>
                <a:cs typeface="Times New Roman" panose="02020603050405020304" pitchFamily="18" charset="0"/>
              </a:rPr>
              <a:t>　　　</a:t>
            </a:r>
            <a:r>
              <a:rPr kumimoji="1" lang="en-US" altLang="ja-JP" sz="1300" dirty="0">
                <a:latin typeface="Times New Roman" panose="02020603050405020304" pitchFamily="18" charset="0"/>
                <a:cs typeface="Times New Roman" panose="02020603050405020304" pitchFamily="18" charset="0"/>
              </a:rPr>
              <a:t>100% of the costs for vaccination and testing. Costs vary depending on the </a:t>
            </a:r>
          </a:p>
          <a:p>
            <a:r>
              <a:rPr kumimoji="1" lang="ja-JP" altLang="en-US" sz="1300" dirty="0">
                <a:latin typeface="Times New Roman" panose="02020603050405020304" pitchFamily="18" charset="0"/>
                <a:cs typeface="Times New Roman" panose="02020603050405020304" pitchFamily="18" charset="0"/>
              </a:rPr>
              <a:t>　　　</a:t>
            </a:r>
            <a:r>
              <a:rPr kumimoji="1" lang="en-US" altLang="ja-JP" sz="1300" dirty="0">
                <a:latin typeface="Times New Roman" panose="02020603050405020304" pitchFamily="18" charset="0"/>
                <a:cs typeface="Times New Roman" panose="02020603050405020304" pitchFamily="18" charset="0"/>
              </a:rPr>
              <a:t>medical institution you visit, but the following is a rough guide.</a:t>
            </a:r>
          </a:p>
          <a:p>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・Blood antibody titer test: approximately 12</a:t>
            </a:r>
            <a:r>
              <a:rPr kumimoji="1" lang="en-US" altLang="ja-JP" sz="1300" dirty="0">
                <a:latin typeface="Times New Roman" panose="02020603050405020304" pitchFamily="18" charset="0"/>
                <a:cs typeface="Times New Roman" panose="02020603050405020304" pitchFamily="18" charset="0"/>
              </a:rPr>
              <a:t>,000 </a:t>
            </a:r>
            <a:r>
              <a:rPr kumimoji="1" lang="ja-JP" altLang="en-US" sz="1300" dirty="0">
                <a:latin typeface="Times New Roman" panose="02020603050405020304" pitchFamily="18" charset="0"/>
                <a:cs typeface="Times New Roman" panose="02020603050405020304" pitchFamily="18" charset="0"/>
              </a:rPr>
              <a:t>yen overall</a:t>
            </a:r>
            <a:r>
              <a:rPr kumimoji="1" lang="en-US" altLang="ja-JP" sz="1300" dirty="0">
                <a:latin typeface="Times New Roman" panose="02020603050405020304" pitchFamily="18" charset="0"/>
                <a:cs typeface="Times New Roman" panose="02020603050405020304" pitchFamily="18" charset="0"/>
              </a:rPr>
              <a:t>. </a:t>
            </a:r>
          </a:p>
          <a:p>
            <a:r>
              <a:rPr kumimoji="1" lang="ja-JP" altLang="en-US" sz="1300" dirty="0">
                <a:latin typeface="Times New Roman" panose="02020603050405020304" pitchFamily="18" charset="0"/>
                <a:cs typeface="Times New Roman" panose="02020603050405020304" pitchFamily="18" charset="0"/>
              </a:rPr>
              <a:t>　　　　　(measles, rubella,</a:t>
            </a:r>
            <a:r>
              <a:rPr kumimoji="1" lang="en-US" altLang="ja-JP" sz="1300" dirty="0">
                <a:latin typeface="Times New Roman" panose="02020603050405020304" pitchFamily="18" charset="0"/>
                <a:cs typeface="Times New Roman" panose="02020603050405020304" pitchFamily="18" charset="0"/>
              </a:rPr>
              <a:t> varicella,</a:t>
            </a:r>
            <a:r>
              <a:rPr kumimoji="1" lang="ja-JP" altLang="en-US" sz="1300" dirty="0">
                <a:latin typeface="Times New Roman" panose="02020603050405020304" pitchFamily="18" charset="0"/>
                <a:cs typeface="Times New Roman" panose="02020603050405020304" pitchFamily="18" charset="0"/>
              </a:rPr>
              <a:t> mumps,  hepatitis B)</a:t>
            </a:r>
            <a:endParaRPr kumimoji="1" lang="en-US" altLang="ja-JP" sz="1300" dirty="0">
              <a:latin typeface="Times New Roman" panose="02020603050405020304" pitchFamily="18" charset="0"/>
              <a:cs typeface="Times New Roman" panose="02020603050405020304" pitchFamily="18" charset="0"/>
            </a:endParaRPr>
          </a:p>
          <a:p>
            <a:pPr marL="533400"/>
            <a:r>
              <a:rPr kumimoji="1" lang="ja-JP" altLang="en-US" sz="1300" dirty="0">
                <a:latin typeface="Times New Roman" panose="02020603050405020304" pitchFamily="18" charset="0"/>
                <a:cs typeface="Times New Roman" panose="02020603050405020304" pitchFamily="18" charset="0"/>
              </a:rPr>
              <a:t>・Vaccinations: </a:t>
            </a:r>
            <a:r>
              <a:rPr kumimoji="1" lang="en-US" altLang="ja-JP" sz="1300" dirty="0">
                <a:latin typeface="Times New Roman" panose="02020603050405020304" pitchFamily="18" charset="0"/>
                <a:cs typeface="Times New Roman" panose="02020603050405020304" pitchFamily="18" charset="0"/>
              </a:rPr>
              <a:t>Approx. 3,000-8,000 </a:t>
            </a:r>
            <a:r>
              <a:rPr kumimoji="1" lang="ja-JP" altLang="en-US" sz="1300" dirty="0">
                <a:latin typeface="Times New Roman" panose="02020603050405020304" pitchFamily="18" charset="0"/>
                <a:cs typeface="Times New Roman" panose="02020603050405020304" pitchFamily="18" charset="0"/>
              </a:rPr>
              <a:t>yen per </a:t>
            </a:r>
            <a:r>
              <a:rPr kumimoji="1" lang="en-US" altLang="ja-JP" sz="1300" dirty="0">
                <a:latin typeface="Times New Roman" panose="02020603050405020304" pitchFamily="18" charset="0"/>
                <a:cs typeface="Times New Roman" panose="02020603050405020304" pitchFamily="18" charset="0"/>
              </a:rPr>
              <a:t>each</a:t>
            </a:r>
          </a:p>
        </p:txBody>
      </p:sp>
      <p:sp>
        <p:nvSpPr>
          <p:cNvPr id="5" name="テキスト ボックス 4"/>
          <p:cNvSpPr txBox="1"/>
          <p:nvPr/>
        </p:nvSpPr>
        <p:spPr>
          <a:xfrm>
            <a:off x="212323" y="-31025"/>
            <a:ext cx="5264696" cy="461665"/>
          </a:xfrm>
          <a:prstGeom prst="rect">
            <a:avLst/>
          </a:prstGeom>
          <a:noFill/>
        </p:spPr>
        <p:txBody>
          <a:bodyPr wrap="square" rtlCol="0">
            <a:spAutoFit/>
          </a:bodyPr>
          <a:lstStyle/>
          <a:p>
            <a:pPr>
              <a:tabLst>
                <a:tab pos="4749800" algn="l"/>
              </a:tabLst>
            </a:pPr>
            <a:r>
              <a:rPr kumimoji="1" lang="ja-JP" altLang="en-US" sz="2400" b="1" dirty="0">
                <a:latin typeface="Times New Roman" panose="02020603050405020304" pitchFamily="18" charset="0"/>
                <a:cs typeface="Times New Roman" panose="02020603050405020304" pitchFamily="18" charset="0"/>
              </a:rPr>
              <a:t>6. Q&amp;A</a:t>
            </a:r>
          </a:p>
        </p:txBody>
      </p:sp>
      <p:sp>
        <p:nvSpPr>
          <p:cNvPr id="8" name="テキスト ボックス 7"/>
          <p:cNvSpPr txBox="1"/>
          <p:nvPr/>
        </p:nvSpPr>
        <p:spPr>
          <a:xfrm>
            <a:off x="393700" y="4508451"/>
            <a:ext cx="6096000" cy="723275"/>
          </a:xfrm>
          <a:prstGeom prst="rect">
            <a:avLst/>
          </a:prstGeom>
          <a:noFill/>
        </p:spPr>
        <p:txBody>
          <a:bodyPr wrap="square" rtlCol="0">
            <a:spAutoFit/>
          </a:bodyPr>
          <a:lstStyle/>
          <a:p>
            <a:r>
              <a:rPr kumimoji="1" lang="ja-JP" altLang="en-US" sz="1400" b="1" dirty="0">
                <a:latin typeface="Times New Roman" panose="02020603050405020304" pitchFamily="18" charset="0"/>
                <a:cs typeface="Times New Roman" panose="02020603050405020304" pitchFamily="18" charset="0"/>
              </a:rPr>
              <a:t>(3) Submission of test results </a:t>
            </a:r>
            <a:r>
              <a:rPr kumimoji="1" lang="en-US" altLang="ja-JP" sz="1400" b="1" dirty="0">
                <a:latin typeface="Times New Roman" panose="02020603050405020304" pitchFamily="18" charset="0"/>
                <a:cs typeface="Times New Roman" panose="02020603050405020304" pitchFamily="18" charset="0"/>
              </a:rPr>
              <a:t>received previously</a:t>
            </a:r>
          </a:p>
          <a:p>
            <a:pPr marL="533400"/>
            <a:r>
              <a:rPr kumimoji="1" lang="ja-JP" altLang="en-US" sz="1300" dirty="0">
                <a:latin typeface="Times New Roman" panose="02020603050405020304" pitchFamily="18" charset="0"/>
                <a:cs typeface="Times New Roman" panose="02020603050405020304" pitchFamily="18" charset="0"/>
              </a:rPr>
              <a:t>　Any test date is acceptable as long as the test method is specified by </a:t>
            </a:r>
            <a:r>
              <a:rPr kumimoji="1" lang="en-US" altLang="ja-JP" sz="1300" dirty="0">
                <a:latin typeface="Times New Roman" panose="02020603050405020304" pitchFamily="18" charset="0"/>
                <a:cs typeface="Times New Roman" panose="02020603050405020304" pitchFamily="18" charset="0"/>
              </a:rPr>
              <a:t>our</a:t>
            </a:r>
            <a:r>
              <a:rPr kumimoji="1" lang="ja-JP" altLang="en-US" sz="1300" dirty="0">
                <a:latin typeface="Times New Roman" panose="02020603050405020304" pitchFamily="18" charset="0"/>
                <a:cs typeface="Times New Roman" panose="02020603050405020304" pitchFamily="18" charset="0"/>
              </a:rPr>
              <a:t> hospital. Please fill out [Form 1</a:t>
            </a:r>
            <a:r>
              <a:rPr kumimoji="1" lang="en-US" altLang="ja-JP" sz="1300" dirty="0">
                <a:latin typeface="Times New Roman" panose="02020603050405020304" pitchFamily="18" charset="0"/>
                <a:cs typeface="Times New Roman" panose="02020603050405020304" pitchFamily="18" charset="0"/>
              </a:rPr>
              <a:t>].</a:t>
            </a:r>
          </a:p>
        </p:txBody>
      </p:sp>
      <p:sp>
        <p:nvSpPr>
          <p:cNvPr id="11" name="テキスト ボックス 10"/>
          <p:cNvSpPr txBox="1"/>
          <p:nvPr/>
        </p:nvSpPr>
        <p:spPr>
          <a:xfrm>
            <a:off x="393700" y="5450668"/>
            <a:ext cx="6096000" cy="1708160"/>
          </a:xfrm>
          <a:prstGeom prst="rect">
            <a:avLst/>
          </a:prstGeom>
          <a:noFill/>
        </p:spPr>
        <p:txBody>
          <a:bodyPr wrap="square" rtlCol="0">
            <a:spAutoFit/>
          </a:bodyPr>
          <a:lstStyle/>
          <a:p>
            <a:r>
              <a:rPr kumimoji="1" lang="ja-JP" altLang="en-US" sz="1400" b="1" dirty="0">
                <a:latin typeface="Times New Roman" panose="02020603050405020304" pitchFamily="18" charset="0"/>
                <a:cs typeface="Times New Roman" panose="02020603050405020304" pitchFamily="18" charset="0"/>
              </a:rPr>
              <a:t>(4) Concurrent vaccinations </a:t>
            </a:r>
            <a:r>
              <a:rPr kumimoji="1" lang="en-US" altLang="ja-JP" sz="1400" b="1" dirty="0">
                <a:latin typeface="Times New Roman" panose="02020603050405020304" pitchFamily="18" charset="0"/>
                <a:cs typeface="Times New Roman" panose="02020603050405020304" pitchFamily="18" charset="0"/>
              </a:rPr>
              <a:t>in the case of </a:t>
            </a:r>
            <a:r>
              <a:rPr kumimoji="1" lang="ja-JP" altLang="en-US" sz="1400" b="1" dirty="0">
                <a:latin typeface="Times New Roman" panose="02020603050405020304" pitchFamily="18" charset="0"/>
                <a:cs typeface="Times New Roman" panose="02020603050405020304" pitchFamily="18" charset="0"/>
              </a:rPr>
              <a:t>multiple vaccinations </a:t>
            </a:r>
            <a:endParaRPr lang="en-US" altLang="ja-JP" sz="1400" b="1" dirty="0">
              <a:latin typeface="Times New Roman" panose="02020603050405020304" pitchFamily="18" charset="0"/>
              <a:cs typeface="Times New Roman" panose="02020603050405020304" pitchFamily="18" charset="0"/>
            </a:endParaRPr>
          </a:p>
          <a:p>
            <a:pPr marL="533400"/>
            <a:r>
              <a:rPr kumimoji="1" lang="ja-JP" altLang="en-US" sz="1300" dirty="0">
                <a:latin typeface="Times New Roman" panose="02020603050405020304" pitchFamily="18" charset="0"/>
                <a:cs typeface="Times New Roman" panose="02020603050405020304" pitchFamily="18" charset="0"/>
              </a:rPr>
              <a:t>　Concurrent vaccination does not increase the frequency of adverse reactions. In addition, the effectiveness of the vaccines is not diminished, so it </a:t>
            </a:r>
            <a:r>
              <a:rPr kumimoji="1" lang="ja-JP" altLang="en-US" sz="1300" u="sng" dirty="0">
                <a:latin typeface="Times New Roman" panose="02020603050405020304" pitchFamily="18" charset="0"/>
                <a:cs typeface="Times New Roman" panose="02020603050405020304" pitchFamily="18" charset="0"/>
              </a:rPr>
              <a:t>is acceptable to vaccinate at the same time</a:t>
            </a:r>
            <a:r>
              <a:rPr kumimoji="1" lang="ja-JP" altLang="en-US" sz="1300" dirty="0">
                <a:latin typeface="Times New Roman" panose="02020603050405020304" pitchFamily="18" charset="0"/>
                <a:cs typeface="Times New Roman" panose="02020603050405020304" pitchFamily="18" charset="0"/>
              </a:rPr>
              <a:t>.</a:t>
            </a:r>
            <a:endParaRPr kumimoji="1" lang="en-US" altLang="ja-JP" sz="1300" dirty="0">
              <a:latin typeface="Times New Roman" panose="02020603050405020304" pitchFamily="18" charset="0"/>
              <a:cs typeface="Times New Roman" panose="02020603050405020304" pitchFamily="18" charset="0"/>
            </a:endParaRPr>
          </a:p>
          <a:p>
            <a:pPr marL="533400"/>
            <a:r>
              <a:rPr kumimoji="1" lang="ja-JP" altLang="en-US" sz="1300" dirty="0">
                <a:latin typeface="Times New Roman" panose="02020603050405020304" pitchFamily="18" charset="0"/>
                <a:cs typeface="Times New Roman" panose="02020603050405020304" pitchFamily="18" charset="0"/>
              </a:rPr>
              <a:t>　</a:t>
            </a:r>
            <a:r>
              <a:rPr kumimoji="1" lang="en-US" altLang="ja-JP" sz="1300" dirty="0">
                <a:latin typeface="Times New Roman" panose="02020603050405020304" pitchFamily="18" charset="0"/>
                <a:cs typeface="Times New Roman" panose="02020603050405020304" pitchFamily="18" charset="0"/>
              </a:rPr>
              <a:t>However, please note that mixing multiple vaccines is not permitted. When administering the vaccine to the same upper arm, etc., in order to avoid overlapping local reactions, the injection sites should be spaced at least 3 cm apart.</a:t>
            </a:r>
            <a:endParaRPr lang="en-US" altLang="ja-JP" sz="1300" dirty="0">
              <a:latin typeface="Times New Roman" panose="02020603050405020304" pitchFamily="18" charset="0"/>
              <a:cs typeface="Times New Roman" panose="02020603050405020304" pitchFamily="18" charset="0"/>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5 pages</a:t>
            </a:r>
          </a:p>
        </p:txBody>
      </p:sp>
      <p:sp>
        <p:nvSpPr>
          <p:cNvPr id="15" name="テキスト ボックス 14"/>
          <p:cNvSpPr txBox="1"/>
          <p:nvPr/>
        </p:nvSpPr>
        <p:spPr>
          <a:xfrm>
            <a:off x="393700" y="7343539"/>
            <a:ext cx="6513512" cy="923330"/>
          </a:xfrm>
          <a:prstGeom prst="rect">
            <a:avLst/>
          </a:prstGeom>
          <a:noFill/>
        </p:spPr>
        <p:txBody>
          <a:bodyPr wrap="square" rtlCol="0">
            <a:spAutoFit/>
          </a:bodyPr>
          <a:lstStyle/>
          <a:p>
            <a:r>
              <a:rPr kumimoji="1" lang="ja-JP" altLang="en-US" sz="1400" b="1" dirty="0">
                <a:latin typeface="Times New Roman" panose="02020603050405020304" pitchFamily="18" charset="0"/>
                <a:cs typeface="Times New Roman" panose="02020603050405020304" pitchFamily="18" charset="0"/>
              </a:rPr>
              <a:t>(5) </a:t>
            </a:r>
            <a:r>
              <a:rPr kumimoji="1" lang="en-US" altLang="ja-JP" sz="1400" b="1" dirty="0">
                <a:latin typeface="Times New Roman" panose="02020603050405020304" pitchFamily="18" charset="0"/>
                <a:cs typeface="Times New Roman" panose="02020603050405020304" pitchFamily="18" charset="0"/>
              </a:rPr>
              <a:t>If you are unable to submit your immunization and infectious disease state   </a:t>
            </a:r>
          </a:p>
          <a:p>
            <a:r>
              <a:rPr kumimoji="1" lang="en-US" altLang="ja-JP" sz="1400" b="1" dirty="0">
                <a:latin typeface="Times New Roman" panose="02020603050405020304" pitchFamily="18" charset="0"/>
                <a:cs typeface="Times New Roman" panose="02020603050405020304" pitchFamily="18" charset="0"/>
              </a:rPr>
              <a:t>      report by the start of training or practical placement.</a:t>
            </a:r>
            <a:r>
              <a:rPr kumimoji="1" lang="ja-JP" altLang="en-US" sz="1400" b="1" dirty="0">
                <a:latin typeface="Times New Roman" panose="02020603050405020304" pitchFamily="18" charset="0"/>
                <a:cs typeface="Times New Roman" panose="02020603050405020304" pitchFamily="18" charset="0"/>
              </a:rPr>
              <a:t>　　　</a:t>
            </a:r>
            <a:endParaRPr kumimoji="1" lang="en-US" altLang="ja-JP" sz="1400" b="1" dirty="0">
              <a:latin typeface="Times New Roman" panose="02020603050405020304" pitchFamily="18" charset="0"/>
              <a:cs typeface="Times New Roman" panose="02020603050405020304" pitchFamily="18" charset="0"/>
            </a:endParaRPr>
          </a:p>
          <a:p>
            <a:r>
              <a:rPr lang="en-US" altLang="ja-JP" sz="1300" dirty="0">
                <a:latin typeface="Times New Roman" panose="02020603050405020304" pitchFamily="18" charset="0"/>
                <a:cs typeface="Times New Roman" panose="02020603050405020304" pitchFamily="18" charset="0"/>
              </a:rPr>
              <a:t>                 You must submit it before the training or clinical placement. If you are unable to</a:t>
            </a:r>
          </a:p>
          <a:p>
            <a:r>
              <a:rPr lang="en-US" altLang="ja-JP" sz="1300" dirty="0">
                <a:latin typeface="Times New Roman" panose="02020603050405020304" pitchFamily="18" charset="0"/>
                <a:cs typeface="Times New Roman" panose="02020603050405020304" pitchFamily="18" charset="0"/>
              </a:rPr>
              <a:t>            submit it on time, please contact the department in charge.</a:t>
            </a:r>
          </a:p>
        </p:txBody>
      </p:sp>
    </p:spTree>
    <p:extLst>
      <p:ext uri="{BB962C8B-B14F-4D97-AF65-F5344CB8AC3E}">
        <p14:creationId xmlns:p14="http://schemas.microsoft.com/office/powerpoint/2010/main" val="1111116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Gunma University Hospital</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0" y="5698328"/>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442393"/>
            <a:ext cx="5264696" cy="584775"/>
          </a:xfrm>
          <a:prstGeom prst="rect">
            <a:avLst/>
          </a:prstGeom>
          <a:noFill/>
        </p:spPr>
        <p:txBody>
          <a:bodyPr wrap="square" rtlCol="0">
            <a:spAutoFit/>
          </a:bodyPr>
          <a:lstStyle/>
          <a:p>
            <a:pPr algn="ctr">
              <a:tabLst>
                <a:tab pos="4749800" algn="l"/>
              </a:tabLst>
            </a:pPr>
            <a:r>
              <a:rPr lang="ja-JP" altLang="en-US" sz="1600" b="1" dirty="0">
                <a:latin typeface="Times New Roman" panose="02020603050405020304" pitchFamily="18" charset="0"/>
                <a:cs typeface="Times New Roman" panose="02020603050405020304" pitchFamily="18" charset="0"/>
              </a:rPr>
              <a:t>　</a:t>
            </a:r>
            <a:r>
              <a:rPr lang="en-US" altLang="ja-JP" sz="1600" b="1" dirty="0">
                <a:latin typeface="Times New Roman" panose="02020603050405020304" pitchFamily="18" charset="0"/>
                <a:cs typeface="Times New Roman" panose="02020603050405020304" pitchFamily="18" charset="0"/>
              </a:rPr>
              <a:t>Placement</a:t>
            </a:r>
            <a:r>
              <a:rPr lang="ja-JP" altLang="en-US" sz="1600" b="1" dirty="0">
                <a:latin typeface="Times New Roman" panose="02020603050405020304" pitchFamily="18" charset="0"/>
                <a:cs typeface="Times New Roman" panose="02020603050405020304" pitchFamily="18" charset="0"/>
              </a:rPr>
              <a:t> </a:t>
            </a:r>
            <a:r>
              <a:rPr lang="en-US" altLang="ja-JP" sz="1600" b="1" dirty="0">
                <a:latin typeface="Times New Roman" panose="02020603050405020304" pitchFamily="18" charset="0"/>
                <a:cs typeface="Times New Roman" panose="02020603050405020304" pitchFamily="18" charset="0"/>
              </a:rPr>
              <a:t>students</a:t>
            </a:r>
            <a:r>
              <a:rPr lang="ja-JP" altLang="en-US" sz="1600" b="1" dirty="0">
                <a:latin typeface="Times New Roman" panose="02020603050405020304" pitchFamily="18" charset="0"/>
                <a:cs typeface="Times New Roman" panose="02020603050405020304" pitchFamily="18" charset="0"/>
              </a:rPr>
              <a:t>, Trainees, and Teachers in Charge</a:t>
            </a:r>
            <a:br>
              <a:rPr lang="en-US" altLang="ja-JP" sz="1600" b="1" dirty="0">
                <a:latin typeface="Times New Roman" panose="02020603050405020304" pitchFamily="18" charset="0"/>
                <a:cs typeface="Times New Roman" panose="02020603050405020304" pitchFamily="18" charset="0"/>
              </a:rPr>
            </a:br>
            <a:r>
              <a:rPr kumimoji="1" lang="ja-JP" altLang="en-US" sz="1600" b="1" dirty="0">
                <a:latin typeface="Times New Roman" panose="02020603050405020304" pitchFamily="18" charset="0"/>
                <a:cs typeface="Times New Roman" panose="02020603050405020304" pitchFamily="18" charset="0"/>
              </a:rPr>
              <a:t> </a:t>
            </a:r>
            <a:r>
              <a:rPr kumimoji="1" lang="en-US" altLang="ja-JP" sz="1600" b="1" dirty="0">
                <a:latin typeface="Times New Roman" panose="02020603050405020304" pitchFamily="18" charset="0"/>
                <a:cs typeface="Times New Roman" panose="02020603050405020304" pitchFamily="18" charset="0"/>
              </a:rPr>
              <a:t>Immunization</a:t>
            </a:r>
            <a:r>
              <a:rPr kumimoji="1" lang="ja-JP" altLang="en-US" sz="1600" b="1" dirty="0">
                <a:latin typeface="Times New Roman" panose="02020603050405020304" pitchFamily="18" charset="0"/>
                <a:cs typeface="Times New Roman" panose="02020603050405020304" pitchFamily="18" charset="0"/>
              </a:rPr>
              <a:t> and Infectious Disease </a:t>
            </a:r>
            <a:r>
              <a:rPr lang="ja-JP" altLang="en-US" sz="1600" b="1" dirty="0">
                <a:latin typeface="Times New Roman" panose="02020603050405020304" pitchFamily="18" charset="0"/>
                <a:cs typeface="Times New Roman" panose="02020603050405020304" pitchFamily="18" charset="0"/>
              </a:rPr>
              <a:t>Status Report</a:t>
            </a:r>
            <a:endParaRPr kumimoji="1" lang="ja-JP" altLang="en-US" sz="1600" b="1" dirty="0">
              <a:latin typeface="Times New Roman" panose="02020603050405020304" pitchFamily="18" charset="0"/>
              <a:cs typeface="Times New Roman" panose="02020603050405020304" pitchFamily="18" charset="0"/>
            </a:endParaRPr>
          </a:p>
        </p:txBody>
      </p:sp>
      <p:graphicFrame>
        <p:nvGraphicFramePr>
          <p:cNvPr id="6" name="表 5"/>
          <p:cNvGraphicFramePr>
            <a:graphicFrameLocks noGrp="1"/>
          </p:cNvGraphicFramePr>
          <p:nvPr>
            <p:extLst>
              <p:ext uri="{D42A27DB-BD31-4B8C-83A1-F6EECF244321}">
                <p14:modId xmlns:p14="http://schemas.microsoft.com/office/powerpoint/2010/main" val="1593655447"/>
              </p:ext>
            </p:extLst>
          </p:nvPr>
        </p:nvGraphicFramePr>
        <p:xfrm>
          <a:off x="363255" y="1709761"/>
          <a:ext cx="6307183" cy="1795228"/>
        </p:xfrm>
        <a:graphic>
          <a:graphicData uri="http://schemas.openxmlformats.org/drawingml/2006/table">
            <a:tbl>
              <a:tblPr>
                <a:tableStyleId>{5940675A-B579-460E-94D1-54222C63F5DA}</a:tableStyleId>
              </a:tblPr>
              <a:tblGrid>
                <a:gridCol w="2116898">
                  <a:extLst>
                    <a:ext uri="{9D8B030D-6E8A-4147-A177-3AD203B41FA5}">
                      <a16:colId xmlns:a16="http://schemas.microsoft.com/office/drawing/2014/main" val="1529656246"/>
                    </a:ext>
                  </a:extLst>
                </a:gridCol>
                <a:gridCol w="2058796">
                  <a:extLst>
                    <a:ext uri="{9D8B030D-6E8A-4147-A177-3AD203B41FA5}">
                      <a16:colId xmlns:a16="http://schemas.microsoft.com/office/drawing/2014/main" val="385602920"/>
                    </a:ext>
                  </a:extLst>
                </a:gridCol>
                <a:gridCol w="1101687">
                  <a:extLst>
                    <a:ext uri="{9D8B030D-6E8A-4147-A177-3AD203B41FA5}">
                      <a16:colId xmlns:a16="http://schemas.microsoft.com/office/drawing/2014/main" val="1952119616"/>
                    </a:ext>
                  </a:extLst>
                </a:gridCol>
                <a:gridCol w="1029802">
                  <a:extLst>
                    <a:ext uri="{9D8B030D-6E8A-4147-A177-3AD203B41FA5}">
                      <a16:colId xmlns:a16="http://schemas.microsoft.com/office/drawing/2014/main" val="508331467"/>
                    </a:ext>
                  </a:extLst>
                </a:gridCol>
              </a:tblGrid>
              <a:tr h="47336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Times New Roman" panose="02020603050405020304" pitchFamily="18" charset="0"/>
                          <a:cs typeface="Times New Roman" panose="02020603050405020304" pitchFamily="18" charset="0"/>
                        </a:rPr>
                        <a:t>Scheduled date of practical </a:t>
                      </a:r>
                      <a:r>
                        <a:rPr kumimoji="1" lang="en-US" altLang="ja-JP" dirty="0">
                          <a:solidFill>
                            <a:schemeClr val="tx1"/>
                          </a:solidFill>
                          <a:latin typeface="Times New Roman" panose="02020603050405020304" pitchFamily="18" charset="0"/>
                          <a:cs typeface="Times New Roman" panose="02020603050405020304" pitchFamily="18" charset="0"/>
                        </a:rPr>
                        <a:t>placement</a:t>
                      </a:r>
                      <a:r>
                        <a:rPr kumimoji="1" lang="ja-JP" altLang="en-US" dirty="0">
                          <a:solidFill>
                            <a:schemeClr val="tx1"/>
                          </a:solidFill>
                          <a:latin typeface="Times New Roman" panose="02020603050405020304" pitchFamily="18" charset="0"/>
                          <a:cs typeface="Times New Roman" panose="02020603050405020304" pitchFamily="18" charset="0"/>
                        </a:rPr>
                        <a:t>/training </a:t>
                      </a:r>
                      <a:endParaRPr kumimoji="1" lang="ja-JP" altLang="en-US" sz="1050" dirty="0">
                        <a:solidFill>
                          <a:schemeClr val="tx1"/>
                        </a:solidFill>
                        <a:latin typeface="Times New Roman" panose="02020603050405020304" pitchFamily="18" charset="0"/>
                        <a:cs typeface="Times New Roman" panose="02020603050405020304" pitchFamily="18" charset="0"/>
                      </a:endParaRPr>
                    </a:p>
                  </a:txBody>
                  <a:tcPr anchor="ctr"/>
                </a:tc>
                <a:tc gridSpan="3">
                  <a:txBody>
                    <a:bodyPr/>
                    <a:lstStyle/>
                    <a:p>
                      <a:r>
                        <a:rPr kumimoji="1" lang="en-US" altLang="ja-JP" dirty="0">
                          <a:solidFill>
                            <a:schemeClr val="tx1"/>
                          </a:solidFill>
                          <a:latin typeface="Times New Roman" panose="02020603050405020304" pitchFamily="18" charset="0"/>
                          <a:cs typeface="Times New Roman" panose="02020603050405020304" pitchFamily="18" charset="0"/>
                        </a:rPr>
                        <a:t>y/m/d</a:t>
                      </a:r>
                      <a:r>
                        <a:rPr kumimoji="1" lang="ja-JP" altLang="en-US" dirty="0">
                          <a:solidFill>
                            <a:schemeClr val="tx1"/>
                          </a:solidFill>
                          <a:latin typeface="Times New Roman" panose="02020603050405020304" pitchFamily="18" charset="0"/>
                          <a:cs typeface="Times New Roman" panose="02020603050405020304" pitchFamily="18" charset="0"/>
                        </a:rPr>
                        <a:t> ～ </a:t>
                      </a:r>
                      <a:r>
                        <a:rPr kumimoji="1" lang="en-US" altLang="ja-JP" dirty="0">
                          <a:solidFill>
                            <a:schemeClr val="tx1"/>
                          </a:solidFill>
                          <a:latin typeface="Times New Roman" panose="02020603050405020304" pitchFamily="18" charset="0"/>
                          <a:cs typeface="Times New Roman" panose="02020603050405020304" pitchFamily="18" charset="0"/>
                        </a:rPr>
                        <a:t>y/m/d</a:t>
                      </a:r>
                      <a:endParaRPr kumimoji="1" lang="ja-JP" altLang="en-US" dirty="0">
                        <a:solidFill>
                          <a:schemeClr val="tx1"/>
                        </a:solidFill>
                        <a:latin typeface="Times New Roman" panose="02020603050405020304" pitchFamily="18" charset="0"/>
                        <a:cs typeface="Times New Roman" panose="02020603050405020304" pitchFamily="18" charset="0"/>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54503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Times New Roman" panose="02020603050405020304" pitchFamily="18" charset="0"/>
                          <a:cs typeface="Times New Roman" panose="02020603050405020304" pitchFamily="18" charset="0"/>
                        </a:rPr>
                        <a:t>Name of </a:t>
                      </a:r>
                      <a:r>
                        <a:rPr kumimoji="1" lang="en-US" altLang="ja-JP" dirty="0">
                          <a:solidFill>
                            <a:schemeClr val="tx1"/>
                          </a:solidFill>
                          <a:latin typeface="Times New Roman" panose="02020603050405020304" pitchFamily="18" charset="0"/>
                          <a:cs typeface="Times New Roman" panose="02020603050405020304" pitchFamily="18" charset="0"/>
                        </a:rPr>
                        <a:t>s</a:t>
                      </a:r>
                      <a:r>
                        <a:rPr kumimoji="1" lang="ja-JP" altLang="en-US" dirty="0">
                          <a:solidFill>
                            <a:schemeClr val="tx1"/>
                          </a:solidFill>
                          <a:latin typeface="Times New Roman" panose="02020603050405020304" pitchFamily="18" charset="0"/>
                          <a:cs typeface="Times New Roman" panose="02020603050405020304" pitchFamily="18" charset="0"/>
                        </a:rPr>
                        <a:t>chool</a:t>
                      </a:r>
                      <a:endParaRPr kumimoji="1" lang="en-US" altLang="ja-JP" dirty="0">
                        <a:solidFill>
                          <a:schemeClr val="tx1"/>
                        </a:solidFill>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Times New Roman" panose="02020603050405020304" pitchFamily="18" charset="0"/>
                          <a:cs typeface="Times New Roman" panose="02020603050405020304" pitchFamily="18" charset="0"/>
                        </a:rPr>
                        <a:t> (Name of </a:t>
                      </a:r>
                      <a:r>
                        <a:rPr kumimoji="1" lang="en-US" altLang="ja-JP" dirty="0">
                          <a:solidFill>
                            <a:schemeClr val="tx1"/>
                          </a:solidFill>
                          <a:latin typeface="Times New Roman" panose="02020603050405020304" pitchFamily="18" charset="0"/>
                          <a:cs typeface="Times New Roman" panose="02020603050405020304" pitchFamily="18" charset="0"/>
                        </a:rPr>
                        <a:t>c</a:t>
                      </a:r>
                      <a:r>
                        <a:rPr kumimoji="1" lang="ja-JP" altLang="en-US" dirty="0">
                          <a:solidFill>
                            <a:schemeClr val="tx1"/>
                          </a:solidFill>
                          <a:latin typeface="Times New Roman" panose="02020603050405020304" pitchFamily="18" charset="0"/>
                          <a:cs typeface="Times New Roman" panose="02020603050405020304" pitchFamily="18" charset="0"/>
                        </a:rPr>
                        <a:t>ompany)</a:t>
                      </a:r>
                    </a:p>
                  </a:txBody>
                  <a:tcPr anchor="ctr"/>
                </a:tc>
                <a:tc>
                  <a:txBody>
                    <a:bodyPr/>
                    <a:lstStyle/>
                    <a:p>
                      <a:endParaRPr kumimoji="1" lang="ja-JP" altLang="en-US"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Times New Roman" panose="02020603050405020304" pitchFamily="18" charset="0"/>
                          <a:cs typeface="Times New Roman" panose="02020603050405020304" pitchFamily="18" charset="0"/>
                        </a:rPr>
                        <a:t>Major Occupations</a:t>
                      </a:r>
                    </a:p>
                  </a:txBody>
                  <a:tcPr anchor="ctr"/>
                </a:tc>
                <a:tc>
                  <a:txBody>
                    <a:bodyPr/>
                    <a:lstStyle/>
                    <a:p>
                      <a:endParaRPr kumimoji="1" lang="ja-JP" altLang="en-US"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162094362"/>
                  </a:ext>
                </a:extLst>
              </a:tr>
              <a:tr h="2781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Times New Roman" panose="02020603050405020304" pitchFamily="18" charset="0"/>
                          <a:cs typeface="Times New Roman" panose="02020603050405020304" pitchFamily="18" charset="0"/>
                        </a:rPr>
                        <a:t>Date of birth </a:t>
                      </a:r>
                      <a:endParaRPr kumimoji="1" lang="en-US" altLang="ja-JP"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kumimoji="1" lang="en-US" altLang="ja-JP" dirty="0">
                          <a:solidFill>
                            <a:schemeClr val="tx1"/>
                          </a:solidFill>
                          <a:latin typeface="Times New Roman" panose="02020603050405020304" pitchFamily="18" charset="0"/>
                          <a:cs typeface="Times New Roman" panose="02020603050405020304" pitchFamily="18" charset="0"/>
                        </a:rPr>
                        <a:t>y/m/d</a:t>
                      </a:r>
                      <a:r>
                        <a:rPr kumimoji="1" lang="ja-JP" altLang="en-US" dirty="0">
                          <a:solidFill>
                            <a:schemeClr val="tx1"/>
                          </a:solidFill>
                          <a:latin typeface="Times New Roman" panose="02020603050405020304" pitchFamily="18" charset="0"/>
                          <a:cs typeface="Times New Roman" panose="02020603050405020304" pitchFamily="18" charset="0"/>
                        </a:rPr>
                        <a:t> </a:t>
                      </a:r>
                    </a:p>
                  </a:txBody>
                  <a:tcPr anchor="ctr"/>
                </a:tc>
                <a:tc>
                  <a:txBody>
                    <a:bodyPr/>
                    <a:lstStyle/>
                    <a:p>
                      <a:pPr algn="ctr"/>
                      <a:r>
                        <a:rPr kumimoji="1" lang="ja-JP" altLang="en-US" dirty="0">
                          <a:latin typeface="Times New Roman" panose="02020603050405020304" pitchFamily="18" charset="0"/>
                          <a:cs typeface="Times New Roman" panose="02020603050405020304" pitchFamily="18" charset="0"/>
                        </a:rPr>
                        <a:t>age</a:t>
                      </a:r>
                    </a:p>
                  </a:txBody>
                  <a:tcPr anchor="ctr"/>
                </a:tc>
                <a:tc>
                  <a:txBody>
                    <a:bodyPr/>
                    <a:lstStyle/>
                    <a:p>
                      <a:endParaRPr kumimoji="1" lang="ja-JP"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79580346"/>
                  </a:ext>
                </a:extLst>
              </a:tr>
              <a:tr h="45009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Times New Roman" panose="02020603050405020304" pitchFamily="18" charset="0"/>
                          <a:cs typeface="Times New Roman" panose="02020603050405020304" pitchFamily="18" charset="0"/>
                        </a:rPr>
                        <a:t>Name</a:t>
                      </a:r>
                    </a:p>
                  </a:txBody>
                  <a:tcPr anchor="ctr"/>
                </a:tc>
                <a:tc gridSpan="3">
                  <a:txBody>
                    <a:bodyPr/>
                    <a:lstStyle/>
                    <a:p>
                      <a:endParaRPr kumimoji="1" lang="ja-JP" altLang="en-US" dirty="0">
                        <a:solidFill>
                          <a:schemeClr val="tx1"/>
                        </a:solidFill>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bl>
          </a:graphicData>
        </a:graphic>
      </p:graphicFrame>
      <p:sp>
        <p:nvSpPr>
          <p:cNvPr id="7" name="テキスト ボックス 6"/>
          <p:cNvSpPr txBox="1"/>
          <p:nvPr/>
        </p:nvSpPr>
        <p:spPr>
          <a:xfrm>
            <a:off x="288871" y="1456283"/>
            <a:ext cx="3769562" cy="253916"/>
          </a:xfrm>
          <a:prstGeom prst="rect">
            <a:avLst/>
          </a:prstGeom>
          <a:noFill/>
        </p:spPr>
        <p:txBody>
          <a:bodyPr wrap="square" rtlCol="0">
            <a:spAutoFit/>
          </a:bodyPr>
          <a:lstStyle/>
          <a:p>
            <a:pPr>
              <a:tabLst>
                <a:tab pos="4749800" algn="l"/>
              </a:tabLst>
            </a:pPr>
            <a:r>
              <a:rPr kumimoji="1" lang="en-US" altLang="ja-JP" sz="1050" dirty="0">
                <a:latin typeface="Times New Roman" panose="02020603050405020304" pitchFamily="18" charset="0"/>
                <a:cs typeface="Times New Roman" panose="02020603050405020304" pitchFamily="18" charset="0"/>
              </a:rPr>
              <a:t>section to be filled in by the applicant</a:t>
            </a:r>
            <a:endParaRPr kumimoji="1" lang="ja-JP" altLang="en-US" sz="1050" dirty="0">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197219" y="6945182"/>
            <a:ext cx="6576313" cy="253916"/>
          </a:xfrm>
          <a:prstGeom prst="rect">
            <a:avLst/>
          </a:prstGeom>
          <a:noFill/>
        </p:spPr>
        <p:txBody>
          <a:bodyPr wrap="square" rtlCol="0">
            <a:spAutoFit/>
          </a:bodyPr>
          <a:lstStyle/>
          <a:p>
            <a:pPr>
              <a:tabLst>
                <a:tab pos="4749800" algn="l"/>
              </a:tabLst>
            </a:pPr>
            <a:r>
              <a:rPr kumimoji="1" lang="ja-JP" altLang="en-US" sz="1050" dirty="0">
                <a:latin typeface="Times New Roman" panose="02020603050405020304" pitchFamily="18" charset="0"/>
                <a:cs typeface="Times New Roman" panose="02020603050405020304" pitchFamily="18" charset="0"/>
              </a:rPr>
              <a:t>　</a:t>
            </a:r>
            <a:r>
              <a:rPr kumimoji="1" lang="en-US" altLang="ja-JP" sz="1050" dirty="0">
                <a:latin typeface="Times New Roman" panose="02020603050405020304" pitchFamily="18" charset="0"/>
                <a:cs typeface="Times New Roman" panose="02020603050405020304" pitchFamily="18" charset="0"/>
              </a:rPr>
              <a:t>Please circle the person (medical institution/person in question) who filled out the form.</a:t>
            </a:r>
          </a:p>
        </p:txBody>
      </p:sp>
      <p:graphicFrame>
        <p:nvGraphicFramePr>
          <p:cNvPr id="19" name="表 18"/>
          <p:cNvGraphicFramePr>
            <a:graphicFrameLocks noGrp="1"/>
          </p:cNvGraphicFramePr>
          <p:nvPr>
            <p:extLst>
              <p:ext uri="{D42A27DB-BD31-4B8C-83A1-F6EECF244321}">
                <p14:modId xmlns:p14="http://schemas.microsoft.com/office/powerpoint/2010/main" val="1471669532"/>
              </p:ext>
            </p:extLst>
          </p:nvPr>
        </p:nvGraphicFramePr>
        <p:xfrm>
          <a:off x="363254" y="6165414"/>
          <a:ext cx="6296987" cy="77724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190118">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Immunization record </a:t>
                      </a:r>
                      <a:r>
                        <a:rPr kumimoji="1" lang="ja-JP" altLang="en-US" sz="1050" dirty="0">
                          <a:latin typeface="Times New Roman" panose="02020603050405020304" pitchFamily="18" charset="0"/>
                          <a:cs typeface="Times New Roman" panose="02020603050405020304" pitchFamily="18" charset="0"/>
                        </a:rPr>
                        <a:t>(only for those who have </a:t>
                      </a:r>
                      <a:r>
                        <a:rPr kumimoji="1" lang="en-US" altLang="ja-JP" sz="1050" dirty="0">
                          <a:latin typeface="Times New Roman" panose="02020603050405020304" pitchFamily="18" charset="0"/>
                          <a:cs typeface="Times New Roman" panose="02020603050405020304" pitchFamily="18" charset="0"/>
                        </a:rPr>
                        <a:t>the</a:t>
                      </a:r>
                      <a:r>
                        <a:rPr kumimoji="1" lang="ja-JP" altLang="en-US" sz="1050" dirty="0">
                          <a:latin typeface="Times New Roman" panose="02020603050405020304" pitchFamily="18" charset="0"/>
                          <a:cs typeface="Times New Roman" panose="02020603050405020304" pitchFamily="18" charset="0"/>
                        </a:rPr>
                        <a:t> </a:t>
                      </a:r>
                      <a:r>
                        <a:rPr kumimoji="1" lang="en-US" altLang="ja-JP" sz="1050" dirty="0">
                          <a:latin typeface="Times New Roman" panose="02020603050405020304" pitchFamily="18" charset="0"/>
                          <a:cs typeface="Times New Roman" panose="02020603050405020304" pitchFamily="18" charset="0"/>
                        </a:rPr>
                        <a:t>maternal</a:t>
                      </a:r>
                      <a:r>
                        <a:rPr kumimoji="1" lang="ja-JP" altLang="en-US" sz="1050" dirty="0">
                          <a:latin typeface="Times New Roman" panose="02020603050405020304" pitchFamily="18" charset="0"/>
                          <a:cs typeface="Times New Roman" panose="02020603050405020304" pitchFamily="18" charset="0"/>
                        </a:rPr>
                        <a:t>-child </a:t>
                      </a:r>
                      <a:r>
                        <a:rPr kumimoji="1" lang="en-US" altLang="ja-JP" sz="1050" dirty="0">
                          <a:latin typeface="Times New Roman" panose="02020603050405020304" pitchFamily="18" charset="0"/>
                          <a:cs typeface="Times New Roman" panose="02020603050405020304" pitchFamily="18" charset="0"/>
                        </a:rPr>
                        <a:t>health </a:t>
                      </a:r>
                      <a:r>
                        <a:rPr kumimoji="1" lang="ja-JP" altLang="en-US" sz="1050" dirty="0">
                          <a:latin typeface="Times New Roman" panose="02020603050405020304" pitchFamily="18" charset="0"/>
                          <a:cs typeface="Times New Roman" panose="02020603050405020304" pitchFamily="18" charset="0"/>
                        </a:rPr>
                        <a:t>handbook, etc.)</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latin typeface="Times New Roman" panose="02020603050405020304" pitchFamily="18" charset="0"/>
                          <a:cs typeface="Times New Roman" panose="02020603050405020304" pitchFamily="18" charset="0"/>
                        </a:rPr>
                        <a:t>Yes </a:t>
                      </a:r>
                      <a:r>
                        <a:rPr kumimoji="1" lang="en-US" altLang="ja-JP" sz="1300" dirty="0">
                          <a:latin typeface="Times New Roman" panose="02020603050405020304" pitchFamily="18" charset="0"/>
                          <a:cs typeface="Times New Roman" panose="02020603050405020304" pitchFamily="18" charset="0"/>
                        </a:rPr>
                        <a:t>(</a:t>
                      </a:r>
                      <a:r>
                        <a:rPr kumimoji="1" lang="ja-JP" altLang="en-US" sz="1300" dirty="0">
                          <a:latin typeface="Times New Roman" panose="02020603050405020304" pitchFamily="18" charset="0"/>
                          <a:cs typeface="Times New Roman" panose="02020603050405020304" pitchFamily="18" charset="0"/>
                        </a:rPr>
                        <a:t>fill in the date of vaccination</a:t>
                      </a:r>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 No</a:t>
                      </a:r>
                      <a:endParaRPr kumimoji="1" lang="en-US" altLang="ja-JP" sz="1300" dirty="0">
                        <a:latin typeface="Times New Roman" panose="02020603050405020304" pitchFamily="18" charset="0"/>
                        <a:cs typeface="Times New Roman" panose="02020603050405020304" pitchFamily="18" charset="0"/>
                      </a:endParaRPr>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410795">
                <a:tc vMerge="1">
                  <a:txBody>
                    <a:bodyPr/>
                    <a:lstStyle/>
                    <a:p>
                      <a:endParaRPr kumimoji="1" lang="ja-JP" altLang="en-US"/>
                    </a:p>
                  </a:txBody>
                  <a:tcPr/>
                </a:tc>
                <a:tc>
                  <a:txBody>
                    <a:bodyPr/>
                    <a:lstStyle/>
                    <a:p>
                      <a:pPr algn="l"/>
                      <a:r>
                        <a:rPr kumimoji="1" lang="en-US" altLang="ja-JP" sz="1300" dirty="0">
                          <a:latin typeface="Times New Roman" panose="02020603050405020304" pitchFamily="18" charset="0"/>
                          <a:cs typeface="Times New Roman" panose="02020603050405020304" pitchFamily="18" charset="0"/>
                        </a:rPr>
                        <a:t>【1</a:t>
                      </a:r>
                      <a:r>
                        <a:rPr kumimoji="1" lang="en-US" altLang="ja-JP" sz="1300" baseline="30000" dirty="0">
                          <a:latin typeface="Times New Roman" panose="02020603050405020304" pitchFamily="18" charset="0"/>
                          <a:cs typeface="Times New Roman" panose="02020603050405020304" pitchFamily="18" charset="0"/>
                        </a:rPr>
                        <a:t>st</a:t>
                      </a:r>
                      <a:r>
                        <a:rPr kumimoji="1" lang="en-US" altLang="ja-JP" sz="1300" dirty="0">
                          <a:latin typeface="Times New Roman" panose="02020603050405020304" pitchFamily="18" charset="0"/>
                          <a:cs typeface="Times New Roman" panose="02020603050405020304" pitchFamily="18" charset="0"/>
                        </a:rPr>
                        <a:t>]】y/m/d </a:t>
                      </a:r>
                    </a:p>
                    <a:p>
                      <a:pPr algn="l"/>
                      <a:r>
                        <a:rPr kumimoji="1" lang="en-US" altLang="ja-JP" sz="1300" dirty="0">
                          <a:latin typeface="Times New Roman" panose="02020603050405020304" pitchFamily="18" charset="0"/>
                          <a:cs typeface="Times New Roman" panose="02020603050405020304" pitchFamily="18" charset="0"/>
                        </a:rPr>
                        <a:t>【2</a:t>
                      </a:r>
                      <a:r>
                        <a:rPr kumimoji="1" lang="en-US" altLang="ja-JP" sz="1300" baseline="30000" dirty="0">
                          <a:latin typeface="Times New Roman" panose="02020603050405020304" pitchFamily="18" charset="0"/>
                          <a:cs typeface="Times New Roman" panose="02020603050405020304" pitchFamily="18" charset="0"/>
                        </a:rPr>
                        <a:t>nd</a:t>
                      </a:r>
                      <a:r>
                        <a:rPr kumimoji="1" lang="en-US" altLang="ja-JP" sz="1300" dirty="0">
                          <a:latin typeface="Times New Roman" panose="02020603050405020304" pitchFamily="18" charset="0"/>
                          <a:cs typeface="Times New Roman" panose="02020603050405020304" pitchFamily="18" charset="0"/>
                        </a:rPr>
                        <a:t>】y/m/d </a:t>
                      </a:r>
                      <a:endParaRPr kumimoji="1" lang="ja-JP" altLang="en-US" sz="1300" dirty="0">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946346"/>
            <a:ext cx="4653893" cy="253916"/>
          </a:xfrm>
          <a:prstGeom prst="rect">
            <a:avLst/>
          </a:prstGeom>
          <a:noFill/>
        </p:spPr>
        <p:txBody>
          <a:bodyPr wrap="square" rtlCol="0">
            <a:spAutoFit/>
          </a:bodyPr>
          <a:lstStyle/>
          <a:p>
            <a:pPr>
              <a:tabLst>
                <a:tab pos="4749800" algn="l"/>
              </a:tabLst>
            </a:pPr>
            <a:r>
              <a:rPr kumimoji="1" lang="en-US" altLang="ja-JP" sz="1050" dirty="0">
                <a:latin typeface="Times New Roman" panose="02020603050405020304" pitchFamily="18" charset="0"/>
                <a:cs typeface="Times New Roman" panose="02020603050405020304" pitchFamily="18" charset="0"/>
              </a:rPr>
              <a:t>section to be filled in by the applicant</a:t>
            </a:r>
            <a:endParaRPr kumimoji="1" lang="ja-JP" altLang="en-US" sz="1050" dirty="0">
              <a:latin typeface="Times New Roman" panose="02020603050405020304" pitchFamily="18" charset="0"/>
              <a:cs typeface="Times New Roman" panose="02020603050405020304" pitchFamily="18" charset="0"/>
            </a:endParaRPr>
          </a:p>
        </p:txBody>
      </p:sp>
      <p:sp>
        <p:nvSpPr>
          <p:cNvPr id="21" name="テキスト ボックス 20"/>
          <p:cNvSpPr txBox="1"/>
          <p:nvPr/>
        </p:nvSpPr>
        <p:spPr>
          <a:xfrm>
            <a:off x="132736" y="5667343"/>
            <a:ext cx="5264696" cy="317459"/>
          </a:xfrm>
          <a:prstGeom prst="rect">
            <a:avLst/>
          </a:prstGeom>
          <a:noFill/>
        </p:spPr>
        <p:txBody>
          <a:bodyPr wrap="square" rtlCol="0">
            <a:spAutoFit/>
          </a:bodyPr>
          <a:lstStyle/>
          <a:p>
            <a:pPr>
              <a:tabLst>
                <a:tab pos="4749800" algn="l"/>
              </a:tabLst>
            </a:pPr>
            <a:r>
              <a:rPr kumimoji="1" lang="en-US" altLang="ja-JP" sz="1463" b="1" dirty="0">
                <a:latin typeface="Times New Roman" panose="02020603050405020304" pitchFamily="18" charset="0"/>
                <a:cs typeface="Times New Roman" panose="02020603050405020304" pitchFamily="18" charset="0"/>
              </a:rPr>
              <a:t>1. </a:t>
            </a:r>
            <a:r>
              <a:rPr kumimoji="1" lang="ja-JP" altLang="en-US" sz="1463" b="1" dirty="0">
                <a:latin typeface="Times New Roman" panose="02020603050405020304" pitchFamily="18" charset="0"/>
                <a:cs typeface="Times New Roman" panose="02020603050405020304" pitchFamily="18" charset="0"/>
              </a:rPr>
              <a:t>Measles</a:t>
            </a:r>
          </a:p>
        </p:txBody>
      </p:sp>
      <p:graphicFrame>
        <p:nvGraphicFramePr>
          <p:cNvPr id="22" name="表 21"/>
          <p:cNvGraphicFramePr>
            <a:graphicFrameLocks noGrp="1"/>
          </p:cNvGraphicFramePr>
          <p:nvPr>
            <p:extLst>
              <p:ext uri="{D42A27DB-BD31-4B8C-83A1-F6EECF244321}">
                <p14:modId xmlns:p14="http://schemas.microsoft.com/office/powerpoint/2010/main" val="1031465116"/>
              </p:ext>
            </p:extLst>
          </p:nvPr>
        </p:nvGraphicFramePr>
        <p:xfrm>
          <a:off x="375954" y="7188927"/>
          <a:ext cx="6284287" cy="2339340"/>
        </p:xfrm>
        <a:graphic>
          <a:graphicData uri="http://schemas.openxmlformats.org/drawingml/2006/table">
            <a:tbl>
              <a:tblPr>
                <a:tableStyleId>{5940675A-B579-460E-94D1-54222C63F5DA}</a:tableStyleId>
              </a:tblPr>
              <a:tblGrid>
                <a:gridCol w="1158421">
                  <a:extLst>
                    <a:ext uri="{9D8B030D-6E8A-4147-A177-3AD203B41FA5}">
                      <a16:colId xmlns:a16="http://schemas.microsoft.com/office/drawing/2014/main" val="1529656246"/>
                    </a:ext>
                  </a:extLst>
                </a:gridCol>
                <a:gridCol w="5125866">
                  <a:extLst>
                    <a:ext uri="{9D8B030D-6E8A-4147-A177-3AD203B41FA5}">
                      <a16:colId xmlns:a16="http://schemas.microsoft.com/office/drawing/2014/main" val="385602920"/>
                    </a:ext>
                  </a:extLst>
                </a:gridCol>
              </a:tblGrid>
              <a:tr h="264677">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Blood antibody titer test</a:t>
                      </a:r>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Date of </a:t>
                      </a:r>
                      <a:r>
                        <a:rPr kumimoji="1" lang="en-US" altLang="ja-JP" sz="1300" dirty="0" err="1">
                          <a:latin typeface="Times New Roman" panose="02020603050405020304" pitchFamily="18" charset="0"/>
                          <a:ea typeface="+mn-ea"/>
                          <a:cs typeface="Times New Roman" panose="02020603050405020304" pitchFamily="18" charset="0"/>
                        </a:rPr>
                        <a:t>Test】y</a:t>
                      </a:r>
                      <a:r>
                        <a:rPr kumimoji="1" lang="en-US" altLang="ja-JP" sz="1300" dirty="0">
                          <a:latin typeface="Times New Roman" panose="02020603050405020304" pitchFamily="18" charset="0"/>
                          <a:ea typeface="+mn-ea"/>
                          <a:cs typeface="Times New Roman" panose="02020603050405020304" pitchFamily="18" charset="0"/>
                        </a:rPr>
                        <a:t>/m/d </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445772">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Test Method</a:t>
                      </a:r>
                      <a:r>
                        <a:rPr kumimoji="1" lang="en-US" altLang="ja-JP" sz="1300" dirty="0">
                          <a:latin typeface="Times New Roman" panose="02020603050405020304" pitchFamily="18" charset="0"/>
                          <a:ea typeface="+mn-ea"/>
                          <a:cs typeface="Times New Roman" panose="02020603050405020304" pitchFamily="18" charset="0"/>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     IgG-EIA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PA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NT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ELISA </a:t>
                      </a:r>
                      <a:r>
                        <a:rPr kumimoji="1" lang="ja-JP" altLang="en-US" sz="1300" dirty="0">
                          <a:latin typeface="Times New Roman" panose="02020603050405020304" pitchFamily="18" charset="0"/>
                          <a:ea typeface="+mn-ea"/>
                          <a:cs typeface="Times New Roman" panose="02020603050405020304" pitchFamily="18" charset="0"/>
                        </a:rPr>
                        <a:t>method</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64677">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Antibody titer</a:t>
                      </a:r>
                      <a:r>
                        <a:rPr kumimoji="1" lang="en-US" altLang="ja-JP" sz="1300" dirty="0">
                          <a:latin typeface="Times New Roman" panose="02020603050405020304" pitchFamily="18" charset="0"/>
                          <a:ea typeface="+mn-ea"/>
                          <a:cs typeface="Times New Roman" panose="02020603050405020304" pitchFamily="18" charset="0"/>
                        </a:rPr>
                        <a:t>】</a:t>
                      </a:r>
                      <a:endParaRPr kumimoji="1" lang="ja-JP" altLang="en-US" sz="1300" dirty="0">
                        <a:latin typeface="Times New Roman" panose="02020603050405020304" pitchFamily="18" charset="0"/>
                        <a:ea typeface="+mn-ea"/>
                        <a:cs typeface="Times New Roman" panose="02020603050405020304" pitchFamily="18" charset="0"/>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64677">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Judgment</a:t>
                      </a:r>
                      <a:r>
                        <a:rPr kumimoji="1" lang="en-US" altLang="ja-JP" sz="1300" dirty="0">
                          <a:latin typeface="Times New Roman" panose="02020603050405020304" pitchFamily="18" charset="0"/>
                          <a:ea typeface="+mn-ea"/>
                          <a:cs typeface="Times New Roman" panose="02020603050405020304" pitchFamily="18" charset="0"/>
                        </a:rPr>
                        <a:t>] </a:t>
                      </a:r>
                      <a:r>
                        <a:rPr kumimoji="1" lang="ja-JP" altLang="en-US" sz="1300" dirty="0">
                          <a:latin typeface="Times New Roman" panose="02020603050405020304" pitchFamily="18" charset="0"/>
                          <a:ea typeface="+mn-ea"/>
                          <a:cs typeface="Times New Roman" panose="02020603050405020304" pitchFamily="18" charset="0"/>
                        </a:rPr>
                        <a:t>Negative ・Positive below standard ・Positive</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396157">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Vaccination date</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a:t>
                      </a:r>
                      <a:r>
                        <a:rPr kumimoji="1" lang="ja-JP" altLang="en-US" sz="1300" dirty="0">
                          <a:latin typeface="Times New Roman" panose="02020603050405020304" pitchFamily="18" charset="0"/>
                          <a:cs typeface="Times New Roman" panose="02020603050405020304" pitchFamily="18" charset="0"/>
                        </a:rPr>
                        <a:t>1st</a:t>
                      </a:r>
                      <a:r>
                        <a:rPr kumimoji="1" lang="en-US" altLang="ja-JP" sz="1300" dirty="0">
                          <a:latin typeface="Times New Roman" panose="02020603050405020304" pitchFamily="18" charset="0"/>
                          <a:cs typeface="Times New Roman" panose="02020603050405020304" pitchFamily="18" charset="0"/>
                        </a:rPr>
                        <a:t>】y/m/d  </a:t>
                      </a:r>
                      <a:r>
                        <a:rPr kumimoji="1" lang="ja-JP" altLang="en-US" sz="1300" dirty="0">
                          <a:latin typeface="Times New Roman" panose="02020603050405020304" pitchFamily="18" charset="0"/>
                          <a:cs typeface="Times New Roman" panose="02020603050405020304" pitchFamily="18" charset="0"/>
                        </a:rPr>
                        <a:t>　　　　　　　　　　　 　(Completed/scheduled)</a:t>
                      </a:r>
                      <a:endParaRPr kumimoji="1" lang="en-US" altLang="ja-JP" sz="13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【2</a:t>
                      </a:r>
                      <a:r>
                        <a:rPr kumimoji="1" lang="en-US" altLang="ja-JP" sz="1300" baseline="30000" dirty="0">
                          <a:latin typeface="Times New Roman" panose="02020603050405020304" pitchFamily="18" charset="0"/>
                          <a:cs typeface="Times New Roman" panose="02020603050405020304" pitchFamily="18" charset="0"/>
                        </a:rPr>
                        <a:t>nd</a:t>
                      </a:r>
                      <a:r>
                        <a:rPr kumimoji="1" lang="en-US" altLang="ja-JP" sz="1300" dirty="0">
                          <a:latin typeface="Times New Roman" panose="02020603050405020304" pitchFamily="18" charset="0"/>
                          <a:cs typeface="Times New Roman" panose="02020603050405020304" pitchFamily="18" charset="0"/>
                        </a:rPr>
                        <a:t>】y/m/d </a:t>
                      </a:r>
                      <a:r>
                        <a:rPr kumimoji="1" lang="ja-JP" altLang="en-US" sz="1300" dirty="0">
                          <a:latin typeface="Times New Roman" panose="02020603050405020304" pitchFamily="18" charset="0"/>
                          <a:cs typeface="Times New Roman" panose="02020603050405020304" pitchFamily="18" charset="0"/>
                        </a:rPr>
                        <a:t>　　　　　　　　　　　　 </a:t>
                      </a:r>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(Completed/scheduled)</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405128">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latin typeface="Times New Roman" panose="02020603050405020304" pitchFamily="18" charset="0"/>
                          <a:cs typeface="Times New Roman" panose="02020603050405020304" pitchFamily="18" charset="0"/>
                        </a:rPr>
                        <a:t>If vaccination is inappropriate, state </a:t>
                      </a:r>
                      <a:r>
                        <a:rPr kumimoji="1" lang="en-US" altLang="ja-JP" sz="1300" dirty="0">
                          <a:latin typeface="Times New Roman" panose="02020603050405020304" pitchFamily="18" charset="0"/>
                          <a:cs typeface="Times New Roman" panose="02020603050405020304" pitchFamily="18" charset="0"/>
                        </a:rPr>
                        <a:t>the </a:t>
                      </a:r>
                      <a:r>
                        <a:rPr kumimoji="1" lang="ja-JP" altLang="en-US" sz="1300" dirty="0">
                          <a:latin typeface="Times New Roman" panose="02020603050405020304" pitchFamily="18" charset="0"/>
                          <a:cs typeface="Times New Roman" panose="02020603050405020304" pitchFamily="18" charset="0"/>
                        </a:rPr>
                        <a:t>reason</a:t>
                      </a:r>
                      <a:r>
                        <a:rPr kumimoji="1" lang="en-US" altLang="ja-JP" sz="1300" dirty="0">
                          <a:latin typeface="Times New Roman" panose="02020603050405020304" pitchFamily="18" charset="0"/>
                          <a:cs typeface="Times New Roman" panose="02020603050405020304" pitchFamily="18" charset="0"/>
                        </a:rPr>
                        <a:t>.</a:t>
                      </a:r>
                    </a:p>
                    <a:p>
                      <a:endParaRPr kumimoji="1" lang="en-US" altLang="ja-JP"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886308973"/>
              </p:ext>
            </p:extLst>
          </p:nvPr>
        </p:nvGraphicFramePr>
        <p:xfrm>
          <a:off x="373451" y="3844932"/>
          <a:ext cx="6296987" cy="1188720"/>
        </p:xfrm>
        <a:graphic>
          <a:graphicData uri="http://schemas.openxmlformats.org/drawingml/2006/table">
            <a:tbl>
              <a:tblPr>
                <a:tableStyleId>{5940675A-B579-460E-94D1-54222C63F5DA}</a:tableStyleId>
              </a:tblPr>
              <a:tblGrid>
                <a:gridCol w="2139961">
                  <a:extLst>
                    <a:ext uri="{9D8B030D-6E8A-4147-A177-3AD203B41FA5}">
                      <a16:colId xmlns:a16="http://schemas.microsoft.com/office/drawing/2014/main" val="1529656246"/>
                    </a:ext>
                  </a:extLst>
                </a:gridCol>
                <a:gridCol w="4157026">
                  <a:extLst>
                    <a:ext uri="{9D8B030D-6E8A-4147-A177-3AD203B41FA5}">
                      <a16:colId xmlns:a16="http://schemas.microsoft.com/office/drawing/2014/main" val="385602920"/>
                    </a:ext>
                  </a:extLst>
                </a:gridCol>
              </a:tblGrid>
              <a:tr h="23500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Certification </a:t>
                      </a:r>
                      <a:r>
                        <a:rPr kumimoji="1" lang="en-US" altLang="ja-JP" dirty="0">
                          <a:latin typeface="Times New Roman" panose="02020603050405020304" pitchFamily="18" charset="0"/>
                          <a:cs typeface="Times New Roman" panose="02020603050405020304" pitchFamily="18" charset="0"/>
                        </a:rPr>
                        <a:t>d</a:t>
                      </a:r>
                      <a:r>
                        <a:rPr kumimoji="1" lang="ja-JP" altLang="en-US" dirty="0">
                          <a:latin typeface="Times New Roman" panose="02020603050405020304" pitchFamily="18" charset="0"/>
                          <a:cs typeface="Times New Roman" panose="02020603050405020304" pitchFamily="18" charset="0"/>
                        </a:rPr>
                        <a:t>ate</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y/m/d </a:t>
                      </a:r>
                      <a:r>
                        <a:rPr kumimoji="1" lang="ja-JP" altLang="en-US" dirty="0">
                          <a:latin typeface="Times New Roman" panose="02020603050405020304" pitchFamily="18" charset="0"/>
                          <a:cs typeface="Times New Roman" panose="02020603050405020304" pitchFamily="18" charset="0"/>
                        </a:rPr>
                        <a:t>　　　　　　</a:t>
                      </a:r>
                    </a:p>
                  </a:txBody>
                  <a:tcPr anchor="ctr"/>
                </a:tc>
                <a:extLst>
                  <a:ext uri="{0D108BD9-81ED-4DB2-BD59-A6C34878D82A}">
                    <a16:rowId xmlns:a16="http://schemas.microsoft.com/office/drawing/2014/main" val="2942769862"/>
                  </a:ext>
                </a:extLst>
              </a:tr>
              <a:tr h="23500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Name of medical institution</a:t>
                      </a:r>
                    </a:p>
                  </a:txBody>
                  <a:tcPr anchor="ctr"/>
                </a:tc>
                <a:tc>
                  <a:txBody>
                    <a:bodyPr/>
                    <a:lstStyle/>
                    <a:p>
                      <a:endParaRPr kumimoji="1" lang="ja-JP" alt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162094362"/>
                  </a:ext>
                </a:extLst>
              </a:tr>
              <a:tr h="2831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Name of </a:t>
                      </a:r>
                      <a:r>
                        <a:rPr kumimoji="1" lang="en-US" altLang="ja-JP" dirty="0">
                          <a:latin typeface="Times New Roman" panose="02020603050405020304" pitchFamily="18" charset="0"/>
                          <a:cs typeface="Times New Roman" panose="02020603050405020304" pitchFamily="18" charset="0"/>
                        </a:rPr>
                        <a:t>r</a:t>
                      </a:r>
                      <a:r>
                        <a:rPr kumimoji="1" lang="ja-JP" altLang="en-US" dirty="0">
                          <a:latin typeface="Times New Roman" panose="02020603050405020304" pitchFamily="18" charset="0"/>
                          <a:cs typeface="Times New Roman" panose="02020603050405020304" pitchFamily="18" charset="0"/>
                        </a:rPr>
                        <a:t>epresentative</a:t>
                      </a:r>
                    </a:p>
                  </a:txBody>
                  <a:tcPr anchor="ctr"/>
                </a:tc>
                <a:tc>
                  <a:txBody>
                    <a:bodyPr/>
                    <a:lstStyle/>
                    <a:p>
                      <a:endParaRPr kumimoji="1" lang="ja-JP" alt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479580346"/>
                  </a:ext>
                </a:extLst>
              </a:tr>
              <a:tr h="2831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Name of </a:t>
                      </a:r>
                      <a:r>
                        <a:rPr kumimoji="1" lang="en-US" altLang="ja-JP" dirty="0">
                          <a:latin typeface="Times New Roman" panose="02020603050405020304" pitchFamily="18" charset="0"/>
                          <a:cs typeface="Times New Roman" panose="02020603050405020304" pitchFamily="18" charset="0"/>
                        </a:rPr>
                        <a:t>d</a:t>
                      </a:r>
                      <a:r>
                        <a:rPr kumimoji="1" lang="ja-JP" altLang="en-US" dirty="0">
                          <a:latin typeface="Times New Roman" panose="02020603050405020304" pitchFamily="18" charset="0"/>
                          <a:cs typeface="Times New Roman" panose="02020603050405020304" pitchFamily="18" charset="0"/>
                        </a:rPr>
                        <a:t>octor</a:t>
                      </a:r>
                    </a:p>
                  </a:txBody>
                  <a:tcPr anchor="ctr"/>
                </a:tc>
                <a:tc>
                  <a:txBody>
                    <a:bodyPr/>
                    <a:lstStyle/>
                    <a:p>
                      <a:pPr algn="ctr"/>
                      <a:r>
                        <a:rPr kumimoji="1" lang="ja-JP" altLang="en-US" dirty="0">
                          <a:latin typeface="Times New Roman" panose="02020603050405020304" pitchFamily="18" charset="0"/>
                          <a:cs typeface="Times New Roman" panose="02020603050405020304" pitchFamily="18" charset="0"/>
                        </a:rPr>
                        <a:t>　　　</a:t>
                      </a:r>
                      <a:r>
                        <a:rPr kumimoji="1" lang="en-US" altLang="ja-JP" dirty="0">
                          <a:latin typeface="Times New Roman" panose="02020603050405020304" pitchFamily="18" charset="0"/>
                          <a:cs typeface="Times New Roman" panose="02020603050405020304" pitchFamily="18" charset="0"/>
                        </a:rPr>
                        <a:t>signature</a:t>
                      </a:r>
                      <a:r>
                        <a:rPr kumimoji="1" lang="ja-JP" altLang="en-US" dirty="0">
                          <a:latin typeface="Times New Roman" panose="02020603050405020304" pitchFamily="18" charset="0"/>
                          <a:cs typeface="Times New Roman" panose="02020603050405020304" pitchFamily="18" charset="0"/>
                        </a:rPr>
                        <a:t>　　　　　　　　　　　　　</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322235" y="3599440"/>
            <a:ext cx="6213529" cy="253916"/>
          </a:xfrm>
          <a:prstGeom prst="rect">
            <a:avLst/>
          </a:prstGeom>
          <a:noFill/>
        </p:spPr>
        <p:txBody>
          <a:bodyPr wrap="square" rtlCol="0">
            <a:spAutoFit/>
          </a:bodyPr>
          <a:lstStyle/>
          <a:p>
            <a:pPr>
              <a:tabLst>
                <a:tab pos="4749800" algn="l"/>
              </a:tabLst>
            </a:pPr>
            <a:r>
              <a:rPr kumimoji="1" lang="ja-JP" altLang="en-US" sz="1050" dirty="0">
                <a:latin typeface="Times New Roman" panose="02020603050405020304" pitchFamily="18" charset="0"/>
                <a:cs typeface="Times New Roman" panose="02020603050405020304" pitchFamily="18" charset="0"/>
              </a:rPr>
              <a:t>Medical Institution Entry *Fill in only if there is a section filled in by the medical institution</a:t>
            </a:r>
            <a:r>
              <a:rPr kumimoji="1" lang="ja-JP" altLang="en-US" sz="1050" dirty="0">
                <a:latin typeface="+mn-ea"/>
              </a:rPr>
              <a:t>.</a:t>
            </a:r>
          </a:p>
        </p:txBody>
      </p:sp>
      <p:sp>
        <p:nvSpPr>
          <p:cNvPr id="2" name="テキスト ボックス 1"/>
          <p:cNvSpPr txBox="1"/>
          <p:nvPr/>
        </p:nvSpPr>
        <p:spPr>
          <a:xfrm>
            <a:off x="225480" y="1001501"/>
            <a:ext cx="6314910" cy="492443"/>
          </a:xfrm>
          <a:prstGeom prst="rect">
            <a:avLst/>
          </a:prstGeom>
          <a:noFill/>
        </p:spPr>
        <p:txBody>
          <a:bodyPr wrap="square" rtlCol="0">
            <a:spAutoFit/>
          </a:bodyPr>
          <a:lstStyle/>
          <a:p>
            <a:pPr marL="723900" indent="-723900"/>
            <a:r>
              <a:rPr kumimoji="1" lang="ja-JP" altLang="en-US" sz="1300" dirty="0">
                <a:latin typeface="Times New Roman" panose="02020603050405020304" pitchFamily="18" charset="0"/>
                <a:cs typeface="Times New Roman" panose="02020603050405020304" pitchFamily="18" charset="0"/>
              </a:rPr>
              <a:t>(Note) </a:t>
            </a:r>
            <a:r>
              <a:rPr kumimoji="1" lang="ja-JP" altLang="en-US" sz="1300" u="sng" dirty="0">
                <a:latin typeface="Times New Roman" panose="02020603050405020304" pitchFamily="18" charset="0"/>
                <a:cs typeface="Times New Roman" panose="02020603050405020304" pitchFamily="18" charset="0"/>
              </a:rPr>
              <a:t>If you have the vaccination record and test results from the Maternal and </a:t>
            </a:r>
            <a:endParaRPr kumimoji="1" lang="en-US" altLang="ja-JP" sz="1300" u="sng" dirty="0">
              <a:latin typeface="Times New Roman" panose="02020603050405020304" pitchFamily="18" charset="0"/>
              <a:cs typeface="Times New Roman" panose="02020603050405020304" pitchFamily="18" charset="0"/>
            </a:endParaRPr>
          </a:p>
          <a:p>
            <a:pPr marL="723900" indent="-723900"/>
            <a:r>
              <a:rPr kumimoji="1" lang="en-US" altLang="ja-JP" sz="1300" dirty="0">
                <a:latin typeface="Times New Roman" panose="02020603050405020304" pitchFamily="18" charset="0"/>
                <a:cs typeface="Times New Roman" panose="02020603050405020304" pitchFamily="18" charset="0"/>
              </a:rPr>
              <a:t>           </a:t>
            </a:r>
            <a:r>
              <a:rPr kumimoji="1" lang="ja-JP" altLang="en-US" sz="1300" u="sng" dirty="0">
                <a:latin typeface="Times New Roman" panose="02020603050405020304" pitchFamily="18" charset="0"/>
                <a:cs typeface="Times New Roman" panose="02020603050405020304" pitchFamily="18" charset="0"/>
              </a:rPr>
              <a:t>Child Health Handbook, etc., you may fill out the form </a:t>
            </a:r>
            <a:r>
              <a:rPr kumimoji="1" lang="en-US" altLang="ja-JP" sz="1300" u="sng" dirty="0">
                <a:latin typeface="Times New Roman" panose="02020603050405020304" pitchFamily="18" charset="0"/>
                <a:cs typeface="Times New Roman" panose="02020603050405020304" pitchFamily="18" charset="0"/>
              </a:rPr>
              <a:t>by yourself</a:t>
            </a:r>
            <a:r>
              <a:rPr kumimoji="1" lang="ja-JP" altLang="en-US" sz="1300" u="sng" dirty="0">
                <a:latin typeface="Times New Roman" panose="02020603050405020304" pitchFamily="18" charset="0"/>
                <a:cs typeface="Times New Roman" panose="02020603050405020304" pitchFamily="18" charset="0"/>
              </a:rPr>
              <a:t>.</a:t>
            </a:r>
          </a:p>
        </p:txBody>
      </p:sp>
      <p:sp>
        <p:nvSpPr>
          <p:cNvPr id="25" name="テキスト ボックス 24"/>
          <p:cNvSpPr txBox="1"/>
          <p:nvPr/>
        </p:nvSpPr>
        <p:spPr>
          <a:xfrm>
            <a:off x="2795969" y="9628507"/>
            <a:ext cx="1266061" cy="253916"/>
          </a:xfrm>
          <a:prstGeom prst="rect">
            <a:avLst/>
          </a:prstGeom>
          <a:noFill/>
        </p:spPr>
        <p:txBody>
          <a:bodyPr wrap="square" rtlCol="0">
            <a:spAutoFit/>
          </a:bodyPr>
          <a:lstStyle/>
          <a:p>
            <a:r>
              <a:rPr kumimoji="1" lang="ja-JP" altLang="en-US" sz="1050" dirty="0">
                <a:latin typeface="+mn-ea"/>
              </a:rPr>
              <a:t>Form 1</a:t>
            </a:r>
            <a:r>
              <a:rPr kumimoji="1" lang="en-US" altLang="ja-JP" sz="1050" dirty="0">
                <a:latin typeface="+mn-ea"/>
              </a:rPr>
              <a:t>] </a:t>
            </a:r>
            <a:r>
              <a:rPr kumimoji="1" lang="ja-JP" altLang="en-US" sz="1050" dirty="0">
                <a:latin typeface="+mn-ea"/>
              </a:rPr>
              <a:t>1/4 page</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Form 1</a:t>
            </a:r>
            <a:r>
              <a:rPr kumimoji="1" lang="en-US" altLang="ja-JP" sz="1050" dirty="0">
                <a:latin typeface="+mn-ea"/>
              </a:rPr>
              <a:t>] (1)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1530785645"/>
              </p:ext>
            </p:extLst>
          </p:nvPr>
        </p:nvGraphicFramePr>
        <p:xfrm>
          <a:off x="373451" y="5118820"/>
          <a:ext cx="6296987" cy="502920"/>
        </p:xfrm>
        <a:graphic>
          <a:graphicData uri="http://schemas.openxmlformats.org/drawingml/2006/table">
            <a:tbl>
              <a:tblPr>
                <a:tableStyleId>{5940675A-B579-460E-94D1-54222C63F5DA}</a:tableStyleId>
              </a:tblPr>
              <a:tblGrid>
                <a:gridCol w="2149412">
                  <a:extLst>
                    <a:ext uri="{9D8B030D-6E8A-4147-A177-3AD203B41FA5}">
                      <a16:colId xmlns:a16="http://schemas.microsoft.com/office/drawing/2014/main" val="1529656246"/>
                    </a:ext>
                  </a:extLst>
                </a:gridCol>
                <a:gridCol w="4147575">
                  <a:extLst>
                    <a:ext uri="{9D8B030D-6E8A-4147-A177-3AD203B41FA5}">
                      <a16:colId xmlns:a16="http://schemas.microsoft.com/office/drawing/2014/main" val="385602920"/>
                    </a:ext>
                  </a:extLst>
                </a:gridCol>
              </a:tblGrid>
              <a:tr h="2086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M</a:t>
                      </a:r>
                      <a:r>
                        <a:rPr kumimoji="1" lang="ja-JP" altLang="en-US" dirty="0">
                          <a:latin typeface="Times New Roman" panose="02020603050405020304" pitchFamily="18" charset="0"/>
                          <a:cs typeface="Times New Roman" panose="02020603050405020304" pitchFamily="18" charset="0"/>
                        </a:rPr>
                        <a:t>atern</a:t>
                      </a:r>
                      <a:r>
                        <a:rPr kumimoji="1" lang="en-US" altLang="ja-JP" dirty="0">
                          <a:latin typeface="Times New Roman" panose="02020603050405020304" pitchFamily="18" charset="0"/>
                          <a:cs typeface="Times New Roman" panose="02020603050405020304" pitchFamily="18" charset="0"/>
                        </a:rPr>
                        <a:t>al and child </a:t>
                      </a:r>
                      <a:r>
                        <a:rPr kumimoji="1" lang="ja-JP" altLang="en-US" dirty="0">
                          <a:latin typeface="Times New Roman" panose="02020603050405020304" pitchFamily="18" charset="0"/>
                          <a:cs typeface="Times New Roman" panose="02020603050405020304" pitchFamily="18" charset="0"/>
                        </a:rPr>
                        <a:t>health </a:t>
                      </a:r>
                      <a:r>
                        <a:rPr kumimoji="1" lang="en-US" altLang="ja-JP" dirty="0">
                          <a:latin typeface="Times New Roman" panose="02020603050405020304" pitchFamily="18" charset="0"/>
                          <a:cs typeface="Times New Roman" panose="02020603050405020304" pitchFamily="18" charset="0"/>
                        </a:rPr>
                        <a:t>hand</a:t>
                      </a:r>
                      <a:r>
                        <a:rPr kumimoji="1" lang="ja-JP" altLang="en-US" dirty="0">
                          <a:latin typeface="Times New Roman" panose="02020603050405020304" pitchFamily="18" charset="0"/>
                          <a:cs typeface="Times New Roman" panose="02020603050405020304" pitchFamily="18" charset="0"/>
                        </a:rPr>
                        <a:t>book</a:t>
                      </a:r>
                      <a:endParaRPr kumimoji="1" lang="en-US" altLang="ja-JP" dirty="0">
                        <a:latin typeface="Times New Roman" panose="02020603050405020304" pitchFamily="18" charset="0"/>
                        <a:cs typeface="Times New Roman" panose="02020603050405020304" pitchFamily="18" charset="0"/>
                      </a:endParaRPr>
                    </a:p>
                  </a:txBody>
                  <a:tcPr anchor="ctr"/>
                </a:tc>
                <a:tc>
                  <a:txBody>
                    <a:bodyPr/>
                    <a:lstStyle/>
                    <a:p>
                      <a:r>
                        <a:rPr kumimoji="1" lang="ja-JP" altLang="en-US" sz="1300" dirty="0">
                          <a:latin typeface="Times New Roman" panose="02020603050405020304" pitchFamily="18" charset="0"/>
                          <a:cs typeface="Times New Roman" panose="02020603050405020304" pitchFamily="18" charset="0"/>
                        </a:rPr>
                        <a:t>　　　Yes 　　　・　　　　 No (not found)</a:t>
                      </a:r>
                      <a:endParaRPr kumimoji="1" lang="en-US" altLang="ja-JP" sz="13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233797" y="-831"/>
            <a:ext cx="1743035"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200" dirty="0">
                <a:latin typeface="Times New Roman" panose="02020603050405020304" pitchFamily="18" charset="0"/>
                <a:cs typeface="Times New Roman" panose="02020603050405020304" pitchFamily="18" charset="0"/>
              </a:rPr>
              <a:t>Revised </a:t>
            </a:r>
            <a:r>
              <a:rPr kumimoji="1" lang="en-US" altLang="ja-JP" sz="1200" dirty="0">
                <a:latin typeface="Times New Roman" panose="02020603050405020304" pitchFamily="18" charset="0"/>
                <a:cs typeface="Times New Roman" panose="02020603050405020304" pitchFamily="18" charset="0"/>
              </a:rPr>
              <a:t>December 2024</a:t>
            </a:r>
          </a:p>
        </p:txBody>
      </p:sp>
      <p:sp>
        <p:nvSpPr>
          <p:cNvPr id="3" name="テキスト ボックス 2">
            <a:extLst>
              <a:ext uri="{FF2B5EF4-FFF2-40B4-BE49-F238E27FC236}">
                <a16:creationId xmlns:a16="http://schemas.microsoft.com/office/drawing/2014/main" id="{25437706-71F8-A2B1-5C48-EACD2B159FF2}"/>
              </a:ext>
            </a:extLst>
          </p:cNvPr>
          <p:cNvSpPr txBox="1"/>
          <p:nvPr/>
        </p:nvSpPr>
        <p:spPr>
          <a:xfrm>
            <a:off x="-1" y="-14710"/>
            <a:ext cx="3169085" cy="369332"/>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i="1" dirty="0">
                <a:solidFill>
                  <a:srgbClr val="FF0000"/>
                </a:solidFill>
                <a:latin typeface="Times New Roman" panose="02020603050405020304" pitchFamily="18" charset="0"/>
                <a:cs typeface="Times New Roman" panose="02020603050405020304" pitchFamily="18" charset="0"/>
              </a:rPr>
              <a:t>For International Students</a:t>
            </a:r>
          </a:p>
        </p:txBody>
      </p:sp>
    </p:spTree>
    <p:extLst>
      <p:ext uri="{BB962C8B-B14F-4D97-AF65-F5344CB8AC3E}">
        <p14:creationId xmlns:p14="http://schemas.microsoft.com/office/powerpoint/2010/main" val="93344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42642" y="4692598"/>
            <a:ext cx="7239000" cy="33653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0" y="214812"/>
            <a:ext cx="5477148" cy="317459"/>
          </a:xfrm>
          <a:prstGeom prst="rect">
            <a:avLst/>
          </a:prstGeom>
          <a:noFill/>
        </p:spPr>
        <p:txBody>
          <a:bodyPr wrap="square" rtlCol="0">
            <a:spAutoFit/>
          </a:bodyPr>
          <a:lstStyle/>
          <a:p>
            <a:pPr>
              <a:tabLst>
                <a:tab pos="4749800" algn="l"/>
              </a:tabLst>
            </a:pPr>
            <a:r>
              <a:rPr kumimoji="1" lang="ja-JP" altLang="en-US" sz="1463" b="1" dirty="0">
                <a:latin typeface="Times New Roman" panose="02020603050405020304" pitchFamily="18" charset="0"/>
                <a:cs typeface="Times New Roman" panose="02020603050405020304" pitchFamily="18" charset="0"/>
              </a:rPr>
              <a:t>2. </a:t>
            </a:r>
            <a:r>
              <a:rPr kumimoji="1" lang="en-US" altLang="ja-JP" sz="1463" b="1" dirty="0">
                <a:latin typeface="Times New Roman" panose="02020603050405020304" pitchFamily="18" charset="0"/>
                <a:cs typeface="Times New Roman" panose="02020603050405020304" pitchFamily="18" charset="0"/>
              </a:rPr>
              <a:t>R</a:t>
            </a:r>
            <a:r>
              <a:rPr kumimoji="1" lang="ja-JP" altLang="en-US" sz="1463" b="1" dirty="0">
                <a:latin typeface="Times New Roman" panose="02020603050405020304" pitchFamily="18" charset="0"/>
                <a:cs typeface="Times New Roman" panose="02020603050405020304" pitchFamily="18" charset="0"/>
              </a:rPr>
              <a:t>ubella (</a:t>
            </a:r>
            <a:r>
              <a:rPr kumimoji="1" lang="en-US" altLang="ja-JP" sz="1463" b="1" dirty="0">
                <a:latin typeface="Times New Roman" panose="02020603050405020304" pitchFamily="18" charset="0"/>
                <a:cs typeface="Times New Roman" panose="02020603050405020304" pitchFamily="18" charset="0"/>
              </a:rPr>
              <a:t>German</a:t>
            </a:r>
            <a:r>
              <a:rPr kumimoji="1" lang="ja-JP" altLang="en-US" sz="1463" b="1" dirty="0">
                <a:latin typeface="Times New Roman" panose="02020603050405020304" pitchFamily="18" charset="0"/>
                <a:cs typeface="Times New Roman" panose="02020603050405020304" pitchFamily="18" charset="0"/>
              </a:rPr>
              <a:t> measles)</a:t>
            </a:r>
          </a:p>
        </p:txBody>
      </p:sp>
      <p:sp>
        <p:nvSpPr>
          <p:cNvPr id="11" name="テキスト ボックス 10"/>
          <p:cNvSpPr txBox="1"/>
          <p:nvPr/>
        </p:nvSpPr>
        <p:spPr>
          <a:xfrm>
            <a:off x="0" y="4678753"/>
            <a:ext cx="5469800" cy="317459"/>
          </a:xfrm>
          <a:prstGeom prst="rect">
            <a:avLst/>
          </a:prstGeom>
          <a:noFill/>
        </p:spPr>
        <p:txBody>
          <a:bodyPr wrap="square" rtlCol="0">
            <a:spAutoFit/>
          </a:bodyPr>
          <a:lstStyle/>
          <a:p>
            <a:pPr>
              <a:tabLst>
                <a:tab pos="4749800" algn="l"/>
              </a:tabLst>
            </a:pPr>
            <a:r>
              <a:rPr kumimoji="1" lang="en-US" altLang="ja-JP" sz="1463" b="1" dirty="0">
                <a:latin typeface="Times New Roman" panose="02020603050405020304" pitchFamily="18" charset="0"/>
                <a:cs typeface="Times New Roman" panose="02020603050405020304" pitchFamily="18" charset="0"/>
              </a:rPr>
              <a:t>3.  Varicella (Chickenpox)</a:t>
            </a:r>
            <a:endParaRPr kumimoji="1" lang="ja-JP" altLang="en-US" sz="1463" b="1" dirty="0">
              <a:latin typeface="Times New Roman" panose="02020603050405020304" pitchFamily="18" charset="0"/>
              <a:cs typeface="Times New Roman" panose="02020603050405020304" pitchFamily="18" charset="0"/>
            </a:endParaRPr>
          </a:p>
        </p:txBody>
      </p:sp>
      <p:sp>
        <p:nvSpPr>
          <p:cNvPr id="14" name="テキスト ボックス 13"/>
          <p:cNvSpPr txBox="1"/>
          <p:nvPr/>
        </p:nvSpPr>
        <p:spPr>
          <a:xfrm>
            <a:off x="2798862" y="9634133"/>
            <a:ext cx="1260274" cy="253916"/>
          </a:xfrm>
          <a:prstGeom prst="rect">
            <a:avLst/>
          </a:prstGeom>
          <a:noFill/>
        </p:spPr>
        <p:txBody>
          <a:bodyPr wrap="square" rtlCol="0">
            <a:spAutoFit/>
          </a:bodyPr>
          <a:lstStyle/>
          <a:p>
            <a:r>
              <a:rPr kumimoji="1" lang="ja-JP" altLang="en-US" sz="1050" dirty="0">
                <a:latin typeface="+mn-ea"/>
              </a:rPr>
              <a:t>Form 1</a:t>
            </a:r>
            <a:r>
              <a:rPr kumimoji="1" lang="en-US" altLang="ja-JP" sz="1050" dirty="0">
                <a:latin typeface="+mn-ea"/>
              </a:rPr>
              <a:t>] </a:t>
            </a:r>
            <a:r>
              <a:rPr kumimoji="1" lang="ja-JP" altLang="en-US" sz="1050" dirty="0">
                <a:latin typeface="+mn-ea"/>
              </a:rPr>
              <a:t>2/4 page</a:t>
            </a:r>
          </a:p>
        </p:txBody>
      </p:sp>
      <p:graphicFrame>
        <p:nvGraphicFramePr>
          <p:cNvPr id="19" name="表 18"/>
          <p:cNvGraphicFramePr>
            <a:graphicFrameLocks noGrp="1"/>
          </p:cNvGraphicFramePr>
          <p:nvPr>
            <p:extLst>
              <p:ext uri="{D42A27DB-BD31-4B8C-83A1-F6EECF244321}">
                <p14:modId xmlns:p14="http://schemas.microsoft.com/office/powerpoint/2010/main" val="4200240098"/>
              </p:ext>
            </p:extLst>
          </p:nvPr>
        </p:nvGraphicFramePr>
        <p:xfrm>
          <a:off x="192404" y="794302"/>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Immunization record </a:t>
                      </a: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(only for those who have </a:t>
                      </a:r>
                      <a:r>
                        <a:rPr kumimoji="1" lang="en-US" altLang="ja-JP"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a:t>
                      </a: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m</a:t>
                      </a:r>
                      <a:r>
                        <a:rPr kumimoji="1" lang="en-US" altLang="ja-JP" sz="10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aternal</a:t>
                      </a: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-child </a:t>
                      </a:r>
                      <a:r>
                        <a:rPr kumimoji="1" lang="en-US" altLang="ja-JP"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health </a:t>
                      </a: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handbook, etc.)</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latin typeface="Times New Roman" panose="02020603050405020304" pitchFamily="18" charset="0"/>
                          <a:cs typeface="Times New Roman" panose="02020603050405020304" pitchFamily="18" charset="0"/>
                        </a:rPr>
                        <a:t>Yes </a:t>
                      </a:r>
                      <a:r>
                        <a:rPr kumimoji="1" lang="en-US" altLang="ja-JP" sz="1300" dirty="0">
                          <a:latin typeface="Times New Roman" panose="02020603050405020304" pitchFamily="18" charset="0"/>
                          <a:cs typeface="Times New Roman" panose="02020603050405020304" pitchFamily="18" charset="0"/>
                        </a:rPr>
                        <a:t>(</a:t>
                      </a:r>
                      <a:r>
                        <a:rPr kumimoji="1" lang="ja-JP" altLang="en-US" sz="1300" dirty="0">
                          <a:latin typeface="Times New Roman" panose="02020603050405020304" pitchFamily="18" charset="0"/>
                          <a:cs typeface="Times New Roman" panose="02020603050405020304" pitchFamily="18" charset="0"/>
                        </a:rPr>
                        <a:t>fill in the date of vaccination</a:t>
                      </a:r>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 No</a:t>
                      </a:r>
                      <a:endParaRPr kumimoji="1" lang="en-US" altLang="ja-JP" sz="1300" dirty="0">
                        <a:latin typeface="Times New Roman" panose="02020603050405020304" pitchFamily="18" charset="0"/>
                        <a:cs typeface="Times New Roman" panose="02020603050405020304" pitchFamily="18" charset="0"/>
                      </a:endParaRPr>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latin typeface="Times New Roman" panose="02020603050405020304" pitchFamily="18" charset="0"/>
                          <a:cs typeface="Times New Roman" panose="02020603050405020304" pitchFamily="18" charset="0"/>
                        </a:rPr>
                        <a:t>【1st】y/m/d</a:t>
                      </a:r>
                    </a:p>
                    <a:p>
                      <a:pPr algn="l"/>
                      <a:endParaRPr kumimoji="1" lang="en-US" altLang="ja-JP" sz="900" dirty="0">
                        <a:latin typeface="Times New Roman" panose="02020603050405020304" pitchFamily="18" charset="0"/>
                        <a:cs typeface="Times New Roman" panose="02020603050405020304" pitchFamily="18" charset="0"/>
                      </a:endParaRPr>
                    </a:p>
                    <a:p>
                      <a:pPr algn="l"/>
                      <a:r>
                        <a:rPr kumimoji="1" lang="en-US" altLang="ja-JP" sz="1300" dirty="0">
                          <a:latin typeface="Times New Roman" panose="02020603050405020304" pitchFamily="18" charset="0"/>
                          <a:cs typeface="Times New Roman" panose="02020603050405020304" pitchFamily="18" charset="0"/>
                        </a:rPr>
                        <a:t>【2nd】y/m/d</a:t>
                      </a:r>
                      <a:endParaRPr kumimoji="1" lang="ja-JP" altLang="en-US" sz="1300" dirty="0">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141748" y="550198"/>
            <a:ext cx="3428170" cy="253916"/>
          </a:xfrm>
          <a:prstGeom prst="rect">
            <a:avLst/>
          </a:prstGeom>
          <a:noFill/>
        </p:spPr>
        <p:txBody>
          <a:bodyPr wrap="square" rtlCol="0">
            <a:spAutoFit/>
          </a:bodyPr>
          <a:lstStyle/>
          <a:p>
            <a:pPr>
              <a:tabLst>
                <a:tab pos="4749800" algn="l"/>
              </a:tabLst>
            </a:pPr>
            <a:r>
              <a:rPr kumimoji="1" lang="en-US" altLang="ja-JP" sz="1050">
                <a:latin typeface="Times New Roman" panose="02020603050405020304" pitchFamily="18" charset="0"/>
                <a:cs typeface="Times New Roman" panose="02020603050405020304" pitchFamily="18" charset="0"/>
              </a:rPr>
              <a:t>section to be filled in by the applicant</a:t>
            </a:r>
            <a:endParaRPr kumimoji="1" lang="en-US" altLang="ja-JP" sz="1050" dirty="0">
              <a:latin typeface="Times New Roman" panose="02020603050405020304" pitchFamily="18" charset="0"/>
              <a:cs typeface="Times New Roman" panose="02020603050405020304" pitchFamily="18" charset="0"/>
            </a:endParaRPr>
          </a:p>
        </p:txBody>
      </p:sp>
      <p:graphicFrame>
        <p:nvGraphicFramePr>
          <p:cNvPr id="21" name="表 20"/>
          <p:cNvGraphicFramePr>
            <a:graphicFrameLocks noGrp="1"/>
          </p:cNvGraphicFramePr>
          <p:nvPr>
            <p:extLst>
              <p:ext uri="{D42A27DB-BD31-4B8C-83A1-F6EECF244321}">
                <p14:modId xmlns:p14="http://schemas.microsoft.com/office/powerpoint/2010/main" val="1132728562"/>
              </p:ext>
            </p:extLst>
          </p:nvPr>
        </p:nvGraphicFramePr>
        <p:xfrm>
          <a:off x="205104" y="1992843"/>
          <a:ext cx="6473191" cy="2645916"/>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70174">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Blood antibody titer test</a:t>
                      </a:r>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Date of Inspection</a:t>
                      </a:r>
                      <a:r>
                        <a:rPr kumimoji="1" lang="en-US" altLang="ja-JP" sz="1300" dirty="0">
                          <a:latin typeface="Times New Roman" panose="02020603050405020304" pitchFamily="18" charset="0"/>
                          <a:ea typeface="+mn-ea"/>
                          <a:cs typeface="Times New Roman" panose="02020603050405020304" pitchFamily="18" charset="0"/>
                        </a:rPr>
                        <a:t>】y/m/d</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70174">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Test Method</a:t>
                      </a:r>
                      <a:r>
                        <a:rPr kumimoji="1" lang="en-US" altLang="ja-JP" sz="1300" dirty="0">
                          <a:latin typeface="Times New Roman" panose="02020603050405020304" pitchFamily="18" charset="0"/>
                          <a:ea typeface="+mn-ea"/>
                          <a:cs typeface="Times New Roman" panose="02020603050405020304" pitchFamily="18" charset="0"/>
                        </a:rPr>
                        <a:t>】 IgG-EIA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HI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ELISA </a:t>
                      </a:r>
                      <a:r>
                        <a:rPr kumimoji="1" lang="ja-JP" altLang="en-US" sz="1300" dirty="0">
                          <a:latin typeface="Times New Roman" panose="02020603050405020304" pitchFamily="18" charset="0"/>
                          <a:ea typeface="+mn-ea"/>
                          <a:cs typeface="Times New Roman" panose="02020603050405020304" pitchFamily="18" charset="0"/>
                        </a:rPr>
                        <a:t>method</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70174">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Antibody titer</a:t>
                      </a:r>
                      <a:r>
                        <a:rPr kumimoji="1" lang="en-US" altLang="ja-JP" sz="1300" dirty="0">
                          <a:latin typeface="Times New Roman" panose="02020603050405020304" pitchFamily="18" charset="0"/>
                          <a:ea typeface="+mn-ea"/>
                          <a:cs typeface="Times New Roman" panose="02020603050405020304" pitchFamily="18" charset="0"/>
                        </a:rPr>
                        <a:t>】</a:t>
                      </a:r>
                      <a:endParaRPr kumimoji="1" lang="ja-JP" altLang="en-US" sz="1300" dirty="0">
                        <a:latin typeface="Times New Roman" panose="02020603050405020304" pitchFamily="18" charset="0"/>
                        <a:ea typeface="+mn-ea"/>
                        <a:cs typeface="Times New Roman" panose="02020603050405020304" pitchFamily="18" charset="0"/>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70174">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Judgment</a:t>
                      </a:r>
                      <a:r>
                        <a:rPr kumimoji="1" lang="en-US" altLang="ja-JP" sz="1300" dirty="0">
                          <a:latin typeface="Times New Roman" panose="02020603050405020304" pitchFamily="18" charset="0"/>
                          <a:ea typeface="+mn-ea"/>
                          <a:cs typeface="Times New Roman" panose="02020603050405020304" pitchFamily="18" charset="0"/>
                        </a:rPr>
                        <a:t>】 </a:t>
                      </a:r>
                      <a:r>
                        <a:rPr kumimoji="1" lang="ja-JP" altLang="en-US" sz="1300" dirty="0">
                          <a:latin typeface="Times New Roman" panose="02020603050405020304" pitchFamily="18" charset="0"/>
                          <a:ea typeface="+mn-ea"/>
                          <a:cs typeface="Times New Roman" panose="02020603050405020304" pitchFamily="18" charset="0"/>
                        </a:rPr>
                        <a:t>Negative ・Positive below standard ・Positive</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952718">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Vaccination date</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a:t>
                      </a:r>
                      <a:r>
                        <a:rPr kumimoji="1" lang="ja-JP" altLang="en-US" sz="1300" dirty="0">
                          <a:latin typeface="Times New Roman" panose="02020603050405020304" pitchFamily="18" charset="0"/>
                          <a:cs typeface="Times New Roman" panose="02020603050405020304" pitchFamily="18" charset="0"/>
                        </a:rPr>
                        <a:t>1st</a:t>
                      </a:r>
                      <a:r>
                        <a:rPr kumimoji="1" lang="en-US" altLang="ja-JP" sz="1300" dirty="0">
                          <a:latin typeface="Times New Roman" panose="02020603050405020304" pitchFamily="18" charset="0"/>
                          <a:cs typeface="Times New Roman" panose="02020603050405020304" pitchFamily="18" charset="0"/>
                        </a:rPr>
                        <a:t>】y/m/d</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(Completed/scheduled)</a:t>
                      </a:r>
                      <a:endParaRPr kumimoji="1" lang="en-US" altLang="ja-JP" sz="13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【2nd】y/m/d </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(Completed/scheduled)</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466596">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latin typeface="Times New Roman" panose="02020603050405020304" pitchFamily="18" charset="0"/>
                          <a:cs typeface="Times New Roman" panose="02020603050405020304" pitchFamily="18" charset="0"/>
                        </a:rPr>
                        <a:t>If vaccination is inappropriate, state </a:t>
                      </a:r>
                      <a:r>
                        <a:rPr kumimoji="1" lang="en-US" altLang="ja-JP" sz="1300" dirty="0">
                          <a:latin typeface="Times New Roman" panose="02020603050405020304" pitchFamily="18" charset="0"/>
                          <a:cs typeface="Times New Roman" panose="02020603050405020304" pitchFamily="18" charset="0"/>
                        </a:rPr>
                        <a:t>the </a:t>
                      </a:r>
                      <a:r>
                        <a:rPr kumimoji="1" lang="ja-JP" altLang="en-US" sz="1300" dirty="0">
                          <a:latin typeface="Times New Roman" panose="02020603050405020304" pitchFamily="18" charset="0"/>
                          <a:cs typeface="Times New Roman" panose="02020603050405020304" pitchFamily="18" charset="0"/>
                        </a:rPr>
                        <a:t>reason</a:t>
                      </a:r>
                      <a:endParaRPr kumimoji="1" lang="en-US" altLang="ja-JP"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Form 1</a:t>
            </a:r>
            <a:r>
              <a:rPr kumimoji="1" lang="en-US" altLang="ja-JP" sz="1050" dirty="0">
                <a:latin typeface="+mn-ea"/>
              </a:rPr>
              <a:t>] (2)</a:t>
            </a:r>
            <a:endParaRPr lang="ja-JP" altLang="en-US" sz="1050" dirty="0">
              <a:latin typeface="+mn-ea"/>
            </a:endParaRPr>
          </a:p>
        </p:txBody>
      </p:sp>
      <p:grpSp>
        <p:nvGrpSpPr>
          <p:cNvPr id="15" name="グループ化 14"/>
          <p:cNvGrpSpPr/>
          <p:nvPr/>
        </p:nvGrpSpPr>
        <p:grpSpPr>
          <a:xfrm>
            <a:off x="4942764" y="9645624"/>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Gunma University Hospital</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テキスト ボックス 28"/>
          <p:cNvSpPr txBox="1"/>
          <p:nvPr/>
        </p:nvSpPr>
        <p:spPr>
          <a:xfrm>
            <a:off x="141748" y="5079539"/>
            <a:ext cx="6183896" cy="253916"/>
          </a:xfrm>
          <a:prstGeom prst="rect">
            <a:avLst/>
          </a:prstGeom>
          <a:noFill/>
        </p:spPr>
        <p:txBody>
          <a:bodyPr wrap="square" rtlCol="0">
            <a:spAutoFit/>
          </a:bodyPr>
          <a:lstStyle/>
          <a:p>
            <a:pPr>
              <a:tabLst>
                <a:tab pos="4749800" algn="l"/>
              </a:tabLst>
            </a:pPr>
            <a:r>
              <a:rPr kumimoji="1" lang="en-US" altLang="ja-JP" sz="1050">
                <a:latin typeface="Times New Roman" panose="02020603050405020304" pitchFamily="18" charset="0"/>
                <a:cs typeface="Times New Roman" panose="02020603050405020304" pitchFamily="18" charset="0"/>
              </a:rPr>
              <a:t>section to be filled in by the applicant</a:t>
            </a:r>
            <a:endParaRPr kumimoji="1" lang="en-US" altLang="ja-JP" sz="1050" dirty="0">
              <a:latin typeface="Times New Roman" panose="02020603050405020304" pitchFamily="18" charset="0"/>
              <a:cs typeface="Times New Roman" panose="02020603050405020304" pitchFamily="18" charset="0"/>
            </a:endParaRPr>
          </a:p>
        </p:txBody>
      </p:sp>
      <p:graphicFrame>
        <p:nvGraphicFramePr>
          <p:cNvPr id="30" name="表 29"/>
          <p:cNvGraphicFramePr>
            <a:graphicFrameLocks noGrp="1"/>
          </p:cNvGraphicFramePr>
          <p:nvPr>
            <p:extLst>
              <p:ext uri="{D42A27DB-BD31-4B8C-83A1-F6EECF244321}">
                <p14:modId xmlns:p14="http://schemas.microsoft.com/office/powerpoint/2010/main" val="89242925"/>
              </p:ext>
            </p:extLst>
          </p:nvPr>
        </p:nvGraphicFramePr>
        <p:xfrm>
          <a:off x="212452" y="6602133"/>
          <a:ext cx="6498592" cy="2885632"/>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61241">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Blood antibody titer test</a:t>
                      </a:r>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Date of Inspection</a:t>
                      </a:r>
                      <a:r>
                        <a:rPr kumimoji="1" lang="en-US" altLang="ja-JP" sz="1300" dirty="0">
                          <a:latin typeface="Times New Roman" panose="02020603050405020304" pitchFamily="18" charset="0"/>
                          <a:ea typeface="+mn-ea"/>
                          <a:cs typeface="Times New Roman" panose="02020603050405020304" pitchFamily="18" charset="0"/>
                        </a:rPr>
                        <a:t>】y/m/d</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43998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Test Method</a:t>
                      </a:r>
                      <a:r>
                        <a:rPr kumimoji="1" lang="en-US" altLang="ja-JP" sz="1300" dirty="0">
                          <a:latin typeface="Times New Roman" panose="02020603050405020304" pitchFamily="18" charset="0"/>
                          <a:ea typeface="+mn-ea"/>
                          <a:cs typeface="Times New Roman" panose="02020603050405020304" pitchFamily="18" charset="0"/>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latin typeface="Times New Roman" panose="02020603050405020304" pitchFamily="18" charset="0"/>
                          <a:ea typeface="+mn-ea"/>
                          <a:cs typeface="Times New Roman" panose="02020603050405020304" pitchFamily="18" charset="0"/>
                        </a:rPr>
                        <a:t>　</a:t>
                      </a:r>
                      <a:r>
                        <a:rPr kumimoji="1" lang="en-US" altLang="ja-JP" sz="1300" dirty="0">
                          <a:latin typeface="Times New Roman" panose="02020603050405020304" pitchFamily="18" charset="0"/>
                          <a:ea typeface="+mn-ea"/>
                          <a:cs typeface="Times New Roman" panose="02020603050405020304" pitchFamily="18" charset="0"/>
                        </a:rPr>
                        <a:t>IgG-EIA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ELISA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IAHA </a:t>
                      </a:r>
                      <a:r>
                        <a:rPr kumimoji="1" lang="ja-JP" altLang="en-US" sz="1300" dirty="0">
                          <a:latin typeface="Times New Roman" panose="02020603050405020304" pitchFamily="18" charset="0"/>
                          <a:ea typeface="+mn-ea"/>
                          <a:cs typeface="Times New Roman" panose="02020603050405020304" pitchFamily="18" charset="0"/>
                        </a:rPr>
                        <a:t>method</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61241">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Antibody titer</a:t>
                      </a:r>
                      <a:r>
                        <a:rPr kumimoji="1" lang="en-US" altLang="ja-JP" sz="1300" dirty="0">
                          <a:latin typeface="Times New Roman" panose="02020603050405020304" pitchFamily="18" charset="0"/>
                          <a:ea typeface="+mn-ea"/>
                          <a:cs typeface="Times New Roman" panose="02020603050405020304" pitchFamily="18" charset="0"/>
                        </a:rPr>
                        <a:t>】</a:t>
                      </a:r>
                      <a:endParaRPr kumimoji="1" lang="ja-JP" altLang="en-US" sz="1300" dirty="0">
                        <a:latin typeface="Times New Roman" panose="02020603050405020304" pitchFamily="18" charset="0"/>
                        <a:ea typeface="+mn-ea"/>
                        <a:cs typeface="Times New Roman" panose="02020603050405020304" pitchFamily="18" charset="0"/>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61241">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Judgment</a:t>
                      </a:r>
                      <a:r>
                        <a:rPr kumimoji="1" lang="en-US" altLang="ja-JP" sz="1300" dirty="0">
                          <a:latin typeface="Times New Roman" panose="02020603050405020304" pitchFamily="18" charset="0"/>
                          <a:ea typeface="+mn-ea"/>
                          <a:cs typeface="Times New Roman" panose="02020603050405020304" pitchFamily="18" charset="0"/>
                        </a:rPr>
                        <a:t>] </a:t>
                      </a:r>
                      <a:r>
                        <a:rPr kumimoji="1" lang="ja-JP" altLang="en-US" sz="1300" dirty="0">
                          <a:latin typeface="Times New Roman" panose="02020603050405020304" pitchFamily="18" charset="0"/>
                          <a:ea typeface="+mn-ea"/>
                          <a:cs typeface="Times New Roman" panose="02020603050405020304" pitchFamily="18" charset="0"/>
                        </a:rPr>
                        <a:t>Negative ・Positive below standard ・Positive</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921218">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Vaccination date</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a:t>
                      </a:r>
                      <a:r>
                        <a:rPr kumimoji="1" lang="ja-JP" altLang="en-US" sz="1300" dirty="0">
                          <a:latin typeface="Times New Roman" panose="02020603050405020304" pitchFamily="18" charset="0"/>
                          <a:cs typeface="Times New Roman" panose="02020603050405020304" pitchFamily="18" charset="0"/>
                        </a:rPr>
                        <a:t>1st</a:t>
                      </a:r>
                      <a:r>
                        <a:rPr kumimoji="1" lang="en-US" altLang="ja-JP" sz="1300" dirty="0">
                          <a:latin typeface="Times New Roman" panose="02020603050405020304" pitchFamily="18" charset="0"/>
                          <a:cs typeface="Times New Roman" panose="02020603050405020304" pitchFamily="18" charset="0"/>
                        </a:rPr>
                        <a:t>】y/m/d                                                    </a:t>
                      </a:r>
                      <a:r>
                        <a:rPr kumimoji="1" lang="ja-JP" altLang="en-US" sz="1300" dirty="0">
                          <a:latin typeface="Times New Roman" panose="02020603050405020304" pitchFamily="18" charset="0"/>
                          <a:cs typeface="Times New Roman" panose="02020603050405020304" pitchFamily="18" charset="0"/>
                        </a:rPr>
                        <a:t>(Completed/scheduled)</a:t>
                      </a:r>
                      <a:endParaRPr kumimoji="1" lang="en-US" altLang="ja-JP" sz="13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【2nd】y/m/d                                                   </a:t>
                      </a:r>
                      <a:r>
                        <a:rPr kumimoji="1" lang="ja-JP" altLang="en-US" sz="1300" dirty="0">
                          <a:latin typeface="Times New Roman" panose="02020603050405020304" pitchFamily="18" charset="0"/>
                          <a:cs typeface="Times New Roman" panose="02020603050405020304" pitchFamily="18" charset="0"/>
                        </a:rPr>
                        <a:t>(Completed/scheduled)</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508192">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latin typeface="Times New Roman" panose="02020603050405020304" pitchFamily="18" charset="0"/>
                          <a:cs typeface="Times New Roman" panose="02020603050405020304" pitchFamily="18" charset="0"/>
                        </a:rPr>
                        <a:t>If inadequate vaccination, state reason</a:t>
                      </a:r>
                      <a:endParaRPr kumimoji="1" lang="en-US" altLang="ja-JP"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2026657101"/>
              </p:ext>
            </p:extLst>
          </p:nvPr>
        </p:nvGraphicFramePr>
        <p:xfrm>
          <a:off x="205104" y="5383861"/>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Immunization record</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(only for those who have </a:t>
                      </a:r>
                      <a:r>
                        <a:rPr kumimoji="1" lang="en-US" altLang="ja-JP"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a:t>
                      </a: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m</a:t>
                      </a:r>
                      <a:r>
                        <a:rPr kumimoji="1" lang="en-US" altLang="ja-JP" sz="10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aternal</a:t>
                      </a: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-child </a:t>
                      </a:r>
                      <a:r>
                        <a:rPr kumimoji="1" lang="en-US" altLang="ja-JP"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health </a:t>
                      </a:r>
                      <a:r>
                        <a:rPr kumimoji="1" lang="ja-JP" altLang="en-US" sz="10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handbook, etc.)</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latin typeface="Times New Roman" panose="02020603050405020304" pitchFamily="18" charset="0"/>
                          <a:cs typeface="Times New Roman" panose="02020603050405020304" pitchFamily="18" charset="0"/>
                        </a:rPr>
                        <a:t>Yes </a:t>
                      </a:r>
                      <a:r>
                        <a:rPr kumimoji="1" lang="en-US" altLang="ja-JP" sz="1300" dirty="0">
                          <a:latin typeface="Times New Roman" panose="02020603050405020304" pitchFamily="18" charset="0"/>
                          <a:cs typeface="Times New Roman" panose="02020603050405020304" pitchFamily="18" charset="0"/>
                        </a:rPr>
                        <a:t>(</a:t>
                      </a:r>
                      <a:r>
                        <a:rPr kumimoji="1" lang="ja-JP" altLang="en-US" sz="1300" dirty="0">
                          <a:latin typeface="Times New Roman" panose="02020603050405020304" pitchFamily="18" charset="0"/>
                          <a:cs typeface="Times New Roman" panose="02020603050405020304" pitchFamily="18" charset="0"/>
                        </a:rPr>
                        <a:t>fill in the date of vaccination</a:t>
                      </a:r>
                      <a:r>
                        <a:rPr kumimoji="1" lang="en-US" altLang="ja-JP" sz="1300" dirty="0">
                          <a:latin typeface="Times New Roman" panose="02020603050405020304" pitchFamily="18" charset="0"/>
                          <a:cs typeface="Times New Roman" panose="02020603050405020304" pitchFamily="18" charset="0"/>
                        </a:rPr>
                        <a:t>) </a:t>
                      </a:r>
                      <a:r>
                        <a:rPr kumimoji="1" lang="ja-JP" altLang="en-US" sz="1300" dirty="0">
                          <a:latin typeface="Times New Roman" panose="02020603050405020304" pitchFamily="18" charset="0"/>
                          <a:cs typeface="Times New Roman" panose="02020603050405020304" pitchFamily="18" charset="0"/>
                        </a:rPr>
                        <a:t>・ No</a:t>
                      </a:r>
                      <a:endParaRPr kumimoji="1" lang="en-US" altLang="ja-JP" sz="1300" dirty="0">
                        <a:latin typeface="Times New Roman" panose="02020603050405020304" pitchFamily="18" charset="0"/>
                        <a:cs typeface="Times New Roman" panose="02020603050405020304" pitchFamily="18" charset="0"/>
                      </a:endParaRPr>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latin typeface="Times New Roman" panose="02020603050405020304" pitchFamily="18" charset="0"/>
                          <a:cs typeface="Times New Roman" panose="02020603050405020304" pitchFamily="18" charset="0"/>
                        </a:rPr>
                        <a:t>【1</a:t>
                      </a:r>
                      <a:r>
                        <a:rPr kumimoji="1" lang="en-US" altLang="ja-JP" sz="1300" baseline="30000" dirty="0">
                          <a:latin typeface="Times New Roman" panose="02020603050405020304" pitchFamily="18" charset="0"/>
                          <a:cs typeface="Times New Roman" panose="02020603050405020304" pitchFamily="18" charset="0"/>
                        </a:rPr>
                        <a:t>st</a:t>
                      </a:r>
                      <a:r>
                        <a:rPr kumimoji="1" lang="en-US" altLang="ja-JP" sz="1300" dirty="0">
                          <a:latin typeface="Times New Roman" panose="02020603050405020304" pitchFamily="18" charset="0"/>
                          <a:cs typeface="Times New Roman" panose="02020603050405020304" pitchFamily="18" charset="0"/>
                        </a:rPr>
                        <a:t>】y/m/d</a:t>
                      </a:r>
                    </a:p>
                    <a:p>
                      <a:pPr algn="l"/>
                      <a:endParaRPr kumimoji="1" lang="en-US" altLang="ja-JP" sz="900" dirty="0">
                        <a:latin typeface="Times New Roman" panose="02020603050405020304" pitchFamily="18" charset="0"/>
                        <a:cs typeface="Times New Roman" panose="02020603050405020304" pitchFamily="18" charset="0"/>
                      </a:endParaRPr>
                    </a:p>
                    <a:p>
                      <a:pPr algn="l"/>
                      <a:r>
                        <a:rPr kumimoji="1" lang="en-US" altLang="ja-JP" sz="1300" dirty="0">
                          <a:latin typeface="Times New Roman" panose="02020603050405020304" pitchFamily="18" charset="0"/>
                          <a:cs typeface="Times New Roman" panose="02020603050405020304" pitchFamily="18" charset="0"/>
                        </a:rPr>
                        <a:t>【2nd】y/m/d</a:t>
                      </a:r>
                      <a:endParaRPr kumimoji="1" lang="ja-JP" altLang="en-US" sz="1300" dirty="0">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6" name="テキスト ボックス 25"/>
          <p:cNvSpPr txBox="1"/>
          <p:nvPr/>
        </p:nvSpPr>
        <p:spPr>
          <a:xfrm>
            <a:off x="0" y="1727093"/>
            <a:ext cx="6576313" cy="261610"/>
          </a:xfrm>
          <a:prstGeom prst="rect">
            <a:avLst/>
          </a:prstGeom>
          <a:noFill/>
        </p:spPr>
        <p:txBody>
          <a:bodyPr wrap="square" rtlCol="0">
            <a:spAutoFit/>
          </a:bodyPr>
          <a:lstStyle/>
          <a:p>
            <a:pPr>
              <a:tabLst>
                <a:tab pos="4749800" algn="l"/>
              </a:tabLst>
            </a:pPr>
            <a:r>
              <a:rPr kumimoji="1" lang="ja-JP" altLang="en-US" sz="1050" dirty="0">
                <a:latin typeface="Times New Roman" panose="02020603050405020304" pitchFamily="18" charset="0"/>
                <a:cs typeface="Times New Roman" panose="02020603050405020304" pitchFamily="18" charset="0"/>
              </a:rPr>
              <a:t>　Please circle the person (medical institution/person in question) who filled out the form.</a:t>
            </a:r>
          </a:p>
        </p:txBody>
      </p:sp>
      <p:sp>
        <p:nvSpPr>
          <p:cNvPr id="28" name="テキスト ボックス 27"/>
          <p:cNvSpPr txBox="1"/>
          <p:nvPr/>
        </p:nvSpPr>
        <p:spPr>
          <a:xfrm>
            <a:off x="0" y="6298261"/>
            <a:ext cx="6576313" cy="253916"/>
          </a:xfrm>
          <a:prstGeom prst="rect">
            <a:avLst/>
          </a:prstGeom>
          <a:noFill/>
        </p:spPr>
        <p:txBody>
          <a:bodyPr wrap="square" rtlCol="0">
            <a:spAutoFit/>
          </a:bodyPr>
          <a:lstStyle/>
          <a:p>
            <a:pPr>
              <a:tabLst>
                <a:tab pos="4749800" algn="l"/>
              </a:tabLst>
            </a:pPr>
            <a:r>
              <a:rPr kumimoji="1" lang="ja-JP" altLang="en-US" sz="1050" dirty="0">
                <a:latin typeface="Times New Roman" panose="02020603050405020304" pitchFamily="18" charset="0"/>
                <a:cs typeface="Times New Roman" panose="02020603050405020304" pitchFamily="18" charset="0"/>
              </a:rPr>
              <a:t>　Please circle the person (medical institution/person in question) who filled out the form.</a:t>
            </a:r>
          </a:p>
        </p:txBody>
      </p:sp>
    </p:spTree>
    <p:extLst>
      <p:ext uri="{BB962C8B-B14F-4D97-AF65-F5344CB8AC3E}">
        <p14:creationId xmlns:p14="http://schemas.microsoft.com/office/powerpoint/2010/main" val="2955947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2318" y="264117"/>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126455" y="252632"/>
            <a:ext cx="5264696" cy="317459"/>
          </a:xfrm>
          <a:prstGeom prst="rect">
            <a:avLst/>
          </a:prstGeom>
          <a:noFill/>
        </p:spPr>
        <p:txBody>
          <a:bodyPr wrap="square" rtlCol="0">
            <a:spAutoFit/>
          </a:bodyPr>
          <a:lstStyle/>
          <a:p>
            <a:pPr>
              <a:tabLst>
                <a:tab pos="4749800" algn="l"/>
              </a:tabLst>
            </a:pPr>
            <a:r>
              <a:rPr kumimoji="1" lang="ja-JP" altLang="en-US" sz="1463" b="1" dirty="0">
                <a:latin typeface="Times New Roman" panose="02020603050405020304" pitchFamily="18" charset="0"/>
                <a:cs typeface="Times New Roman" panose="02020603050405020304" pitchFamily="18" charset="0"/>
              </a:rPr>
              <a:t>4. </a:t>
            </a:r>
            <a:r>
              <a:rPr kumimoji="1" lang="en-US" altLang="ja-JP" sz="1463" b="1" dirty="0">
                <a:latin typeface="Times New Roman" panose="02020603050405020304" pitchFamily="18" charset="0"/>
                <a:cs typeface="Times New Roman" panose="02020603050405020304" pitchFamily="18" charset="0"/>
              </a:rPr>
              <a:t>M</a:t>
            </a:r>
            <a:r>
              <a:rPr kumimoji="1" lang="ja-JP" altLang="en-US" sz="1463" b="1" dirty="0">
                <a:latin typeface="Times New Roman" panose="02020603050405020304" pitchFamily="18" charset="0"/>
                <a:cs typeface="Times New Roman" panose="02020603050405020304" pitchFamily="18" charset="0"/>
              </a:rPr>
              <a:t>umps </a:t>
            </a:r>
            <a:r>
              <a:rPr kumimoji="1" lang="en-US" altLang="ja-JP" sz="1463" b="1" dirty="0">
                <a:latin typeface="Times New Roman" panose="02020603050405020304" pitchFamily="18" charset="0"/>
                <a:cs typeface="Times New Roman" panose="02020603050405020304" pitchFamily="18" charset="0"/>
              </a:rPr>
              <a:t>(Epidemic parotitis)</a:t>
            </a:r>
            <a:endParaRPr kumimoji="1" lang="ja-JP" altLang="en-US" sz="1463" b="1" dirty="0">
              <a:latin typeface="Times New Roman" panose="02020603050405020304" pitchFamily="18" charset="0"/>
              <a:cs typeface="Times New Roman" panose="02020603050405020304" pitchFamily="18" charset="0"/>
            </a:endParaRPr>
          </a:p>
        </p:txBody>
      </p:sp>
      <p:sp>
        <p:nvSpPr>
          <p:cNvPr id="14" name="テキスト ボックス 13"/>
          <p:cNvSpPr txBox="1"/>
          <p:nvPr/>
        </p:nvSpPr>
        <p:spPr>
          <a:xfrm>
            <a:off x="2790182" y="9634133"/>
            <a:ext cx="1277636" cy="253916"/>
          </a:xfrm>
          <a:prstGeom prst="rect">
            <a:avLst/>
          </a:prstGeom>
          <a:noFill/>
        </p:spPr>
        <p:txBody>
          <a:bodyPr wrap="square" rtlCol="0">
            <a:spAutoFit/>
          </a:bodyPr>
          <a:lstStyle/>
          <a:p>
            <a:r>
              <a:rPr kumimoji="1" lang="ja-JP" altLang="en-US" sz="1050" dirty="0">
                <a:latin typeface="+mn-ea"/>
              </a:rPr>
              <a:t>Form 1</a:t>
            </a:r>
            <a:r>
              <a:rPr kumimoji="1" lang="en-US" altLang="ja-JP" sz="1050" dirty="0">
                <a:latin typeface="+mn-ea"/>
              </a:rPr>
              <a:t>] </a:t>
            </a:r>
            <a:r>
              <a:rPr kumimoji="1" lang="ja-JP" altLang="en-US" sz="1050" dirty="0">
                <a:latin typeface="+mn-ea"/>
              </a:rPr>
              <a:t>3/4 page</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Form 1</a:t>
            </a:r>
            <a:r>
              <a:rPr kumimoji="1" lang="en-US" altLang="ja-JP" sz="1050" dirty="0">
                <a:latin typeface="+mn-ea"/>
              </a:rPr>
              <a:t>] (3)</a:t>
            </a:r>
            <a:endParaRPr lang="ja-JP" altLang="en-US" sz="1050" dirty="0">
              <a:latin typeface="+mn-ea"/>
            </a:endParaRPr>
          </a:p>
        </p:txBody>
      </p:sp>
      <p:grpSp>
        <p:nvGrpSpPr>
          <p:cNvPr id="15" name="グループ化 14"/>
          <p:cNvGrpSpPr/>
          <p:nvPr/>
        </p:nvGrpSpPr>
        <p:grpSpPr>
          <a:xfrm>
            <a:off x="4781773" y="9645624"/>
            <a:ext cx="1830768" cy="246221"/>
            <a:chOff x="4888084" y="114153"/>
            <a:chExt cx="1830768" cy="246221"/>
          </a:xfrm>
        </p:grpSpPr>
        <p:sp>
          <p:nvSpPr>
            <p:cNvPr id="1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Gunma University Hospital</a:t>
              </a:r>
            </a:p>
          </p:txBody>
        </p:sp>
        <p:pic>
          <p:nvPicPr>
            <p:cNvPr id="1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1" name="表 10"/>
          <p:cNvGraphicFramePr>
            <a:graphicFrameLocks noGrp="1"/>
          </p:cNvGraphicFramePr>
          <p:nvPr>
            <p:extLst>
              <p:ext uri="{D42A27DB-BD31-4B8C-83A1-F6EECF244321}">
                <p14:modId xmlns:p14="http://schemas.microsoft.com/office/powerpoint/2010/main" val="3881114948"/>
              </p:ext>
            </p:extLst>
          </p:nvPr>
        </p:nvGraphicFramePr>
        <p:xfrm>
          <a:off x="212452" y="764864"/>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latin typeface="Times New Roman" panose="02020603050405020304" pitchFamily="18" charset="0"/>
                          <a:cs typeface="Times New Roman" panose="02020603050405020304" pitchFamily="18" charset="0"/>
                        </a:rPr>
                        <a:t>Immunization record </a:t>
                      </a:r>
                      <a:r>
                        <a:rPr kumimoji="1" lang="ja-JP"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(only for those who have </a:t>
                      </a:r>
                      <a:r>
                        <a:rPr kumimoji="1" lang="en-US" altLang="ja-JP"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a:t>
                      </a:r>
                      <a:r>
                        <a:rPr kumimoji="1" lang="ja-JP"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m</a:t>
                      </a:r>
                      <a:r>
                        <a:rPr kumimoji="1" lang="en-US" altLang="ja-JP" sz="11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aternal</a:t>
                      </a:r>
                      <a:r>
                        <a:rPr kumimoji="1" lang="ja-JP"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-child </a:t>
                      </a:r>
                      <a:r>
                        <a:rPr kumimoji="1" lang="en-US" altLang="ja-JP"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health </a:t>
                      </a:r>
                      <a:r>
                        <a:rPr kumimoji="1" lang="ja-JP"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handbook, etc.)</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Yes </a:t>
                      </a:r>
                      <a:r>
                        <a:rPr kumimoji="1" lang="en-US" altLang="ja-JP" sz="1300" dirty="0"/>
                        <a:t>(</a:t>
                      </a:r>
                      <a:r>
                        <a:rPr kumimoji="1" lang="ja-JP" altLang="en-US" sz="1300" dirty="0"/>
                        <a:t>fill in the date of vaccination</a:t>
                      </a:r>
                      <a:r>
                        <a:rPr kumimoji="1" lang="en-US" altLang="ja-JP" sz="1300" dirty="0"/>
                        <a:t>) </a:t>
                      </a:r>
                      <a:r>
                        <a:rPr kumimoji="1" lang="ja-JP" altLang="en-US" sz="1300" dirty="0"/>
                        <a:t>・ No</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latin typeface="Times New Roman" panose="02020603050405020304" pitchFamily="18" charset="0"/>
                          <a:cs typeface="Times New Roman" panose="02020603050405020304" pitchFamily="18" charset="0"/>
                        </a:rPr>
                        <a:t>【1</a:t>
                      </a:r>
                      <a:r>
                        <a:rPr kumimoji="1" lang="en-US" altLang="ja-JP" sz="1300" baseline="30000" dirty="0">
                          <a:latin typeface="Times New Roman" panose="02020603050405020304" pitchFamily="18" charset="0"/>
                          <a:cs typeface="Times New Roman" panose="02020603050405020304" pitchFamily="18" charset="0"/>
                        </a:rPr>
                        <a:t>st</a:t>
                      </a:r>
                      <a:r>
                        <a:rPr kumimoji="1" lang="en-US" altLang="ja-JP" sz="1300" dirty="0">
                          <a:latin typeface="Times New Roman" panose="02020603050405020304" pitchFamily="18" charset="0"/>
                          <a:cs typeface="Times New Roman" panose="02020603050405020304" pitchFamily="18" charset="0"/>
                        </a:rPr>
                        <a:t>】y/m/d</a:t>
                      </a:r>
                    </a:p>
                    <a:p>
                      <a:pPr algn="l"/>
                      <a:endParaRPr kumimoji="1" lang="en-US" altLang="ja-JP" sz="900" dirty="0">
                        <a:latin typeface="Times New Roman" panose="02020603050405020304" pitchFamily="18" charset="0"/>
                        <a:cs typeface="Times New Roman" panose="02020603050405020304" pitchFamily="18" charset="0"/>
                      </a:endParaRPr>
                    </a:p>
                    <a:p>
                      <a:pPr algn="l"/>
                      <a:r>
                        <a:rPr kumimoji="1" lang="en-US" altLang="ja-JP" sz="1300" dirty="0">
                          <a:latin typeface="Times New Roman" panose="02020603050405020304" pitchFamily="18" charset="0"/>
                          <a:cs typeface="Times New Roman" panose="02020603050405020304" pitchFamily="18" charset="0"/>
                        </a:rPr>
                        <a:t>【2nd】y/m/d</a:t>
                      </a:r>
                      <a:endParaRPr kumimoji="1" lang="ja-JP" altLang="en-US" sz="1300" dirty="0">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504368085"/>
              </p:ext>
            </p:extLst>
          </p:nvPr>
        </p:nvGraphicFramePr>
        <p:xfrm>
          <a:off x="212452" y="1993699"/>
          <a:ext cx="6498592" cy="301824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Blood antibody titer test</a:t>
                      </a:r>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Date of Inspection</a:t>
                      </a:r>
                      <a:r>
                        <a:rPr kumimoji="1" lang="en-US" altLang="ja-JP" sz="1300" dirty="0">
                          <a:latin typeface="Times New Roman" panose="02020603050405020304" pitchFamily="18" charset="0"/>
                          <a:ea typeface="+mn-ea"/>
                          <a:cs typeface="Times New Roman" panose="02020603050405020304" pitchFamily="18" charset="0"/>
                        </a:rPr>
                        <a:t>】y/m/d</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Test Method</a:t>
                      </a:r>
                      <a:r>
                        <a:rPr kumimoji="1" lang="en-US" altLang="ja-JP" sz="1300" dirty="0">
                          <a:latin typeface="Times New Roman" panose="02020603050405020304" pitchFamily="18" charset="0"/>
                          <a:ea typeface="+mn-ea"/>
                          <a:cs typeface="Times New Roman" panose="02020603050405020304" pitchFamily="18" charset="0"/>
                        </a:rPr>
                        <a:t>】 IgG-EIA </a:t>
                      </a:r>
                      <a:r>
                        <a:rPr kumimoji="1" lang="ja-JP" altLang="en-US" sz="1300" dirty="0">
                          <a:latin typeface="Times New Roman" panose="02020603050405020304" pitchFamily="18" charset="0"/>
                          <a:ea typeface="+mn-ea"/>
                          <a:cs typeface="Times New Roman" panose="02020603050405020304" pitchFamily="18" charset="0"/>
                        </a:rPr>
                        <a:t>method, </a:t>
                      </a:r>
                      <a:r>
                        <a:rPr kumimoji="1" lang="en-US" altLang="ja-JP" sz="1300" dirty="0">
                          <a:latin typeface="Times New Roman" panose="02020603050405020304" pitchFamily="18" charset="0"/>
                          <a:ea typeface="+mn-ea"/>
                          <a:cs typeface="Times New Roman" panose="02020603050405020304" pitchFamily="18" charset="0"/>
                        </a:rPr>
                        <a:t>ELISA </a:t>
                      </a:r>
                      <a:r>
                        <a:rPr kumimoji="1" lang="ja-JP" altLang="en-US" sz="1300" dirty="0">
                          <a:latin typeface="Times New Roman" panose="02020603050405020304" pitchFamily="18" charset="0"/>
                          <a:ea typeface="+mn-ea"/>
                          <a:cs typeface="Times New Roman" panose="02020603050405020304" pitchFamily="18" charset="0"/>
                        </a:rPr>
                        <a:t>method</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Antibody titer</a:t>
                      </a:r>
                      <a:r>
                        <a:rPr kumimoji="1" lang="en-US" altLang="ja-JP" sz="1300" dirty="0">
                          <a:latin typeface="Times New Roman" panose="02020603050405020304" pitchFamily="18" charset="0"/>
                          <a:ea typeface="+mn-ea"/>
                          <a:cs typeface="Times New Roman" panose="02020603050405020304" pitchFamily="18" charset="0"/>
                        </a:rPr>
                        <a:t>】</a:t>
                      </a:r>
                      <a:endParaRPr kumimoji="1" lang="ja-JP" altLang="en-US" sz="1300" dirty="0">
                        <a:latin typeface="Times New Roman" panose="02020603050405020304" pitchFamily="18" charset="0"/>
                        <a:ea typeface="+mn-ea"/>
                        <a:cs typeface="Times New Roman" panose="02020603050405020304" pitchFamily="18" charset="0"/>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Times New Roman" panose="02020603050405020304" pitchFamily="18" charset="0"/>
                          <a:ea typeface="+mn-ea"/>
                          <a:cs typeface="Times New Roman" panose="02020603050405020304" pitchFamily="18" charset="0"/>
                        </a:rPr>
                        <a:t>【</a:t>
                      </a:r>
                      <a:r>
                        <a:rPr kumimoji="1" lang="ja-JP" altLang="en-US" sz="1300" dirty="0">
                          <a:latin typeface="Times New Roman" panose="02020603050405020304" pitchFamily="18" charset="0"/>
                          <a:ea typeface="+mn-ea"/>
                          <a:cs typeface="Times New Roman" panose="02020603050405020304" pitchFamily="18" charset="0"/>
                        </a:rPr>
                        <a:t>Judgment</a:t>
                      </a:r>
                      <a:r>
                        <a:rPr kumimoji="1" lang="en-US" altLang="ja-JP" sz="1300" dirty="0">
                          <a:latin typeface="Times New Roman" panose="02020603050405020304" pitchFamily="18" charset="0"/>
                          <a:ea typeface="+mn-ea"/>
                          <a:cs typeface="Times New Roman" panose="02020603050405020304" pitchFamily="18" charset="0"/>
                        </a:rPr>
                        <a:t>】</a:t>
                      </a:r>
                    </a:p>
                    <a:p>
                      <a:r>
                        <a:rPr kumimoji="1" lang="ja-JP" altLang="en-US" sz="1300" dirty="0">
                          <a:latin typeface="Times New Roman" panose="02020603050405020304" pitchFamily="18" charset="0"/>
                          <a:ea typeface="+mn-ea"/>
                          <a:cs typeface="Times New Roman" panose="02020603050405020304" pitchFamily="18" charset="0"/>
                        </a:rPr>
                        <a:t>　</a:t>
                      </a:r>
                      <a:r>
                        <a:rPr kumimoji="1" lang="en-US" altLang="ja-JP" sz="1300" dirty="0">
                          <a:latin typeface="Times New Roman" panose="02020603050405020304" pitchFamily="18" charset="0"/>
                          <a:ea typeface="+mn-ea"/>
                          <a:cs typeface="Times New Roman" panose="02020603050405020304" pitchFamily="18" charset="0"/>
                        </a:rPr>
                        <a:t> </a:t>
                      </a:r>
                      <a:r>
                        <a:rPr kumimoji="1" lang="ja-JP" altLang="en-US" sz="1300" dirty="0">
                          <a:latin typeface="Times New Roman" panose="02020603050405020304" pitchFamily="18" charset="0"/>
                          <a:ea typeface="+mn-ea"/>
                          <a:cs typeface="Times New Roman" panose="02020603050405020304" pitchFamily="18" charset="0"/>
                        </a:rPr>
                        <a:t>Negative ・Positive below standard ・Positive</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Times New Roman" panose="02020603050405020304" pitchFamily="18" charset="0"/>
                          <a:cs typeface="Times New Roman" panose="02020603050405020304" pitchFamily="18" charset="0"/>
                        </a:rPr>
                        <a:t>Vaccination date</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a:t>
                      </a:r>
                      <a:r>
                        <a:rPr kumimoji="1" lang="ja-JP" altLang="en-US" sz="1300" dirty="0">
                          <a:latin typeface="Times New Roman" panose="02020603050405020304" pitchFamily="18" charset="0"/>
                          <a:cs typeface="Times New Roman" panose="02020603050405020304" pitchFamily="18" charset="0"/>
                        </a:rPr>
                        <a:t>1st</a:t>
                      </a:r>
                      <a:r>
                        <a:rPr kumimoji="1" lang="en-US" altLang="ja-JP" sz="1300" dirty="0">
                          <a:latin typeface="Times New Roman" panose="02020603050405020304" pitchFamily="18" charset="0"/>
                          <a:cs typeface="Times New Roman" panose="02020603050405020304" pitchFamily="18" charset="0"/>
                        </a:rPr>
                        <a:t>】y/m/d                                                    </a:t>
                      </a:r>
                      <a:r>
                        <a:rPr kumimoji="1" lang="ja-JP" altLang="en-US" sz="1300" dirty="0">
                          <a:latin typeface="Times New Roman" panose="02020603050405020304" pitchFamily="18" charset="0"/>
                          <a:cs typeface="Times New Roman" panose="02020603050405020304" pitchFamily="18" charset="0"/>
                        </a:rPr>
                        <a:t>(Completed/scheduled)</a:t>
                      </a:r>
                      <a:endParaRPr kumimoji="1" lang="en-US" altLang="ja-JP" sz="13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Times New Roman" panose="02020603050405020304" pitchFamily="18" charset="0"/>
                          <a:cs typeface="Times New Roman" panose="02020603050405020304" pitchFamily="18" charset="0"/>
                        </a:rPr>
                        <a:t>【2nd】y/m/d                                                   </a:t>
                      </a:r>
                      <a:r>
                        <a:rPr kumimoji="1" lang="ja-JP" altLang="en-US" sz="1300" dirty="0">
                          <a:latin typeface="Times New Roman" panose="02020603050405020304" pitchFamily="18" charset="0"/>
                          <a:cs typeface="Times New Roman" panose="02020603050405020304" pitchFamily="18" charset="0"/>
                        </a:rPr>
                        <a:t>(Completed/scheduled)</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latin typeface="Times New Roman" panose="02020603050405020304" pitchFamily="18" charset="0"/>
                          <a:cs typeface="Times New Roman" panose="02020603050405020304" pitchFamily="18" charset="0"/>
                        </a:rPr>
                        <a:t>If vaccination is inappropriate, state </a:t>
                      </a:r>
                      <a:r>
                        <a:rPr kumimoji="1" lang="en-US" altLang="ja-JP" sz="1300" dirty="0">
                          <a:latin typeface="Times New Roman" panose="02020603050405020304" pitchFamily="18" charset="0"/>
                          <a:cs typeface="Times New Roman" panose="02020603050405020304" pitchFamily="18" charset="0"/>
                        </a:rPr>
                        <a:t>the </a:t>
                      </a:r>
                      <a:r>
                        <a:rPr kumimoji="1" lang="ja-JP" altLang="en-US" sz="1300" dirty="0">
                          <a:latin typeface="Times New Roman" panose="02020603050405020304" pitchFamily="18" charset="0"/>
                          <a:cs typeface="Times New Roman" panose="02020603050405020304" pitchFamily="18" charset="0"/>
                        </a:rPr>
                        <a:t>reason</a:t>
                      </a:r>
                      <a:endParaRPr kumimoji="1" lang="en-US" altLang="ja-JP" sz="1300" dirty="0">
                        <a:latin typeface="Times New Roman" panose="02020603050405020304" pitchFamily="18" charset="0"/>
                        <a:cs typeface="Times New Roman" panose="02020603050405020304" pitchFamily="18" charset="0"/>
                      </a:endParaRPr>
                    </a:p>
                    <a:p>
                      <a:endParaRPr kumimoji="1" lang="en-US" altLang="ja-JP"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0" name="テキスト ボックス 19"/>
          <p:cNvSpPr txBox="1"/>
          <p:nvPr/>
        </p:nvSpPr>
        <p:spPr>
          <a:xfrm>
            <a:off x="126455" y="542750"/>
            <a:ext cx="4324895" cy="253916"/>
          </a:xfrm>
          <a:prstGeom prst="rect">
            <a:avLst/>
          </a:prstGeom>
          <a:noFill/>
        </p:spPr>
        <p:txBody>
          <a:bodyPr wrap="square" rtlCol="0">
            <a:spAutoFit/>
          </a:bodyPr>
          <a:lstStyle/>
          <a:p>
            <a:pPr>
              <a:tabLst>
                <a:tab pos="4749800" algn="l"/>
              </a:tabLst>
            </a:pPr>
            <a:r>
              <a:rPr kumimoji="1" lang="en-US" altLang="ja-JP" sz="1050">
                <a:latin typeface="Times New Roman" panose="02020603050405020304" pitchFamily="18" charset="0"/>
                <a:cs typeface="Times New Roman" panose="02020603050405020304" pitchFamily="18" charset="0"/>
              </a:rPr>
              <a:t>section to be filled in by the applicant</a:t>
            </a:r>
            <a:endParaRPr kumimoji="1" lang="en-US" altLang="ja-JP" sz="1050" dirty="0">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0" y="1774455"/>
            <a:ext cx="6576313" cy="253916"/>
          </a:xfrm>
          <a:prstGeom prst="rect">
            <a:avLst/>
          </a:prstGeom>
          <a:noFill/>
        </p:spPr>
        <p:txBody>
          <a:bodyPr wrap="square" rtlCol="0">
            <a:spAutoFit/>
          </a:bodyPr>
          <a:lstStyle/>
          <a:p>
            <a:pPr>
              <a:tabLst>
                <a:tab pos="4749800" algn="l"/>
              </a:tabLst>
            </a:pPr>
            <a:r>
              <a:rPr kumimoji="1" lang="ja-JP" altLang="en-US" sz="1050" dirty="0">
                <a:latin typeface="Times New Roman" panose="02020603050405020304" pitchFamily="18" charset="0"/>
                <a:cs typeface="Times New Roman" panose="02020603050405020304" pitchFamily="18" charset="0"/>
              </a:rPr>
              <a:t>　Please circle the person (medical institution/person in question) who filled out the form.</a:t>
            </a:r>
          </a:p>
        </p:txBody>
      </p:sp>
    </p:spTree>
    <p:extLst>
      <p:ext uri="{BB962C8B-B14F-4D97-AF65-F5344CB8AC3E}">
        <p14:creationId xmlns:p14="http://schemas.microsoft.com/office/powerpoint/2010/main" val="26530608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3985</TotalTime>
  <Words>2980</Words>
  <Application>Microsoft Office PowerPoint</Application>
  <PresentationFormat>A4 210 x 297 mm</PresentationFormat>
  <Paragraphs>373</Paragraphs>
  <Slides>10</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10</vt:i4>
      </vt:variant>
    </vt:vector>
  </HeadingPairs>
  <TitlesOfParts>
    <vt:vector size="17" baseType="lpstr">
      <vt:lpstr>游ゴシック</vt:lpstr>
      <vt:lpstr>Arial</vt:lpstr>
      <vt:lpstr>Calibri</vt:lpstr>
      <vt:lpstr>Calibri Light</vt:lpstr>
      <vt:lpstr>Times New Roman</vt:lpstr>
      <vt:lpstr>Office テーマ</vt:lpstr>
      <vt:lpstr>1_Office テーマ</vt:lpstr>
      <vt:lpstr>Placement students, Trainees, and Teachers in Charge  Immunization and Antibody titer Tests</vt:lpstr>
      <vt:lpstr>PowerPoint プレゼンテーション</vt:lpstr>
      <vt:lpstr>PowerPoint プレゼンテーション</vt:lpstr>
      <vt:lpstr>PowerPoint プレゼンテーション</vt:lpstr>
      <vt:lpstr>　Please take the examination items listed below and fill in  [Form 1]. 　If you have a history of vaccination against hepatitis B, please take the following tests after filling in [Form 1].  　Any examination date is acceptable as long as the test results were obtained by the test method indicated below.</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keywords>, docId:C407A6591E1A62E7F85442B033EF3A95</cp:keywords>
  <cp:lastModifiedBy>kanaizumi shiomi</cp:lastModifiedBy>
  <cp:revision>343</cp:revision>
  <cp:lastPrinted>2025-06-25T03:04:24Z</cp:lastPrinted>
  <dcterms:created xsi:type="dcterms:W3CDTF">2019-05-30T02:35:03Z</dcterms:created>
  <dcterms:modified xsi:type="dcterms:W3CDTF">2025-06-26T02:38:12Z</dcterms:modified>
</cp:coreProperties>
</file>